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61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H</a:t>
            </a:r>
            <a:r>
              <a:rPr spc="40" dirty="0"/>
              <a:t> </a:t>
            </a:r>
            <a:r>
              <a:rPr dirty="0"/>
              <a:t>e</a:t>
            </a:r>
            <a:r>
              <a:rPr spc="5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r</a:t>
            </a:r>
            <a:r>
              <a:rPr spc="40" dirty="0"/>
              <a:t> </a:t>
            </a:r>
            <a:r>
              <a:rPr dirty="0"/>
              <a:t>t</a:t>
            </a:r>
            <a:r>
              <a:rPr spc="90" dirty="0"/>
              <a:t> </a:t>
            </a:r>
            <a:r>
              <a:rPr dirty="0"/>
              <a:t>D</a:t>
            </a:r>
            <a:r>
              <a:rPr spc="45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s</a:t>
            </a:r>
            <a:r>
              <a:rPr spc="50" dirty="0"/>
              <a:t> </a:t>
            </a:r>
            <a:r>
              <a:rPr dirty="0"/>
              <a:t>e</a:t>
            </a:r>
            <a:r>
              <a:rPr spc="50" dirty="0"/>
              <a:t>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s</a:t>
            </a:r>
            <a:r>
              <a:rPr spc="35" dirty="0"/>
              <a:t> </a:t>
            </a:r>
            <a:r>
              <a:rPr dirty="0"/>
              <a:t>e</a:t>
            </a:r>
            <a:r>
              <a:rPr spc="85" dirty="0"/>
              <a:t> </a:t>
            </a:r>
            <a:r>
              <a:rPr dirty="0"/>
              <a:t>D</a:t>
            </a:r>
            <a:r>
              <a:rPr spc="50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g</a:t>
            </a:r>
            <a:r>
              <a:rPr spc="45" dirty="0"/>
              <a:t> </a:t>
            </a:r>
            <a:r>
              <a:rPr dirty="0"/>
              <a:t>n</a:t>
            </a:r>
            <a:r>
              <a:rPr spc="45" dirty="0"/>
              <a:t> </a:t>
            </a:r>
            <a:r>
              <a:rPr dirty="0"/>
              <a:t>o</a:t>
            </a:r>
            <a:r>
              <a:rPr spc="55" dirty="0"/>
              <a:t> </a:t>
            </a:r>
            <a:r>
              <a:rPr dirty="0"/>
              <a:t>s</a:t>
            </a:r>
            <a:r>
              <a:rPr spc="45" dirty="0"/>
              <a:t> </a:t>
            </a:r>
            <a:r>
              <a:rPr dirty="0"/>
              <a:t>t</a:t>
            </a:r>
            <a:r>
              <a:rPr spc="50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c</a:t>
            </a:r>
            <a:r>
              <a:rPr spc="10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n</a:t>
            </a:r>
            <a:r>
              <a:rPr spc="4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l</a:t>
            </a:r>
            <a:r>
              <a:rPr spc="35" dirty="0"/>
              <a:t> </a:t>
            </a:r>
            <a:r>
              <a:rPr dirty="0"/>
              <a:t>y</a:t>
            </a:r>
            <a:r>
              <a:rPr spc="50" dirty="0"/>
              <a:t> </a:t>
            </a:r>
            <a:r>
              <a:rPr dirty="0"/>
              <a:t>s</a:t>
            </a:r>
            <a:r>
              <a:rPr spc="45" dirty="0"/>
              <a:t> </a:t>
            </a:r>
            <a:r>
              <a:rPr dirty="0"/>
              <a:t>i</a:t>
            </a:r>
            <a:r>
              <a:rPr spc="35" dirty="0"/>
              <a:t> </a:t>
            </a:r>
            <a:r>
              <a:rPr dirty="0"/>
              <a:t>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rlito"/>
                <a:cs typeface="Carlito"/>
              </a:rPr>
              <a:t>‹#›</a:t>
            </a:fld>
            <a:r>
              <a:rPr b="1" dirty="0">
                <a:solidFill>
                  <a:srgbClr val="000000"/>
                </a:solidFill>
                <a:latin typeface="Carlito"/>
                <a:cs typeface="Carlito"/>
              </a:rPr>
              <a:t> | </a:t>
            </a:r>
            <a:r>
              <a:rPr dirty="0"/>
              <a:t>P a g</a:t>
            </a:r>
            <a:r>
              <a:rPr spc="55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4AF8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H</a:t>
            </a:r>
            <a:r>
              <a:rPr spc="40" dirty="0"/>
              <a:t> </a:t>
            </a:r>
            <a:r>
              <a:rPr dirty="0"/>
              <a:t>e</a:t>
            </a:r>
            <a:r>
              <a:rPr spc="5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r</a:t>
            </a:r>
            <a:r>
              <a:rPr spc="40" dirty="0"/>
              <a:t> </a:t>
            </a:r>
            <a:r>
              <a:rPr dirty="0"/>
              <a:t>t</a:t>
            </a:r>
            <a:r>
              <a:rPr spc="90" dirty="0"/>
              <a:t> </a:t>
            </a:r>
            <a:r>
              <a:rPr dirty="0"/>
              <a:t>D</a:t>
            </a:r>
            <a:r>
              <a:rPr spc="45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s</a:t>
            </a:r>
            <a:r>
              <a:rPr spc="50" dirty="0"/>
              <a:t> </a:t>
            </a:r>
            <a:r>
              <a:rPr dirty="0"/>
              <a:t>e</a:t>
            </a:r>
            <a:r>
              <a:rPr spc="50" dirty="0"/>
              <a:t>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s</a:t>
            </a:r>
            <a:r>
              <a:rPr spc="35" dirty="0"/>
              <a:t> </a:t>
            </a:r>
            <a:r>
              <a:rPr dirty="0"/>
              <a:t>e</a:t>
            </a:r>
            <a:r>
              <a:rPr spc="85" dirty="0"/>
              <a:t> </a:t>
            </a:r>
            <a:r>
              <a:rPr dirty="0"/>
              <a:t>D</a:t>
            </a:r>
            <a:r>
              <a:rPr spc="50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g</a:t>
            </a:r>
            <a:r>
              <a:rPr spc="45" dirty="0"/>
              <a:t> </a:t>
            </a:r>
            <a:r>
              <a:rPr dirty="0"/>
              <a:t>n</a:t>
            </a:r>
            <a:r>
              <a:rPr spc="45" dirty="0"/>
              <a:t> </a:t>
            </a:r>
            <a:r>
              <a:rPr dirty="0"/>
              <a:t>o</a:t>
            </a:r>
            <a:r>
              <a:rPr spc="55" dirty="0"/>
              <a:t> </a:t>
            </a:r>
            <a:r>
              <a:rPr dirty="0"/>
              <a:t>s</a:t>
            </a:r>
            <a:r>
              <a:rPr spc="45" dirty="0"/>
              <a:t> </a:t>
            </a:r>
            <a:r>
              <a:rPr dirty="0"/>
              <a:t>t</a:t>
            </a:r>
            <a:r>
              <a:rPr spc="50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c</a:t>
            </a:r>
            <a:r>
              <a:rPr spc="10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n</a:t>
            </a:r>
            <a:r>
              <a:rPr spc="4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l</a:t>
            </a:r>
            <a:r>
              <a:rPr spc="35" dirty="0"/>
              <a:t> </a:t>
            </a:r>
            <a:r>
              <a:rPr dirty="0"/>
              <a:t>y</a:t>
            </a:r>
            <a:r>
              <a:rPr spc="50" dirty="0"/>
              <a:t> </a:t>
            </a:r>
            <a:r>
              <a:rPr dirty="0"/>
              <a:t>s</a:t>
            </a:r>
            <a:r>
              <a:rPr spc="45" dirty="0"/>
              <a:t> </a:t>
            </a:r>
            <a:r>
              <a:rPr dirty="0"/>
              <a:t>i</a:t>
            </a:r>
            <a:r>
              <a:rPr spc="35" dirty="0"/>
              <a:t> </a:t>
            </a:r>
            <a:r>
              <a:rPr dirty="0"/>
              <a:t>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rlito"/>
                <a:cs typeface="Carlito"/>
              </a:rPr>
              <a:t>‹#›</a:t>
            </a:fld>
            <a:r>
              <a:rPr b="1" dirty="0">
                <a:solidFill>
                  <a:srgbClr val="000000"/>
                </a:solidFill>
                <a:latin typeface="Carlito"/>
                <a:cs typeface="Carlito"/>
              </a:rPr>
              <a:t> | </a:t>
            </a:r>
            <a:r>
              <a:rPr dirty="0"/>
              <a:t>P a g</a:t>
            </a:r>
            <a:r>
              <a:rPr spc="55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4AF8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H</a:t>
            </a:r>
            <a:r>
              <a:rPr spc="40" dirty="0"/>
              <a:t> </a:t>
            </a:r>
            <a:r>
              <a:rPr dirty="0"/>
              <a:t>e</a:t>
            </a:r>
            <a:r>
              <a:rPr spc="5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r</a:t>
            </a:r>
            <a:r>
              <a:rPr spc="40" dirty="0"/>
              <a:t> </a:t>
            </a:r>
            <a:r>
              <a:rPr dirty="0"/>
              <a:t>t</a:t>
            </a:r>
            <a:r>
              <a:rPr spc="90" dirty="0"/>
              <a:t> </a:t>
            </a:r>
            <a:r>
              <a:rPr dirty="0"/>
              <a:t>D</a:t>
            </a:r>
            <a:r>
              <a:rPr spc="45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s</a:t>
            </a:r>
            <a:r>
              <a:rPr spc="50" dirty="0"/>
              <a:t> </a:t>
            </a:r>
            <a:r>
              <a:rPr dirty="0"/>
              <a:t>e</a:t>
            </a:r>
            <a:r>
              <a:rPr spc="50" dirty="0"/>
              <a:t>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s</a:t>
            </a:r>
            <a:r>
              <a:rPr spc="35" dirty="0"/>
              <a:t> </a:t>
            </a:r>
            <a:r>
              <a:rPr dirty="0"/>
              <a:t>e</a:t>
            </a:r>
            <a:r>
              <a:rPr spc="85" dirty="0"/>
              <a:t> </a:t>
            </a:r>
            <a:r>
              <a:rPr dirty="0"/>
              <a:t>D</a:t>
            </a:r>
            <a:r>
              <a:rPr spc="50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g</a:t>
            </a:r>
            <a:r>
              <a:rPr spc="45" dirty="0"/>
              <a:t> </a:t>
            </a:r>
            <a:r>
              <a:rPr dirty="0"/>
              <a:t>n</a:t>
            </a:r>
            <a:r>
              <a:rPr spc="45" dirty="0"/>
              <a:t> </a:t>
            </a:r>
            <a:r>
              <a:rPr dirty="0"/>
              <a:t>o</a:t>
            </a:r>
            <a:r>
              <a:rPr spc="55" dirty="0"/>
              <a:t> </a:t>
            </a:r>
            <a:r>
              <a:rPr dirty="0"/>
              <a:t>s</a:t>
            </a:r>
            <a:r>
              <a:rPr spc="45" dirty="0"/>
              <a:t> </a:t>
            </a:r>
            <a:r>
              <a:rPr dirty="0"/>
              <a:t>t</a:t>
            </a:r>
            <a:r>
              <a:rPr spc="50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c</a:t>
            </a:r>
            <a:r>
              <a:rPr spc="10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n</a:t>
            </a:r>
            <a:r>
              <a:rPr spc="4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l</a:t>
            </a:r>
            <a:r>
              <a:rPr spc="35" dirty="0"/>
              <a:t> </a:t>
            </a:r>
            <a:r>
              <a:rPr dirty="0"/>
              <a:t>y</a:t>
            </a:r>
            <a:r>
              <a:rPr spc="50" dirty="0"/>
              <a:t> </a:t>
            </a:r>
            <a:r>
              <a:rPr dirty="0"/>
              <a:t>s</a:t>
            </a:r>
            <a:r>
              <a:rPr spc="45" dirty="0"/>
              <a:t> </a:t>
            </a:r>
            <a:r>
              <a:rPr dirty="0"/>
              <a:t>i</a:t>
            </a:r>
            <a:r>
              <a:rPr spc="35" dirty="0"/>
              <a:t> </a:t>
            </a:r>
            <a:r>
              <a:rPr dirty="0"/>
              <a:t>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rlito"/>
                <a:cs typeface="Carlito"/>
              </a:rPr>
              <a:t>‹#›</a:t>
            </a:fld>
            <a:r>
              <a:rPr b="1" dirty="0">
                <a:solidFill>
                  <a:srgbClr val="000000"/>
                </a:solidFill>
                <a:latin typeface="Carlito"/>
                <a:cs typeface="Carlito"/>
              </a:rPr>
              <a:t> | </a:t>
            </a:r>
            <a:r>
              <a:rPr dirty="0"/>
              <a:t>P a g</a:t>
            </a:r>
            <a:r>
              <a:rPr spc="55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4AF8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H</a:t>
            </a:r>
            <a:r>
              <a:rPr spc="40" dirty="0"/>
              <a:t> </a:t>
            </a:r>
            <a:r>
              <a:rPr dirty="0"/>
              <a:t>e</a:t>
            </a:r>
            <a:r>
              <a:rPr spc="5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r</a:t>
            </a:r>
            <a:r>
              <a:rPr spc="40" dirty="0"/>
              <a:t> </a:t>
            </a:r>
            <a:r>
              <a:rPr dirty="0"/>
              <a:t>t</a:t>
            </a:r>
            <a:r>
              <a:rPr spc="90" dirty="0"/>
              <a:t> </a:t>
            </a:r>
            <a:r>
              <a:rPr dirty="0"/>
              <a:t>D</a:t>
            </a:r>
            <a:r>
              <a:rPr spc="45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s</a:t>
            </a:r>
            <a:r>
              <a:rPr spc="50" dirty="0"/>
              <a:t> </a:t>
            </a:r>
            <a:r>
              <a:rPr dirty="0"/>
              <a:t>e</a:t>
            </a:r>
            <a:r>
              <a:rPr spc="50" dirty="0"/>
              <a:t>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s</a:t>
            </a:r>
            <a:r>
              <a:rPr spc="35" dirty="0"/>
              <a:t> </a:t>
            </a:r>
            <a:r>
              <a:rPr dirty="0"/>
              <a:t>e</a:t>
            </a:r>
            <a:r>
              <a:rPr spc="85" dirty="0"/>
              <a:t> </a:t>
            </a:r>
            <a:r>
              <a:rPr dirty="0"/>
              <a:t>D</a:t>
            </a:r>
            <a:r>
              <a:rPr spc="50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g</a:t>
            </a:r>
            <a:r>
              <a:rPr spc="45" dirty="0"/>
              <a:t> </a:t>
            </a:r>
            <a:r>
              <a:rPr dirty="0"/>
              <a:t>n</a:t>
            </a:r>
            <a:r>
              <a:rPr spc="45" dirty="0"/>
              <a:t> </a:t>
            </a:r>
            <a:r>
              <a:rPr dirty="0"/>
              <a:t>o</a:t>
            </a:r>
            <a:r>
              <a:rPr spc="55" dirty="0"/>
              <a:t> </a:t>
            </a:r>
            <a:r>
              <a:rPr dirty="0"/>
              <a:t>s</a:t>
            </a:r>
            <a:r>
              <a:rPr spc="45" dirty="0"/>
              <a:t> </a:t>
            </a:r>
            <a:r>
              <a:rPr dirty="0"/>
              <a:t>t</a:t>
            </a:r>
            <a:r>
              <a:rPr spc="50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c</a:t>
            </a:r>
            <a:r>
              <a:rPr spc="10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n</a:t>
            </a:r>
            <a:r>
              <a:rPr spc="4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l</a:t>
            </a:r>
            <a:r>
              <a:rPr spc="35" dirty="0"/>
              <a:t> </a:t>
            </a:r>
            <a:r>
              <a:rPr dirty="0"/>
              <a:t>y</a:t>
            </a:r>
            <a:r>
              <a:rPr spc="50" dirty="0"/>
              <a:t> </a:t>
            </a:r>
            <a:r>
              <a:rPr dirty="0"/>
              <a:t>s</a:t>
            </a:r>
            <a:r>
              <a:rPr spc="45" dirty="0"/>
              <a:t> </a:t>
            </a:r>
            <a:r>
              <a:rPr dirty="0"/>
              <a:t>i</a:t>
            </a:r>
            <a:r>
              <a:rPr spc="35" dirty="0"/>
              <a:t> </a:t>
            </a:r>
            <a:r>
              <a:rPr dirty="0"/>
              <a:t>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rlito"/>
                <a:cs typeface="Carlito"/>
              </a:rPr>
              <a:t>‹#›</a:t>
            </a:fld>
            <a:r>
              <a:rPr b="1" dirty="0">
                <a:solidFill>
                  <a:srgbClr val="000000"/>
                </a:solidFill>
                <a:latin typeface="Carlito"/>
                <a:cs typeface="Carlito"/>
              </a:rPr>
              <a:t> | </a:t>
            </a:r>
            <a:r>
              <a:rPr dirty="0"/>
              <a:t>P a g</a:t>
            </a:r>
            <a:r>
              <a:rPr spc="55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H</a:t>
            </a:r>
            <a:r>
              <a:rPr spc="40" dirty="0"/>
              <a:t> </a:t>
            </a:r>
            <a:r>
              <a:rPr dirty="0"/>
              <a:t>e</a:t>
            </a:r>
            <a:r>
              <a:rPr spc="5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r</a:t>
            </a:r>
            <a:r>
              <a:rPr spc="40" dirty="0"/>
              <a:t> </a:t>
            </a:r>
            <a:r>
              <a:rPr dirty="0"/>
              <a:t>t</a:t>
            </a:r>
            <a:r>
              <a:rPr spc="90" dirty="0"/>
              <a:t> </a:t>
            </a:r>
            <a:r>
              <a:rPr dirty="0"/>
              <a:t>D</a:t>
            </a:r>
            <a:r>
              <a:rPr spc="45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s</a:t>
            </a:r>
            <a:r>
              <a:rPr spc="50" dirty="0"/>
              <a:t> </a:t>
            </a:r>
            <a:r>
              <a:rPr dirty="0"/>
              <a:t>e</a:t>
            </a:r>
            <a:r>
              <a:rPr spc="50" dirty="0"/>
              <a:t>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s</a:t>
            </a:r>
            <a:r>
              <a:rPr spc="35" dirty="0"/>
              <a:t> </a:t>
            </a:r>
            <a:r>
              <a:rPr dirty="0"/>
              <a:t>e</a:t>
            </a:r>
            <a:r>
              <a:rPr spc="85" dirty="0"/>
              <a:t> </a:t>
            </a:r>
            <a:r>
              <a:rPr dirty="0"/>
              <a:t>D</a:t>
            </a:r>
            <a:r>
              <a:rPr spc="50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g</a:t>
            </a:r>
            <a:r>
              <a:rPr spc="45" dirty="0"/>
              <a:t> </a:t>
            </a:r>
            <a:r>
              <a:rPr dirty="0"/>
              <a:t>n</a:t>
            </a:r>
            <a:r>
              <a:rPr spc="45" dirty="0"/>
              <a:t> </a:t>
            </a:r>
            <a:r>
              <a:rPr dirty="0"/>
              <a:t>o</a:t>
            </a:r>
            <a:r>
              <a:rPr spc="55" dirty="0"/>
              <a:t> </a:t>
            </a:r>
            <a:r>
              <a:rPr dirty="0"/>
              <a:t>s</a:t>
            </a:r>
            <a:r>
              <a:rPr spc="45" dirty="0"/>
              <a:t> </a:t>
            </a:r>
            <a:r>
              <a:rPr dirty="0"/>
              <a:t>t</a:t>
            </a:r>
            <a:r>
              <a:rPr spc="50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c</a:t>
            </a:r>
            <a:r>
              <a:rPr spc="10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n</a:t>
            </a:r>
            <a:r>
              <a:rPr spc="4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l</a:t>
            </a:r>
            <a:r>
              <a:rPr spc="35" dirty="0"/>
              <a:t> </a:t>
            </a:r>
            <a:r>
              <a:rPr dirty="0"/>
              <a:t>y</a:t>
            </a:r>
            <a:r>
              <a:rPr spc="50" dirty="0"/>
              <a:t> </a:t>
            </a:r>
            <a:r>
              <a:rPr dirty="0"/>
              <a:t>s</a:t>
            </a:r>
            <a:r>
              <a:rPr spc="45" dirty="0"/>
              <a:t> </a:t>
            </a:r>
            <a:r>
              <a:rPr dirty="0"/>
              <a:t>i</a:t>
            </a:r>
            <a:r>
              <a:rPr spc="35" dirty="0"/>
              <a:t> </a:t>
            </a:r>
            <a:r>
              <a:rPr dirty="0"/>
              <a:t>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rlito"/>
                <a:cs typeface="Carlito"/>
              </a:rPr>
              <a:t>‹#›</a:t>
            </a:fld>
            <a:r>
              <a:rPr b="1" dirty="0">
                <a:solidFill>
                  <a:srgbClr val="000000"/>
                </a:solidFill>
                <a:latin typeface="Carlito"/>
                <a:cs typeface="Carlito"/>
              </a:rPr>
              <a:t> | </a:t>
            </a:r>
            <a:r>
              <a:rPr dirty="0"/>
              <a:t>P a g</a:t>
            </a:r>
            <a:r>
              <a:rPr spc="55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15389" y="2994787"/>
            <a:ext cx="5132070" cy="985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F4AF8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1257" y="9917379"/>
            <a:ext cx="3136265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H</a:t>
            </a:r>
            <a:r>
              <a:rPr spc="40" dirty="0"/>
              <a:t> </a:t>
            </a:r>
            <a:r>
              <a:rPr dirty="0"/>
              <a:t>e</a:t>
            </a:r>
            <a:r>
              <a:rPr spc="5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r</a:t>
            </a:r>
            <a:r>
              <a:rPr spc="40" dirty="0"/>
              <a:t> </a:t>
            </a:r>
            <a:r>
              <a:rPr dirty="0"/>
              <a:t>t</a:t>
            </a:r>
            <a:r>
              <a:rPr spc="90" dirty="0"/>
              <a:t> </a:t>
            </a:r>
            <a:r>
              <a:rPr dirty="0"/>
              <a:t>D</a:t>
            </a:r>
            <a:r>
              <a:rPr spc="45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s</a:t>
            </a:r>
            <a:r>
              <a:rPr spc="50" dirty="0"/>
              <a:t> </a:t>
            </a:r>
            <a:r>
              <a:rPr dirty="0"/>
              <a:t>e</a:t>
            </a:r>
            <a:r>
              <a:rPr spc="50" dirty="0"/>
              <a:t>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s</a:t>
            </a:r>
            <a:r>
              <a:rPr spc="35" dirty="0"/>
              <a:t> </a:t>
            </a:r>
            <a:r>
              <a:rPr dirty="0"/>
              <a:t>e</a:t>
            </a:r>
            <a:r>
              <a:rPr spc="85" dirty="0"/>
              <a:t> </a:t>
            </a:r>
            <a:r>
              <a:rPr dirty="0"/>
              <a:t>D</a:t>
            </a:r>
            <a:r>
              <a:rPr spc="50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g</a:t>
            </a:r>
            <a:r>
              <a:rPr spc="45" dirty="0"/>
              <a:t> </a:t>
            </a:r>
            <a:r>
              <a:rPr dirty="0"/>
              <a:t>n</a:t>
            </a:r>
            <a:r>
              <a:rPr spc="45" dirty="0"/>
              <a:t> </a:t>
            </a:r>
            <a:r>
              <a:rPr dirty="0"/>
              <a:t>o</a:t>
            </a:r>
            <a:r>
              <a:rPr spc="55" dirty="0"/>
              <a:t> </a:t>
            </a:r>
            <a:r>
              <a:rPr dirty="0"/>
              <a:t>s</a:t>
            </a:r>
            <a:r>
              <a:rPr spc="45" dirty="0"/>
              <a:t> </a:t>
            </a:r>
            <a:r>
              <a:rPr dirty="0"/>
              <a:t>t</a:t>
            </a:r>
            <a:r>
              <a:rPr spc="50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c</a:t>
            </a:r>
            <a:r>
              <a:rPr spc="10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n</a:t>
            </a:r>
            <a:r>
              <a:rPr spc="4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l</a:t>
            </a:r>
            <a:r>
              <a:rPr spc="35" dirty="0"/>
              <a:t> </a:t>
            </a:r>
            <a:r>
              <a:rPr dirty="0"/>
              <a:t>y</a:t>
            </a:r>
            <a:r>
              <a:rPr spc="50" dirty="0"/>
              <a:t> </a:t>
            </a:r>
            <a:r>
              <a:rPr dirty="0"/>
              <a:t>s</a:t>
            </a:r>
            <a:r>
              <a:rPr spc="45" dirty="0"/>
              <a:t> </a:t>
            </a:r>
            <a:r>
              <a:rPr dirty="0"/>
              <a:t>i</a:t>
            </a:r>
            <a:r>
              <a:rPr spc="35" dirty="0"/>
              <a:t> </a:t>
            </a:r>
            <a:r>
              <a:rPr dirty="0"/>
              <a:t>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604" y="9917379"/>
            <a:ext cx="6413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rlito"/>
                <a:cs typeface="Carlito"/>
              </a:rPr>
              <a:t>‹#›</a:t>
            </a:fld>
            <a:r>
              <a:rPr b="1" dirty="0">
                <a:solidFill>
                  <a:srgbClr val="000000"/>
                </a:solidFill>
                <a:latin typeface="Carlito"/>
                <a:cs typeface="Carlito"/>
              </a:rPr>
              <a:t> | </a:t>
            </a:r>
            <a:r>
              <a:rPr dirty="0"/>
              <a:t>P a g</a:t>
            </a:r>
            <a:r>
              <a:rPr spc="55" dirty="0"/>
              <a:t> </a:t>
            </a:r>
            <a:r>
              <a:rPr dirty="0"/>
              <a:t>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7150" y="2994787"/>
            <a:ext cx="5020310" cy="98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3270">
              <a:lnSpc>
                <a:spcPct val="131200"/>
              </a:lnSpc>
              <a:spcBef>
                <a:spcPts val="100"/>
              </a:spcBef>
            </a:pPr>
            <a:r>
              <a:rPr dirty="0">
                <a:solidFill>
                  <a:srgbClr val="C45811"/>
                </a:solidFill>
              </a:rPr>
              <a:t>Low Level </a:t>
            </a:r>
            <a:r>
              <a:rPr spc="-5" dirty="0">
                <a:solidFill>
                  <a:srgbClr val="C45811"/>
                </a:solidFill>
              </a:rPr>
              <a:t>Design (LLD</a:t>
            </a:r>
            <a:r>
              <a:rPr spc="-5" dirty="0" smtClean="0">
                <a:solidFill>
                  <a:srgbClr val="C45811"/>
                </a:solidFill>
              </a:rPr>
              <a:t>)</a:t>
            </a:r>
            <a:r>
              <a:rPr lang="en-US" spc="-5" dirty="0" smtClean="0">
                <a:solidFill>
                  <a:srgbClr val="C45811"/>
                </a:solidFill>
              </a:rPr>
              <a:t>  </a:t>
            </a:r>
            <a:r>
              <a:rPr spc="-5" dirty="0" smtClean="0">
                <a:solidFill>
                  <a:srgbClr val="C45811"/>
                </a:solidFill>
              </a:rPr>
              <a:t> </a:t>
            </a:r>
            <a:r>
              <a:rPr lang="en-US" spc="-5" dirty="0" smtClean="0"/>
              <a:t/>
            </a:r>
            <a:br>
              <a:rPr lang="en-US" spc="-5" dirty="0" smtClean="0"/>
            </a:br>
            <a:r>
              <a:rPr lang="en-US" spc="-5" dirty="0" smtClean="0"/>
              <a:t>         </a:t>
            </a:r>
            <a:r>
              <a:rPr lang="en-US" spc="-5" dirty="0" smtClean="0"/>
              <a:t>Customer Segmentation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372995" y="7874355"/>
            <a:ext cx="2881630" cy="1337546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553085">
              <a:lnSpc>
                <a:spcPct val="100000"/>
              </a:lnSpc>
              <a:spcBef>
                <a:spcPts val="950"/>
              </a:spcBef>
            </a:pPr>
            <a:r>
              <a:rPr sz="1400" b="1" spc="-5" dirty="0">
                <a:solidFill>
                  <a:srgbClr val="C45811"/>
                </a:solidFill>
                <a:latin typeface="Arial"/>
                <a:cs typeface="Arial"/>
              </a:rPr>
              <a:t>Revision Number </a:t>
            </a:r>
            <a:r>
              <a:rPr sz="1400" b="1" dirty="0">
                <a:solidFill>
                  <a:srgbClr val="C45811"/>
                </a:solidFill>
                <a:latin typeface="Arial"/>
                <a:cs typeface="Arial"/>
              </a:rPr>
              <a:t>- </a:t>
            </a:r>
            <a:r>
              <a:rPr sz="1400" b="1" spc="-5" dirty="0">
                <a:solidFill>
                  <a:srgbClr val="C45811"/>
                </a:solidFill>
                <a:latin typeface="Arial"/>
                <a:cs typeface="Arial"/>
              </a:rPr>
              <a:t>1.2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400" b="1" dirty="0">
                <a:solidFill>
                  <a:srgbClr val="C45811"/>
                </a:solidFill>
                <a:latin typeface="Arial"/>
                <a:cs typeface="Arial"/>
              </a:rPr>
              <a:t>Last Date of </a:t>
            </a:r>
            <a:r>
              <a:rPr sz="1400" b="1" spc="-5" dirty="0">
                <a:solidFill>
                  <a:srgbClr val="C45811"/>
                </a:solidFill>
                <a:latin typeface="Arial"/>
                <a:cs typeface="Arial"/>
              </a:rPr>
              <a:t>Revision </a:t>
            </a:r>
            <a:r>
              <a:rPr sz="1400" b="1" dirty="0">
                <a:solidFill>
                  <a:srgbClr val="C45811"/>
                </a:solidFill>
                <a:latin typeface="Arial"/>
                <a:cs typeface="Arial"/>
              </a:rPr>
              <a:t>-</a:t>
            </a:r>
            <a:r>
              <a:rPr sz="1400" b="1" spc="-70" dirty="0">
                <a:solidFill>
                  <a:srgbClr val="C45811"/>
                </a:solidFill>
                <a:latin typeface="Arial"/>
                <a:cs typeface="Arial"/>
              </a:rPr>
              <a:t> </a:t>
            </a:r>
            <a:r>
              <a:rPr sz="1400" b="1" spc="-5" dirty="0" smtClean="0">
                <a:solidFill>
                  <a:srgbClr val="C45811"/>
                </a:solidFill>
                <a:latin typeface="Arial"/>
                <a:cs typeface="Arial"/>
              </a:rPr>
              <a:t>28/1/202</a:t>
            </a:r>
            <a:r>
              <a:rPr lang="en-US" sz="1400" b="1" spc="-5" dirty="0" smtClean="0">
                <a:solidFill>
                  <a:srgbClr val="C45811"/>
                </a:solidFill>
                <a:latin typeface="Arial"/>
                <a:cs typeface="Arial"/>
              </a:rPr>
              <a:t>2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 dirty="0">
              <a:latin typeface="Arial"/>
              <a:cs typeface="Arial"/>
            </a:endParaRPr>
          </a:p>
          <a:p>
            <a:pPr marR="139065" algn="ctr">
              <a:lnSpc>
                <a:spcPct val="100000"/>
              </a:lnSpc>
            </a:pPr>
            <a:r>
              <a:rPr lang="en-US" sz="1400" b="1" spc="-5" dirty="0" smtClean="0">
                <a:solidFill>
                  <a:srgbClr val="C45811"/>
                </a:solidFill>
                <a:latin typeface="Arial"/>
                <a:cs typeface="Arial"/>
              </a:rPr>
              <a:t>AKASH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704" y="449579"/>
            <a:ext cx="5732780" cy="31750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66040" rIns="0" bIns="0" rtlCol="0">
            <a:spAutoFit/>
          </a:bodyPr>
          <a:lstStyle/>
          <a:p>
            <a:pPr marR="64769" algn="r">
              <a:lnSpc>
                <a:spcPct val="100000"/>
              </a:lnSpc>
              <a:spcBef>
                <a:spcPts val="520"/>
              </a:spcBef>
            </a:pP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LOW 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LEVEL DESIGN</a:t>
            </a:r>
            <a:r>
              <a:rPr sz="11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(LLD)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9884359"/>
            <a:ext cx="5769610" cy="6350"/>
          </a:xfrm>
          <a:custGeom>
            <a:avLst/>
            <a:gdLst/>
            <a:ahLst/>
            <a:cxnLst/>
            <a:rect l="l" t="t" r="r" b="b"/>
            <a:pathLst>
              <a:path w="5769609" h="6350">
                <a:moveTo>
                  <a:pt x="5769229" y="0"/>
                </a:moveTo>
                <a:lnTo>
                  <a:pt x="0" y="0"/>
                </a:lnTo>
                <a:lnTo>
                  <a:pt x="0" y="6095"/>
                </a:lnTo>
                <a:lnTo>
                  <a:pt x="5769229" y="6095"/>
                </a:lnTo>
                <a:lnTo>
                  <a:pt x="576922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912622"/>
            <a:ext cx="1797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Document</a:t>
            </a:r>
            <a:r>
              <a:rPr sz="1600" b="1" spc="-7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Control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rlito"/>
                <a:cs typeface="Carlito"/>
              </a:rPr>
              <a:t>2</a:t>
            </a:fld>
            <a:r>
              <a:rPr b="1" dirty="0">
                <a:solidFill>
                  <a:srgbClr val="000000"/>
                </a:solidFill>
                <a:latin typeface="Carlito"/>
                <a:cs typeface="Carlito"/>
              </a:rPr>
              <a:t> | </a:t>
            </a:r>
            <a:r>
              <a:rPr dirty="0"/>
              <a:t>P a g</a:t>
            </a:r>
            <a:r>
              <a:rPr spc="55" dirty="0"/>
              <a:t> </a:t>
            </a:r>
            <a:r>
              <a:rPr dirty="0"/>
              <a:t>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2191257" y="9917379"/>
            <a:ext cx="31362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dirty="0" smtClean="0"/>
              <a:t>Customer Segmentation</a:t>
            </a:r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229748"/>
              </p:ext>
            </p:extLst>
          </p:nvPr>
        </p:nvGraphicFramePr>
        <p:xfrm>
          <a:off x="914704" y="1644649"/>
          <a:ext cx="5783579" cy="2553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65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Date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3230">
                        <a:lnSpc>
                          <a:spcPts val="139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Version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ts val="139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Description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39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Author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927"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21/10/2021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1.0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72085">
                        <a:lnSpc>
                          <a:spcPts val="127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Introduction,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Problem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Statement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lang="en-US" sz="1100" spc="-5" dirty="0" smtClean="0">
                          <a:latin typeface="Arial"/>
                          <a:cs typeface="Arial"/>
                        </a:rPr>
                        <a:t>Akash</a:t>
                      </a:r>
                      <a:r>
                        <a:rPr lang="en-US" sz="1100" spc="-5" baseline="0" dirty="0" smtClean="0">
                          <a:latin typeface="Arial"/>
                          <a:cs typeface="Arial"/>
                        </a:rPr>
                        <a:t> Shetty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725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22/10/2021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1.1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11125">
                        <a:lnSpc>
                          <a:spcPts val="1260"/>
                        </a:lnSpc>
                        <a:spcBef>
                          <a:spcPts val="6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Dataset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Information,  Architecture  Description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lang="en-US" sz="1100" spc="-5" dirty="0" smtClean="0">
                          <a:latin typeface="Arial"/>
                          <a:cs typeface="Arial"/>
                        </a:rPr>
                        <a:t>Akash</a:t>
                      </a:r>
                      <a:r>
                        <a:rPr lang="en-US" sz="1100" spc="-5" baseline="0" dirty="0" smtClean="0">
                          <a:latin typeface="Arial"/>
                          <a:cs typeface="Arial"/>
                        </a:rPr>
                        <a:t> Shetty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08"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28/10/2021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1.2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Final Revision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lang="en-US" sz="1100" spc="-5" dirty="0" smtClean="0">
                          <a:latin typeface="Arial"/>
                          <a:cs typeface="Arial"/>
                        </a:rPr>
                        <a:t>Akash</a:t>
                      </a:r>
                      <a:r>
                        <a:rPr lang="en-US" sz="1100" spc="-5" baseline="0" dirty="0" smtClean="0">
                          <a:latin typeface="Arial"/>
                          <a:cs typeface="Arial"/>
                        </a:rPr>
                        <a:t> Shetty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0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704" y="449579"/>
            <a:ext cx="5732780" cy="31750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66040" rIns="0" bIns="0" rtlCol="0">
            <a:spAutoFit/>
          </a:bodyPr>
          <a:lstStyle/>
          <a:p>
            <a:pPr marR="64769" algn="r">
              <a:lnSpc>
                <a:spcPct val="100000"/>
              </a:lnSpc>
              <a:spcBef>
                <a:spcPts val="520"/>
              </a:spcBef>
            </a:pP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LOW 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LEVEL DESIGN</a:t>
            </a:r>
            <a:r>
              <a:rPr sz="11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(LLD)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9884359"/>
            <a:ext cx="5769610" cy="6350"/>
          </a:xfrm>
          <a:custGeom>
            <a:avLst/>
            <a:gdLst/>
            <a:ahLst/>
            <a:cxnLst/>
            <a:rect l="l" t="t" r="r" b="b"/>
            <a:pathLst>
              <a:path w="5769609" h="6350">
                <a:moveTo>
                  <a:pt x="5769229" y="0"/>
                </a:moveTo>
                <a:lnTo>
                  <a:pt x="0" y="0"/>
                </a:lnTo>
                <a:lnTo>
                  <a:pt x="0" y="6095"/>
                </a:lnTo>
                <a:lnTo>
                  <a:pt x="5769229" y="6095"/>
                </a:lnTo>
                <a:lnTo>
                  <a:pt x="576922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423161"/>
            <a:ext cx="9048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Contents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rlito"/>
                <a:cs typeface="Carlito"/>
              </a:rPr>
              <a:t>3</a:t>
            </a:fld>
            <a:r>
              <a:rPr b="1" dirty="0">
                <a:solidFill>
                  <a:srgbClr val="000000"/>
                </a:solidFill>
                <a:latin typeface="Carlito"/>
                <a:cs typeface="Carlito"/>
              </a:rPr>
              <a:t> | </a:t>
            </a:r>
            <a:r>
              <a:rPr dirty="0"/>
              <a:t>P a g</a:t>
            </a:r>
            <a:r>
              <a:rPr spc="55" dirty="0"/>
              <a:t> </a:t>
            </a:r>
            <a:r>
              <a:rPr dirty="0"/>
              <a:t>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H</a:t>
            </a:r>
            <a:r>
              <a:rPr spc="40" dirty="0"/>
              <a:t> </a:t>
            </a:r>
            <a:r>
              <a:rPr dirty="0"/>
              <a:t>e</a:t>
            </a:r>
            <a:r>
              <a:rPr spc="5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r</a:t>
            </a:r>
            <a:r>
              <a:rPr spc="40" dirty="0"/>
              <a:t> </a:t>
            </a:r>
            <a:r>
              <a:rPr dirty="0"/>
              <a:t>t</a:t>
            </a:r>
            <a:r>
              <a:rPr spc="90" dirty="0"/>
              <a:t> </a:t>
            </a:r>
            <a:r>
              <a:rPr dirty="0"/>
              <a:t>D</a:t>
            </a:r>
            <a:r>
              <a:rPr spc="45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s</a:t>
            </a:r>
            <a:r>
              <a:rPr spc="50" dirty="0"/>
              <a:t> </a:t>
            </a:r>
            <a:r>
              <a:rPr dirty="0"/>
              <a:t>e</a:t>
            </a:r>
            <a:r>
              <a:rPr spc="50" dirty="0"/>
              <a:t>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s</a:t>
            </a:r>
            <a:r>
              <a:rPr spc="35" dirty="0"/>
              <a:t> </a:t>
            </a:r>
            <a:r>
              <a:rPr dirty="0"/>
              <a:t>e</a:t>
            </a:r>
            <a:r>
              <a:rPr spc="85" dirty="0"/>
              <a:t> </a:t>
            </a:r>
            <a:r>
              <a:rPr dirty="0"/>
              <a:t>D</a:t>
            </a:r>
            <a:r>
              <a:rPr spc="50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g</a:t>
            </a:r>
            <a:r>
              <a:rPr spc="45" dirty="0"/>
              <a:t> </a:t>
            </a:r>
            <a:r>
              <a:rPr dirty="0"/>
              <a:t>n</a:t>
            </a:r>
            <a:r>
              <a:rPr spc="45" dirty="0"/>
              <a:t> </a:t>
            </a:r>
            <a:r>
              <a:rPr dirty="0"/>
              <a:t>o</a:t>
            </a:r>
            <a:r>
              <a:rPr spc="55" dirty="0"/>
              <a:t> </a:t>
            </a:r>
            <a:r>
              <a:rPr dirty="0"/>
              <a:t>s</a:t>
            </a:r>
            <a:r>
              <a:rPr spc="45" dirty="0"/>
              <a:t> </a:t>
            </a:r>
            <a:r>
              <a:rPr dirty="0"/>
              <a:t>t</a:t>
            </a:r>
            <a:r>
              <a:rPr spc="50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c</a:t>
            </a:r>
            <a:r>
              <a:rPr spc="10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n</a:t>
            </a:r>
            <a:r>
              <a:rPr spc="4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l</a:t>
            </a:r>
            <a:r>
              <a:rPr spc="35" dirty="0"/>
              <a:t> </a:t>
            </a:r>
            <a:r>
              <a:rPr dirty="0"/>
              <a:t>y</a:t>
            </a:r>
            <a:r>
              <a:rPr spc="50" dirty="0"/>
              <a:t> </a:t>
            </a:r>
            <a:r>
              <a:rPr dirty="0"/>
              <a:t>s</a:t>
            </a:r>
            <a:r>
              <a:rPr spc="45" dirty="0"/>
              <a:t> </a:t>
            </a:r>
            <a:r>
              <a:rPr dirty="0"/>
              <a:t>i</a:t>
            </a:r>
            <a:r>
              <a:rPr spc="35" dirty="0"/>
              <a:t> </a:t>
            </a:r>
            <a:r>
              <a:rPr dirty="0"/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2004" y="2133345"/>
            <a:ext cx="5684520" cy="2395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4290" algn="r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Document </a:t>
            </a:r>
            <a:r>
              <a:rPr sz="1100" dirty="0">
                <a:latin typeface="Arial"/>
                <a:cs typeface="Arial"/>
              </a:rPr>
              <a:t>Version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Control…………………………………………………………………………2</a:t>
            </a:r>
            <a:endParaRPr sz="1100">
              <a:latin typeface="Arial"/>
              <a:cs typeface="Arial"/>
            </a:endParaRPr>
          </a:p>
          <a:p>
            <a:pPr marR="13335" algn="r">
              <a:lnSpc>
                <a:spcPct val="100000"/>
              </a:lnSpc>
              <a:spcBef>
                <a:spcPts val="855"/>
              </a:spcBef>
            </a:pPr>
            <a:r>
              <a:rPr sz="1100" spc="-5" dirty="0">
                <a:latin typeface="Arial"/>
                <a:cs typeface="Arial"/>
              </a:rPr>
              <a:t>1. 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Introduction……………………………………………………………………………………….4</a:t>
            </a:r>
            <a:endParaRPr sz="1100">
              <a:latin typeface="Arial"/>
              <a:cs typeface="Arial"/>
            </a:endParaRPr>
          </a:p>
          <a:p>
            <a:pPr marR="17780" algn="r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Arial"/>
                <a:cs typeface="Arial"/>
              </a:rPr>
              <a:t>1.1 </a:t>
            </a:r>
            <a:r>
              <a:rPr sz="1100" spc="-5" dirty="0">
                <a:latin typeface="Arial"/>
                <a:cs typeface="Arial"/>
              </a:rPr>
              <a:t>What is </a:t>
            </a:r>
            <a:r>
              <a:rPr sz="1100" dirty="0">
                <a:latin typeface="Arial"/>
                <a:cs typeface="Arial"/>
              </a:rPr>
              <a:t>Low Level </a:t>
            </a:r>
            <a:r>
              <a:rPr sz="1100" spc="-5" dirty="0">
                <a:latin typeface="Arial"/>
                <a:cs typeface="Arial"/>
              </a:rPr>
              <a:t>Design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Document?.................................................................4</a:t>
            </a:r>
            <a:endParaRPr sz="1100">
              <a:latin typeface="Arial"/>
              <a:cs typeface="Arial"/>
            </a:endParaRPr>
          </a:p>
          <a:p>
            <a:pPr marR="29209" algn="r">
              <a:lnSpc>
                <a:spcPct val="100000"/>
              </a:lnSpc>
              <a:spcBef>
                <a:spcPts val="850"/>
              </a:spcBef>
            </a:pPr>
            <a:r>
              <a:rPr sz="1100" spc="-5" dirty="0">
                <a:latin typeface="Arial"/>
                <a:cs typeface="Arial"/>
              </a:rPr>
              <a:t>1.2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Scope……………………………………………………………………………………4</a:t>
            </a:r>
            <a:endParaRPr sz="1100">
              <a:latin typeface="Arial"/>
              <a:cs typeface="Arial"/>
            </a:endParaRPr>
          </a:p>
          <a:p>
            <a:pPr marR="58419" algn="r">
              <a:lnSpc>
                <a:spcPct val="100000"/>
              </a:lnSpc>
              <a:spcBef>
                <a:spcPts val="844"/>
              </a:spcBef>
            </a:pPr>
            <a:r>
              <a:rPr sz="1100" dirty="0">
                <a:latin typeface="Arial"/>
                <a:cs typeface="Arial"/>
              </a:rPr>
              <a:t>1.3 </a:t>
            </a:r>
            <a:r>
              <a:rPr sz="1100" spc="-5" dirty="0">
                <a:latin typeface="Arial"/>
                <a:cs typeface="Arial"/>
              </a:rPr>
              <a:t>Project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Introduction……………………………………………………………………4</a:t>
            </a:r>
            <a:endParaRPr sz="1100">
              <a:latin typeface="Arial"/>
              <a:cs typeface="Arial"/>
            </a:endParaRPr>
          </a:p>
          <a:p>
            <a:pPr marR="29209" algn="r">
              <a:lnSpc>
                <a:spcPct val="100000"/>
              </a:lnSpc>
              <a:spcBef>
                <a:spcPts val="850"/>
              </a:spcBef>
            </a:pPr>
            <a:r>
              <a:rPr sz="1100" spc="-5" dirty="0">
                <a:latin typeface="Arial"/>
                <a:cs typeface="Arial"/>
              </a:rPr>
              <a:t>2. Problem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Statement.……………………………………………………………………………...5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100" spc="-5" dirty="0">
                <a:latin typeface="Arial"/>
                <a:cs typeface="Arial"/>
              </a:rPr>
              <a:t>3. Dataset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Information……………………………………………………………………….……...5</a:t>
            </a:r>
            <a:endParaRPr sz="1100">
              <a:latin typeface="Arial"/>
              <a:cs typeface="Arial"/>
            </a:endParaRPr>
          </a:p>
          <a:p>
            <a:pPr marL="469265" marR="36195" indent="-457200">
              <a:lnSpc>
                <a:spcPts val="2170"/>
              </a:lnSpc>
              <a:spcBef>
                <a:spcPts val="204"/>
              </a:spcBef>
            </a:pPr>
            <a:r>
              <a:rPr sz="1100" spc="-5" dirty="0">
                <a:latin typeface="Arial"/>
                <a:cs typeface="Arial"/>
              </a:rPr>
              <a:t>4. Architecture…………………………………………………………………………………….…6  4.1 Architecture Description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…………………………………………….…....................6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704" y="449579"/>
            <a:ext cx="5732780" cy="31750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66040" rIns="0" bIns="0" rtlCol="0">
            <a:spAutoFit/>
          </a:bodyPr>
          <a:lstStyle/>
          <a:p>
            <a:pPr marR="64769" algn="r">
              <a:lnSpc>
                <a:spcPct val="100000"/>
              </a:lnSpc>
              <a:spcBef>
                <a:spcPts val="520"/>
              </a:spcBef>
            </a:pP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LOW 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LEVEL DESIGN</a:t>
            </a:r>
            <a:r>
              <a:rPr sz="11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(LLD)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9884359"/>
            <a:ext cx="5769610" cy="6350"/>
          </a:xfrm>
          <a:custGeom>
            <a:avLst/>
            <a:gdLst/>
            <a:ahLst/>
            <a:cxnLst/>
            <a:rect l="l" t="t" r="r" b="b"/>
            <a:pathLst>
              <a:path w="5769609" h="6350">
                <a:moveTo>
                  <a:pt x="5769229" y="0"/>
                </a:moveTo>
                <a:lnTo>
                  <a:pt x="0" y="0"/>
                </a:lnTo>
                <a:lnTo>
                  <a:pt x="0" y="6095"/>
                </a:lnTo>
                <a:lnTo>
                  <a:pt x="5769229" y="6095"/>
                </a:lnTo>
                <a:lnTo>
                  <a:pt x="576922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604" y="912622"/>
            <a:ext cx="14382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1.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Introduction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76604" y="9917378"/>
            <a:ext cx="92044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rlito"/>
                <a:cs typeface="Carlito"/>
              </a:rPr>
              <a:t>4</a:t>
            </a:fld>
            <a:r>
              <a:rPr b="1" dirty="0">
                <a:solidFill>
                  <a:srgbClr val="000000"/>
                </a:solidFill>
                <a:latin typeface="Carlito"/>
                <a:cs typeface="Carlito"/>
              </a:rPr>
              <a:t> | </a:t>
            </a:r>
            <a:r>
              <a:rPr dirty="0"/>
              <a:t>P a g</a:t>
            </a:r>
            <a:r>
              <a:rPr spc="55" dirty="0"/>
              <a:t> </a:t>
            </a:r>
            <a:r>
              <a:rPr dirty="0"/>
              <a:t>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254250" y="9928720"/>
            <a:ext cx="31362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dirty="0" smtClean="0"/>
              <a:t>Customer Segmentation</a:t>
            </a:r>
          </a:p>
          <a:p>
            <a:pPr marL="12700">
              <a:lnSpc>
                <a:spcPts val="1150"/>
              </a:lnSpc>
            </a:pP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359153" y="1871218"/>
            <a:ext cx="5095875" cy="1604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400" b="1" dirty="0">
                <a:latin typeface="Arial"/>
                <a:cs typeface="Arial"/>
              </a:rPr>
              <a:t>1.1	What is </a:t>
            </a:r>
            <a:r>
              <a:rPr sz="1400" b="1" spc="-5" dirty="0">
                <a:latin typeface="Arial"/>
                <a:cs typeface="Arial"/>
              </a:rPr>
              <a:t>Low Level Design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Document?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 dirty="0">
              <a:latin typeface="Arial"/>
              <a:cs typeface="Arial"/>
            </a:endParaRPr>
          </a:p>
          <a:p>
            <a:pPr marL="469900" marR="5080">
              <a:lnSpc>
                <a:spcPct val="109800"/>
              </a:lnSpc>
            </a:pPr>
            <a:r>
              <a:rPr sz="1150" spc="-5" dirty="0">
                <a:latin typeface="Carlito"/>
                <a:cs typeface="Carlito"/>
              </a:rPr>
              <a:t>The </a:t>
            </a:r>
            <a:r>
              <a:rPr sz="1150" dirty="0">
                <a:latin typeface="Carlito"/>
                <a:cs typeface="Carlito"/>
              </a:rPr>
              <a:t>goal of </a:t>
            </a:r>
            <a:r>
              <a:rPr sz="1150" spc="-5" dirty="0">
                <a:latin typeface="Carlito"/>
                <a:cs typeface="Carlito"/>
              </a:rPr>
              <a:t>the Low-level design document (LLDD) </a:t>
            </a:r>
            <a:r>
              <a:rPr sz="1150" spc="-10" dirty="0">
                <a:latin typeface="Carlito"/>
                <a:cs typeface="Carlito"/>
              </a:rPr>
              <a:t>is </a:t>
            </a:r>
            <a:r>
              <a:rPr sz="1150" dirty="0">
                <a:latin typeface="Carlito"/>
                <a:cs typeface="Carlito"/>
              </a:rPr>
              <a:t>to </a:t>
            </a:r>
            <a:r>
              <a:rPr sz="1150" spc="-5" dirty="0">
                <a:latin typeface="Carlito"/>
                <a:cs typeface="Carlito"/>
              </a:rPr>
              <a:t>give the internal logic  design </a:t>
            </a:r>
            <a:r>
              <a:rPr sz="1150" dirty="0">
                <a:latin typeface="Carlito"/>
                <a:cs typeface="Carlito"/>
              </a:rPr>
              <a:t>of </a:t>
            </a:r>
            <a:r>
              <a:rPr sz="1150" spc="-5" dirty="0">
                <a:latin typeface="Carlito"/>
                <a:cs typeface="Carlito"/>
              </a:rPr>
              <a:t>the actual program code </a:t>
            </a:r>
            <a:r>
              <a:rPr sz="1150" spc="-10" dirty="0">
                <a:latin typeface="Carlito"/>
                <a:cs typeface="Carlito"/>
              </a:rPr>
              <a:t>for </a:t>
            </a:r>
            <a:r>
              <a:rPr sz="1150" spc="-5" dirty="0">
                <a:latin typeface="Carlito"/>
                <a:cs typeface="Carlito"/>
              </a:rPr>
              <a:t>the </a:t>
            </a:r>
            <a:r>
              <a:rPr lang="en-US" sz="1150" spc="-5" dirty="0" smtClean="0">
                <a:latin typeface="Carlito"/>
                <a:cs typeface="Carlito"/>
              </a:rPr>
              <a:t>Customer Segmentation </a:t>
            </a:r>
            <a:r>
              <a:rPr sz="1150" spc="-5" dirty="0" smtClean="0">
                <a:latin typeface="Carlito"/>
                <a:cs typeface="Carlito"/>
              </a:rPr>
              <a:t>Analysis . </a:t>
            </a:r>
            <a:r>
              <a:rPr sz="1150" spc="-5" dirty="0">
                <a:latin typeface="Carlito"/>
                <a:cs typeface="Carlito"/>
              </a:rPr>
              <a:t>LLDD describes the class diagrams </a:t>
            </a:r>
            <a:r>
              <a:rPr sz="1150" dirty="0">
                <a:latin typeface="Carlito"/>
                <a:cs typeface="Carlito"/>
              </a:rPr>
              <a:t>with </a:t>
            </a:r>
            <a:r>
              <a:rPr sz="1150" spc="-10" dirty="0">
                <a:latin typeface="Carlito"/>
                <a:cs typeface="Carlito"/>
              </a:rPr>
              <a:t>the </a:t>
            </a:r>
            <a:r>
              <a:rPr sz="1150" spc="-5" dirty="0">
                <a:latin typeface="Carlito"/>
                <a:cs typeface="Carlito"/>
              </a:rPr>
              <a:t>methods and relations  between classes and programs specs. </a:t>
            </a:r>
            <a:r>
              <a:rPr sz="1150" dirty="0">
                <a:latin typeface="Carlito"/>
                <a:cs typeface="Carlito"/>
              </a:rPr>
              <a:t>It </a:t>
            </a:r>
            <a:r>
              <a:rPr sz="1150" spc="-5" dirty="0">
                <a:latin typeface="Carlito"/>
                <a:cs typeface="Carlito"/>
              </a:rPr>
              <a:t>describes </a:t>
            </a:r>
            <a:r>
              <a:rPr sz="1150" spc="-10" dirty="0">
                <a:latin typeface="Carlito"/>
                <a:cs typeface="Carlito"/>
              </a:rPr>
              <a:t>the </a:t>
            </a:r>
            <a:r>
              <a:rPr sz="1150" spc="-5" dirty="0">
                <a:latin typeface="Carlito"/>
                <a:cs typeface="Carlito"/>
              </a:rPr>
              <a:t>modules </a:t>
            </a:r>
            <a:r>
              <a:rPr sz="1150" dirty="0">
                <a:latin typeface="Carlito"/>
                <a:cs typeface="Carlito"/>
              </a:rPr>
              <a:t>so </a:t>
            </a:r>
            <a:r>
              <a:rPr sz="1150" spc="-5" dirty="0">
                <a:latin typeface="Carlito"/>
                <a:cs typeface="Carlito"/>
              </a:rPr>
              <a:t>that the  programmer </a:t>
            </a:r>
            <a:r>
              <a:rPr sz="1150" dirty="0">
                <a:latin typeface="Carlito"/>
                <a:cs typeface="Carlito"/>
              </a:rPr>
              <a:t>can </a:t>
            </a:r>
            <a:r>
              <a:rPr sz="1150" spc="-5" dirty="0">
                <a:latin typeface="Carlito"/>
                <a:cs typeface="Carlito"/>
              </a:rPr>
              <a:t>directly code the program </a:t>
            </a:r>
            <a:r>
              <a:rPr sz="1150" spc="-10" dirty="0">
                <a:latin typeface="Carlito"/>
                <a:cs typeface="Carlito"/>
              </a:rPr>
              <a:t>from the</a:t>
            </a:r>
            <a:r>
              <a:rPr sz="1150" spc="40" dirty="0">
                <a:latin typeface="Carlito"/>
                <a:cs typeface="Carlito"/>
              </a:rPr>
              <a:t> </a:t>
            </a:r>
            <a:r>
              <a:rPr sz="1150" spc="-5" dirty="0">
                <a:latin typeface="Carlito"/>
                <a:cs typeface="Carlito"/>
              </a:rPr>
              <a:t>document.</a:t>
            </a:r>
            <a:endParaRPr sz="115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2463" y="3829557"/>
            <a:ext cx="5282565" cy="36507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lvl="1" indent="-4572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469265" algn="l"/>
                <a:tab pos="469900" algn="l"/>
              </a:tabLst>
            </a:pPr>
            <a:r>
              <a:rPr sz="1400" b="1" dirty="0">
                <a:latin typeface="Arial"/>
                <a:cs typeface="Arial"/>
              </a:rPr>
              <a:t>What is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Scope?</a:t>
            </a:r>
            <a:endParaRPr sz="1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AutoNum type="arabicPeriod" startAt="2"/>
            </a:pPr>
            <a:endParaRPr sz="1450" dirty="0">
              <a:latin typeface="Arial"/>
              <a:cs typeface="Arial"/>
            </a:endParaRPr>
          </a:p>
          <a:p>
            <a:pPr marL="469900" marR="139700">
              <a:lnSpc>
                <a:spcPct val="109800"/>
              </a:lnSpc>
            </a:pPr>
            <a:r>
              <a:rPr sz="1150" dirty="0">
                <a:latin typeface="Carlito"/>
                <a:cs typeface="Carlito"/>
              </a:rPr>
              <a:t>Low-level </a:t>
            </a:r>
            <a:r>
              <a:rPr sz="1150" spc="-5" dirty="0">
                <a:latin typeface="Carlito"/>
                <a:cs typeface="Carlito"/>
              </a:rPr>
              <a:t>design (LLD) is </a:t>
            </a:r>
            <a:r>
              <a:rPr sz="1150" dirty="0">
                <a:latin typeface="Carlito"/>
                <a:cs typeface="Carlito"/>
              </a:rPr>
              <a:t>a </a:t>
            </a:r>
            <a:r>
              <a:rPr sz="1150" spc="-5" dirty="0">
                <a:latin typeface="Carlito"/>
                <a:cs typeface="Carlito"/>
              </a:rPr>
              <a:t>component-level design process that follows </a:t>
            </a:r>
            <a:r>
              <a:rPr sz="1150" dirty="0">
                <a:latin typeface="Carlito"/>
                <a:cs typeface="Carlito"/>
              </a:rPr>
              <a:t>a </a:t>
            </a:r>
            <a:r>
              <a:rPr sz="1150" spc="-5" dirty="0">
                <a:latin typeface="Carlito"/>
                <a:cs typeface="Carlito"/>
              </a:rPr>
              <a:t>step-  by-step </a:t>
            </a:r>
            <a:r>
              <a:rPr sz="1150" dirty="0">
                <a:latin typeface="Carlito"/>
                <a:cs typeface="Carlito"/>
              </a:rPr>
              <a:t>refinement </a:t>
            </a:r>
            <a:r>
              <a:rPr sz="1150" spc="-5" dirty="0">
                <a:latin typeface="Carlito"/>
                <a:cs typeface="Carlito"/>
              </a:rPr>
              <a:t>process. The process </a:t>
            </a:r>
            <a:r>
              <a:rPr sz="1150" dirty="0">
                <a:latin typeface="Carlito"/>
                <a:cs typeface="Carlito"/>
              </a:rPr>
              <a:t>can </a:t>
            </a:r>
            <a:r>
              <a:rPr sz="1150" spc="-5" dirty="0">
                <a:latin typeface="Carlito"/>
                <a:cs typeface="Carlito"/>
              </a:rPr>
              <a:t>be </a:t>
            </a:r>
            <a:r>
              <a:rPr sz="1150" spc="-10" dirty="0">
                <a:latin typeface="Carlito"/>
                <a:cs typeface="Carlito"/>
              </a:rPr>
              <a:t>used </a:t>
            </a:r>
            <a:r>
              <a:rPr sz="1150" spc="-5" dirty="0">
                <a:latin typeface="Carlito"/>
                <a:cs typeface="Carlito"/>
              </a:rPr>
              <a:t>for designing data  structures, required software architecture, source code and ultimately,  performance algorithms. </a:t>
            </a:r>
            <a:r>
              <a:rPr sz="1150" dirty="0">
                <a:latin typeface="Carlito"/>
                <a:cs typeface="Carlito"/>
              </a:rPr>
              <a:t>Overall, </a:t>
            </a:r>
            <a:r>
              <a:rPr sz="1150" spc="-5" dirty="0">
                <a:latin typeface="Carlito"/>
                <a:cs typeface="Carlito"/>
              </a:rPr>
              <a:t>the data organization </a:t>
            </a:r>
            <a:r>
              <a:rPr sz="1150" dirty="0">
                <a:latin typeface="Carlito"/>
                <a:cs typeface="Carlito"/>
              </a:rPr>
              <a:t>may </a:t>
            </a:r>
            <a:r>
              <a:rPr sz="1150" spc="-5" dirty="0">
                <a:latin typeface="Carlito"/>
                <a:cs typeface="Carlito"/>
              </a:rPr>
              <a:t>be defined during  requirement analysis and then </a:t>
            </a:r>
            <a:r>
              <a:rPr sz="1150" dirty="0">
                <a:latin typeface="Carlito"/>
                <a:cs typeface="Carlito"/>
              </a:rPr>
              <a:t>refined </a:t>
            </a:r>
            <a:r>
              <a:rPr sz="1150" spc="-5" dirty="0">
                <a:latin typeface="Carlito"/>
                <a:cs typeface="Carlito"/>
              </a:rPr>
              <a:t>during data design</a:t>
            </a:r>
            <a:r>
              <a:rPr sz="1150" spc="25" dirty="0">
                <a:latin typeface="Carlito"/>
                <a:cs typeface="Carlito"/>
              </a:rPr>
              <a:t> </a:t>
            </a:r>
            <a:r>
              <a:rPr sz="1150" spc="-5" dirty="0">
                <a:latin typeface="Carlito"/>
                <a:cs typeface="Carlito"/>
              </a:rPr>
              <a:t>work.</a:t>
            </a:r>
            <a:endParaRPr sz="11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1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 dirty="0">
              <a:latin typeface="Carlito"/>
              <a:cs typeface="Carlito"/>
            </a:endParaRPr>
          </a:p>
          <a:p>
            <a:pPr marL="469900" lvl="1" indent="-457200">
              <a:lnSpc>
                <a:spcPct val="100000"/>
              </a:lnSpc>
              <a:buAutoNum type="arabicPeriod" startAt="3"/>
              <a:tabLst>
                <a:tab pos="469265" algn="l"/>
                <a:tab pos="469900" algn="l"/>
              </a:tabLst>
            </a:pPr>
            <a:r>
              <a:rPr sz="1400" b="1" dirty="0">
                <a:latin typeface="Arial"/>
                <a:cs typeface="Arial"/>
              </a:rPr>
              <a:t>Project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Introduction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 dirty="0">
              <a:latin typeface="Arial"/>
              <a:cs typeface="Arial"/>
            </a:endParaRPr>
          </a:p>
          <a:p>
            <a:pPr algn="just"/>
            <a:r>
              <a:rPr lang="en-US" sz="1100" dirty="0" smtClean="0">
                <a:latin typeface="Carlito"/>
              </a:rPr>
              <a:t>              Not all customers are same. To know which group is your customer and their preferences is a big part for success in your business. Unsupervised machine learning can help marketers to know their audience globally and engage them with their products accordingly. </a:t>
            </a:r>
          </a:p>
          <a:p>
            <a:r>
              <a:rPr lang="en-US" sz="1100" dirty="0" smtClean="0">
                <a:latin typeface="Carlito"/>
              </a:rPr>
              <a:t>    Here we can classify millions of people’s interests through their activity and also through other surveys online &amp; offline and cluster them in specific group of their interest .</a:t>
            </a:r>
            <a:endParaRPr sz="1100" dirty="0">
              <a:latin typeface="Carlito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704" y="449579"/>
            <a:ext cx="5732780" cy="31750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66040" rIns="0" bIns="0" rtlCol="0">
            <a:spAutoFit/>
          </a:bodyPr>
          <a:lstStyle/>
          <a:p>
            <a:pPr marR="64769" algn="r">
              <a:lnSpc>
                <a:spcPct val="100000"/>
              </a:lnSpc>
              <a:spcBef>
                <a:spcPts val="520"/>
              </a:spcBef>
            </a:pP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LOW 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LEVEL DESIGN</a:t>
            </a:r>
            <a:r>
              <a:rPr sz="11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(LLD)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9884359"/>
            <a:ext cx="5769610" cy="6350"/>
          </a:xfrm>
          <a:custGeom>
            <a:avLst/>
            <a:gdLst/>
            <a:ahLst/>
            <a:cxnLst/>
            <a:rect l="l" t="t" r="r" b="b"/>
            <a:pathLst>
              <a:path w="5769609" h="6350">
                <a:moveTo>
                  <a:pt x="5769229" y="0"/>
                </a:moveTo>
                <a:lnTo>
                  <a:pt x="0" y="0"/>
                </a:lnTo>
                <a:lnTo>
                  <a:pt x="0" y="6095"/>
                </a:lnTo>
                <a:lnTo>
                  <a:pt x="5769229" y="6095"/>
                </a:lnTo>
                <a:lnTo>
                  <a:pt x="576922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604" y="1266189"/>
            <a:ext cx="5530215" cy="1707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2. Problem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Statement</a:t>
            </a:r>
            <a:endParaRPr sz="1600" dirty="0">
              <a:latin typeface="Arial"/>
              <a:cs typeface="Arial"/>
            </a:endParaRPr>
          </a:p>
          <a:p>
            <a:pPr marL="240665" marR="5080">
              <a:lnSpc>
                <a:spcPct val="105300"/>
              </a:lnSpc>
              <a:spcBef>
                <a:spcPts val="840"/>
              </a:spcBef>
            </a:pPr>
            <a:r>
              <a:rPr lang="en-US" sz="1100" dirty="0" smtClean="0">
                <a:solidFill>
                  <a:srgbClr val="23292E"/>
                </a:solidFill>
                <a:latin typeface="Arial"/>
                <a:cs typeface="Arial"/>
              </a:rPr>
              <a:t>The goal of </a:t>
            </a:r>
            <a:r>
              <a:rPr lang="en-US" sz="1100" spc="-5" dirty="0" smtClean="0">
                <a:solidFill>
                  <a:srgbClr val="23292E"/>
                </a:solidFill>
                <a:latin typeface="Arial"/>
                <a:cs typeface="Arial"/>
              </a:rPr>
              <a:t>this project is </a:t>
            </a:r>
            <a:r>
              <a:rPr lang="en-US" sz="1100" dirty="0" smtClean="0">
                <a:solidFill>
                  <a:srgbClr val="23292E"/>
                </a:solidFill>
                <a:latin typeface="Arial"/>
                <a:cs typeface="Arial"/>
              </a:rPr>
              <a:t>to </a:t>
            </a:r>
            <a:r>
              <a:rPr lang="en-US" sz="1100" spc="-5" dirty="0" err="1" smtClean="0">
                <a:solidFill>
                  <a:srgbClr val="23292E"/>
                </a:solidFill>
                <a:latin typeface="Arial"/>
                <a:cs typeface="Arial"/>
              </a:rPr>
              <a:t>analyse</a:t>
            </a:r>
            <a:r>
              <a:rPr lang="en-US" sz="1100" spc="-5" dirty="0" smtClean="0">
                <a:solidFill>
                  <a:srgbClr val="23292E"/>
                </a:solidFill>
                <a:latin typeface="Arial"/>
                <a:cs typeface="Arial"/>
              </a:rPr>
              <a:t> </a:t>
            </a:r>
            <a:r>
              <a:rPr lang="en-US" sz="1100" dirty="0" smtClean="0">
                <a:solidFill>
                  <a:srgbClr val="23292E"/>
                </a:solidFill>
                <a:latin typeface="Arial"/>
                <a:cs typeface="Arial"/>
              </a:rPr>
              <a:t>to </a:t>
            </a:r>
            <a:r>
              <a:rPr lang="en-US" sz="1100" spc="-5" dirty="0" smtClean="0">
                <a:solidFill>
                  <a:srgbClr val="23292E"/>
                </a:solidFill>
                <a:latin typeface="Arial"/>
                <a:cs typeface="Arial"/>
              </a:rPr>
              <a:t>predict </a:t>
            </a:r>
            <a:r>
              <a:rPr lang="en-US" sz="1100" dirty="0" smtClean="0">
                <a:solidFill>
                  <a:srgbClr val="23292E"/>
                </a:solidFill>
                <a:latin typeface="Arial"/>
                <a:cs typeface="Arial"/>
              </a:rPr>
              <a:t>the </a:t>
            </a:r>
            <a:r>
              <a:rPr lang="en-US" sz="1100" spc="-5" dirty="0" smtClean="0">
                <a:solidFill>
                  <a:srgbClr val="23292E"/>
                </a:solidFill>
                <a:latin typeface="Arial"/>
                <a:cs typeface="Arial"/>
              </a:rPr>
              <a:t>group of cluster our customers belong,  </a:t>
            </a:r>
            <a:r>
              <a:rPr lang="en-US" sz="1100" dirty="0" smtClean="0">
                <a:solidFill>
                  <a:srgbClr val="23292E"/>
                </a:solidFill>
                <a:latin typeface="Arial"/>
                <a:cs typeface="Arial"/>
              </a:rPr>
              <a:t>based on a </a:t>
            </a:r>
            <a:r>
              <a:rPr lang="en-US" sz="1100" spc="-5" dirty="0" smtClean="0">
                <a:solidFill>
                  <a:srgbClr val="23292E"/>
                </a:solidFill>
                <a:latin typeface="Arial"/>
                <a:cs typeface="Arial"/>
              </a:rPr>
              <a:t>combination </a:t>
            </a:r>
            <a:r>
              <a:rPr lang="en-US" sz="1100" dirty="0" smtClean="0">
                <a:solidFill>
                  <a:srgbClr val="23292E"/>
                </a:solidFill>
                <a:latin typeface="Arial"/>
                <a:cs typeface="Arial"/>
              </a:rPr>
              <a:t>of </a:t>
            </a:r>
            <a:r>
              <a:rPr lang="en-US" sz="1100" spc="-5" dirty="0" smtClean="0">
                <a:solidFill>
                  <a:srgbClr val="23292E"/>
                </a:solidFill>
                <a:latin typeface="Arial"/>
                <a:cs typeface="Arial"/>
              </a:rPr>
              <a:t>features </a:t>
            </a:r>
            <a:r>
              <a:rPr lang="en-US" sz="1100" dirty="0" smtClean="0">
                <a:solidFill>
                  <a:srgbClr val="23292E"/>
                </a:solidFill>
                <a:latin typeface="Arial"/>
                <a:cs typeface="Arial"/>
              </a:rPr>
              <a:t>that </a:t>
            </a:r>
            <a:r>
              <a:rPr lang="en-US" sz="1100" spc="-5" dirty="0" smtClean="0">
                <a:solidFill>
                  <a:srgbClr val="23292E"/>
                </a:solidFill>
                <a:latin typeface="Arial"/>
                <a:cs typeface="Arial"/>
              </a:rPr>
              <a:t>describes </a:t>
            </a:r>
            <a:r>
              <a:rPr lang="en-US" sz="1100" dirty="0" smtClean="0">
                <a:solidFill>
                  <a:srgbClr val="23292E"/>
                </a:solidFill>
                <a:latin typeface="Arial"/>
                <a:cs typeface="Arial"/>
              </a:rPr>
              <a:t>their spending and shopping habits</a:t>
            </a:r>
            <a:r>
              <a:rPr lang="en-US" sz="1100" spc="-5" dirty="0" smtClean="0">
                <a:solidFill>
                  <a:srgbClr val="23292E"/>
                </a:solidFill>
                <a:latin typeface="Arial"/>
                <a:cs typeface="Arial"/>
              </a:rPr>
              <a:t>. To achieve </a:t>
            </a:r>
            <a:r>
              <a:rPr lang="en-US" sz="1100" dirty="0" smtClean="0">
                <a:solidFill>
                  <a:srgbClr val="23292E"/>
                </a:solidFill>
                <a:latin typeface="Arial"/>
                <a:cs typeface="Arial"/>
              </a:rPr>
              <a:t>the </a:t>
            </a:r>
            <a:r>
              <a:rPr lang="en-US" sz="1100" spc="-5" dirty="0" smtClean="0">
                <a:solidFill>
                  <a:srgbClr val="23292E"/>
                </a:solidFill>
                <a:latin typeface="Arial"/>
                <a:cs typeface="Arial"/>
              </a:rPr>
              <a:t>goal, we  </a:t>
            </a:r>
            <a:r>
              <a:rPr lang="en-US" sz="1100" dirty="0" smtClean="0">
                <a:solidFill>
                  <a:srgbClr val="23292E"/>
                </a:solidFill>
                <a:latin typeface="Arial"/>
                <a:cs typeface="Arial"/>
              </a:rPr>
              <a:t>used a </a:t>
            </a:r>
            <a:r>
              <a:rPr lang="en-US" sz="1100" spc="-5" dirty="0" smtClean="0">
                <a:solidFill>
                  <a:srgbClr val="23292E"/>
                </a:solidFill>
                <a:latin typeface="Arial"/>
                <a:cs typeface="Arial"/>
              </a:rPr>
              <a:t>data </a:t>
            </a:r>
            <a:r>
              <a:rPr lang="en-US" sz="1100" dirty="0" smtClean="0">
                <a:solidFill>
                  <a:srgbClr val="23292E"/>
                </a:solidFill>
                <a:latin typeface="Arial"/>
                <a:cs typeface="Arial"/>
              </a:rPr>
              <a:t>set </a:t>
            </a:r>
            <a:r>
              <a:rPr lang="en-US" sz="1100" spc="-5" dirty="0" smtClean="0">
                <a:latin typeface="Arial"/>
                <a:cs typeface="Arial"/>
              </a:rPr>
              <a:t>that is formed </a:t>
            </a:r>
            <a:r>
              <a:rPr lang="en-US" sz="1100" dirty="0" smtClean="0">
                <a:latin typeface="Arial"/>
                <a:cs typeface="Arial"/>
              </a:rPr>
              <a:t>by taking </a:t>
            </a:r>
            <a:r>
              <a:rPr lang="en-US" sz="1100" spc="-5" dirty="0" smtClean="0">
                <a:latin typeface="Arial"/>
                <a:cs typeface="Arial"/>
              </a:rPr>
              <a:t>into consideration some </a:t>
            </a:r>
            <a:r>
              <a:rPr lang="en-US" sz="1100" dirty="0" smtClean="0">
                <a:latin typeface="Arial"/>
                <a:cs typeface="Arial"/>
              </a:rPr>
              <a:t>of the </a:t>
            </a:r>
            <a:r>
              <a:rPr lang="en-US" sz="1100" spc="-5" dirty="0" smtClean="0">
                <a:latin typeface="Arial"/>
                <a:cs typeface="Arial"/>
              </a:rPr>
              <a:t>information </a:t>
            </a:r>
            <a:r>
              <a:rPr lang="en-US" sz="1100" dirty="0" smtClean="0">
                <a:latin typeface="Arial"/>
                <a:cs typeface="Arial"/>
              </a:rPr>
              <a:t>of 9000  </a:t>
            </a:r>
            <a:r>
              <a:rPr lang="en-US" sz="1100" spc="-5" dirty="0" smtClean="0">
                <a:latin typeface="Arial"/>
                <a:cs typeface="Arial"/>
              </a:rPr>
              <a:t>individuals. </a:t>
            </a:r>
            <a:r>
              <a:rPr lang="en-US" sz="1100" dirty="0" smtClean="0">
                <a:latin typeface="Arial"/>
                <a:cs typeface="Arial"/>
              </a:rPr>
              <a:t>The </a:t>
            </a:r>
            <a:r>
              <a:rPr lang="en-US" sz="1100" spc="-5" dirty="0" smtClean="0">
                <a:latin typeface="Arial"/>
                <a:cs typeface="Arial"/>
              </a:rPr>
              <a:t>problem is </a:t>
            </a:r>
            <a:r>
              <a:rPr lang="en-US" sz="1100" dirty="0" smtClean="0">
                <a:latin typeface="Arial"/>
                <a:cs typeface="Arial"/>
              </a:rPr>
              <a:t>based on the </a:t>
            </a:r>
            <a:r>
              <a:rPr lang="en-US" sz="1100" spc="-5" dirty="0" smtClean="0">
                <a:latin typeface="Arial"/>
                <a:cs typeface="Arial"/>
              </a:rPr>
              <a:t>given information about </a:t>
            </a:r>
            <a:r>
              <a:rPr lang="en-US" sz="1100" dirty="0" smtClean="0">
                <a:latin typeface="Arial"/>
                <a:cs typeface="Arial"/>
              </a:rPr>
              <a:t>each </a:t>
            </a:r>
            <a:r>
              <a:rPr lang="en-US" sz="1100" spc="-5" dirty="0" smtClean="0">
                <a:latin typeface="Arial"/>
                <a:cs typeface="Arial"/>
              </a:rPr>
              <a:t>individual we </a:t>
            </a:r>
            <a:r>
              <a:rPr lang="en-US" sz="1100" dirty="0" smtClean="0">
                <a:latin typeface="Arial"/>
                <a:cs typeface="Arial"/>
              </a:rPr>
              <a:t>have to  </a:t>
            </a:r>
            <a:r>
              <a:rPr lang="en-US" sz="1100" spc="-5" dirty="0" smtClean="0">
                <a:latin typeface="Arial"/>
                <a:cs typeface="Arial"/>
              </a:rPr>
              <a:t>calculate that whether that individual </a:t>
            </a:r>
            <a:r>
              <a:rPr lang="en-US" sz="1100" spc="-10" dirty="0" smtClean="0">
                <a:latin typeface="Arial"/>
                <a:cs typeface="Arial"/>
              </a:rPr>
              <a:t>one of four different groups</a:t>
            </a:r>
            <a:endParaRPr lang="en-US" sz="1100" dirty="0" smtClean="0">
              <a:latin typeface="Arial"/>
              <a:cs typeface="Arial"/>
            </a:endParaRPr>
          </a:p>
          <a:p>
            <a:pPr marL="240665" marR="5080">
              <a:lnSpc>
                <a:spcPct val="105300"/>
              </a:lnSpc>
              <a:spcBef>
                <a:spcPts val="840"/>
              </a:spcBef>
            </a:pPr>
            <a:endParaRPr sz="11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76604" y="9917379"/>
            <a:ext cx="84424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rlito"/>
                <a:cs typeface="Carlito"/>
              </a:rPr>
              <a:t>5</a:t>
            </a:fld>
            <a:r>
              <a:rPr b="1" dirty="0">
                <a:solidFill>
                  <a:srgbClr val="000000"/>
                </a:solidFill>
                <a:latin typeface="Carlito"/>
                <a:cs typeface="Carlito"/>
              </a:rPr>
              <a:t> | </a:t>
            </a:r>
            <a:r>
              <a:rPr dirty="0"/>
              <a:t>P a g</a:t>
            </a:r>
            <a:r>
              <a:rPr spc="55" dirty="0"/>
              <a:t> </a:t>
            </a:r>
            <a:r>
              <a:rPr dirty="0"/>
              <a:t>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2191257" y="9917379"/>
            <a:ext cx="31362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dirty="0" smtClean="0"/>
              <a:t>Customer Segmentation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144574" y="3213100"/>
            <a:ext cx="5467350" cy="6413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3. Dataset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Information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 dirty="0">
              <a:latin typeface="Arial"/>
              <a:cs typeface="Arial"/>
            </a:endParaRPr>
          </a:p>
          <a:p>
            <a:r>
              <a:rPr lang="en-US" b="1" dirty="0" smtClean="0"/>
              <a:t>Dataset</a:t>
            </a:r>
          </a:p>
          <a:p>
            <a:endParaRPr lang="en-US" dirty="0" smtClean="0"/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sample Dataset summarizes the usage behavior of about 9000 active credit card holders during the last 6 months. The file is at a customer level with 18 behavioral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  <a:p>
            <a:endParaRPr lang="en-US" sz="1400" dirty="0" smtClean="0"/>
          </a:p>
          <a:p>
            <a:r>
              <a:rPr lang="en-US" sz="1400" b="1" dirty="0" smtClean="0"/>
              <a:t>Variables of Dataset</a:t>
            </a:r>
            <a:endParaRPr lang="en-US" sz="1000" dirty="0" smtClean="0">
              <a:latin typeface="Arial"/>
              <a:cs typeface="Arial"/>
            </a:endParaRPr>
          </a:p>
          <a:p>
            <a:endParaRPr lang="en-US" sz="1400" dirty="0" smtClean="0"/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Balance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Balance Frequency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Purchases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One-off Purchases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Installment Purchases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Cash Advance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Purchases Frequency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One-off Purchases Frequency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Purchases Installments Frequency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Cash Advance Frequency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Cash Advance TRX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Purchases TRX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Credit Limit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Payments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Minimum Payments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PRC Full payment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Tenure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Cluster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704" y="449579"/>
            <a:ext cx="5732780" cy="31750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66040" rIns="0" bIns="0" rtlCol="0">
            <a:spAutoFit/>
          </a:bodyPr>
          <a:lstStyle/>
          <a:p>
            <a:pPr marR="64769" algn="r">
              <a:lnSpc>
                <a:spcPct val="100000"/>
              </a:lnSpc>
              <a:spcBef>
                <a:spcPts val="520"/>
              </a:spcBef>
            </a:pP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LOW 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LEVEL DESIGN</a:t>
            </a:r>
            <a:r>
              <a:rPr sz="11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(LLD)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9884359"/>
            <a:ext cx="5769610" cy="6350"/>
          </a:xfrm>
          <a:custGeom>
            <a:avLst/>
            <a:gdLst/>
            <a:ahLst/>
            <a:cxnLst/>
            <a:rect l="l" t="t" r="r" b="b"/>
            <a:pathLst>
              <a:path w="5769609" h="6350">
                <a:moveTo>
                  <a:pt x="5769229" y="0"/>
                </a:moveTo>
                <a:lnTo>
                  <a:pt x="0" y="0"/>
                </a:lnTo>
                <a:lnTo>
                  <a:pt x="0" y="6095"/>
                </a:lnTo>
                <a:lnTo>
                  <a:pt x="5769229" y="6095"/>
                </a:lnTo>
                <a:lnTo>
                  <a:pt x="576922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604" y="1737105"/>
            <a:ext cx="14484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4.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Architecture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9153" y="5483732"/>
            <a:ext cx="5245100" cy="37112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lvl="1" indent="-4572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600" b="1" spc="-5" dirty="0">
                <a:latin typeface="Arial"/>
                <a:cs typeface="Arial"/>
              </a:rPr>
              <a:t>Architecture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Description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AutoNum type="arabicPeriod"/>
            </a:pPr>
            <a:endParaRPr sz="1800" dirty="0">
              <a:latin typeface="Arial"/>
              <a:cs typeface="Arial"/>
            </a:endParaRPr>
          </a:p>
          <a:p>
            <a:pPr marL="469900" lvl="2" indent="-2286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1200" b="1" dirty="0">
                <a:latin typeface="Arial"/>
                <a:cs typeface="Arial"/>
              </a:rPr>
              <a:t>Raw </a:t>
            </a:r>
            <a:r>
              <a:rPr sz="1200" b="1" spc="-5" dirty="0">
                <a:latin typeface="Arial"/>
                <a:cs typeface="Arial"/>
              </a:rPr>
              <a:t>Data Collection</a:t>
            </a:r>
            <a:endParaRPr sz="1200" dirty="0">
              <a:latin typeface="Arial"/>
              <a:cs typeface="Arial"/>
            </a:endParaRPr>
          </a:p>
          <a:p>
            <a:pPr marL="469900" marR="255904">
              <a:lnSpc>
                <a:spcPct val="102899"/>
              </a:lnSpc>
              <a:spcBef>
                <a:spcPts val="25"/>
              </a:spcBef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Dataset was taken from </a:t>
            </a:r>
            <a:r>
              <a:rPr lang="en-US" sz="1100" spc="-5" dirty="0" smtClean="0">
                <a:latin typeface="Arial"/>
                <a:cs typeface="Arial"/>
              </a:rPr>
              <a:t>internet.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 dirty="0">
              <a:latin typeface="Arial"/>
              <a:cs typeface="Arial"/>
            </a:endParaRPr>
          </a:p>
          <a:p>
            <a:pPr marL="469900" lvl="2" indent="-228600">
              <a:lnSpc>
                <a:spcPct val="100000"/>
              </a:lnSpc>
              <a:buAutoNum type="arabicPeriod" startAt="2"/>
              <a:tabLst>
                <a:tab pos="469900" algn="l"/>
              </a:tabLst>
            </a:pPr>
            <a:r>
              <a:rPr sz="1200" b="1" spc="-5" dirty="0">
                <a:latin typeface="Arial"/>
                <a:cs typeface="Arial"/>
              </a:rPr>
              <a:t>Data Pre-Processing</a:t>
            </a:r>
            <a:endParaRPr sz="1200" dirty="0">
              <a:latin typeface="Arial"/>
              <a:cs typeface="Arial"/>
            </a:endParaRPr>
          </a:p>
          <a:p>
            <a:pPr marL="469900" marR="5080">
              <a:lnSpc>
                <a:spcPct val="103600"/>
              </a:lnSpc>
              <a:spcBef>
                <a:spcPts val="20"/>
              </a:spcBef>
            </a:pPr>
            <a:r>
              <a:rPr sz="1100" dirty="0">
                <a:latin typeface="Arial"/>
                <a:cs typeface="Arial"/>
              </a:rPr>
              <a:t>Before </a:t>
            </a:r>
            <a:r>
              <a:rPr sz="1100" spc="-5" dirty="0">
                <a:latin typeface="Arial"/>
                <a:cs typeface="Arial"/>
              </a:rPr>
              <a:t>building </a:t>
            </a:r>
            <a:r>
              <a:rPr sz="1100" dirty="0">
                <a:latin typeface="Arial"/>
                <a:cs typeface="Arial"/>
              </a:rPr>
              <a:t>any </a:t>
            </a:r>
            <a:r>
              <a:rPr sz="1100" spc="-5" dirty="0">
                <a:latin typeface="Arial"/>
                <a:cs typeface="Arial"/>
              </a:rPr>
              <a:t>model, it is crucial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perform </a:t>
            </a:r>
            <a:r>
              <a:rPr sz="1100" dirty="0">
                <a:latin typeface="Arial"/>
                <a:cs typeface="Arial"/>
              </a:rPr>
              <a:t>data </a:t>
            </a:r>
            <a:r>
              <a:rPr sz="1100" spc="-5" dirty="0">
                <a:latin typeface="Arial"/>
                <a:cs typeface="Arial"/>
              </a:rPr>
              <a:t>pre-processing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feed 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correct data </a:t>
            </a:r>
            <a:r>
              <a:rPr sz="1100" dirty="0">
                <a:latin typeface="Arial"/>
                <a:cs typeface="Arial"/>
              </a:rPr>
              <a:t>to the </a:t>
            </a:r>
            <a:r>
              <a:rPr sz="1100" spc="-5" dirty="0">
                <a:latin typeface="Arial"/>
                <a:cs typeface="Arial"/>
              </a:rPr>
              <a:t>model </a:t>
            </a:r>
            <a:r>
              <a:rPr sz="1100" dirty="0">
                <a:latin typeface="Arial"/>
                <a:cs typeface="Arial"/>
              </a:rPr>
              <a:t>to learn and </a:t>
            </a:r>
            <a:r>
              <a:rPr sz="1100" spc="-5" dirty="0">
                <a:latin typeface="Arial"/>
                <a:cs typeface="Arial"/>
              </a:rPr>
              <a:t>predict. </a:t>
            </a:r>
            <a:r>
              <a:rPr sz="1100" dirty="0">
                <a:latin typeface="Arial"/>
                <a:cs typeface="Arial"/>
              </a:rPr>
              <a:t>Model </a:t>
            </a:r>
            <a:r>
              <a:rPr sz="1100" spc="-5" dirty="0">
                <a:latin typeface="Arial"/>
                <a:cs typeface="Arial"/>
              </a:rPr>
              <a:t>performance  depends </a:t>
            </a:r>
            <a:r>
              <a:rPr sz="1100" dirty="0">
                <a:latin typeface="Arial"/>
                <a:cs typeface="Arial"/>
              </a:rPr>
              <a:t>on the </a:t>
            </a:r>
            <a:r>
              <a:rPr sz="1100" spc="-5" dirty="0">
                <a:latin typeface="Arial"/>
                <a:cs typeface="Arial"/>
              </a:rPr>
              <a:t>quality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data </a:t>
            </a:r>
            <a:r>
              <a:rPr sz="1100" dirty="0">
                <a:latin typeface="Arial"/>
                <a:cs typeface="Arial"/>
              </a:rPr>
              <a:t>feeded to the </a:t>
            </a:r>
            <a:r>
              <a:rPr sz="1100" spc="-5" dirty="0">
                <a:latin typeface="Arial"/>
                <a:cs typeface="Arial"/>
              </a:rPr>
              <a:t>model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train.</a:t>
            </a:r>
            <a:endParaRPr sz="11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5"/>
              </a:spcBef>
            </a:pPr>
            <a:r>
              <a:rPr sz="1100" spc="-5" dirty="0">
                <a:latin typeface="Arial"/>
                <a:cs typeface="Arial"/>
              </a:rPr>
              <a:t>This </a:t>
            </a:r>
            <a:r>
              <a:rPr sz="1100" dirty="0">
                <a:latin typeface="Arial"/>
                <a:cs typeface="Arial"/>
              </a:rPr>
              <a:t>Process</a:t>
            </a:r>
            <a:r>
              <a:rPr sz="1100" spc="-5" dirty="0">
                <a:latin typeface="Arial"/>
                <a:cs typeface="Arial"/>
              </a:rPr>
              <a:t> includes-</a:t>
            </a:r>
            <a:endParaRPr sz="1100" dirty="0">
              <a:latin typeface="Arial"/>
              <a:cs typeface="Arial"/>
            </a:endParaRPr>
          </a:p>
          <a:p>
            <a:pPr marL="1003300" lvl="3" indent="-229235">
              <a:lnSpc>
                <a:spcPct val="100000"/>
              </a:lnSpc>
              <a:spcBef>
                <a:spcPts val="40"/>
              </a:spcBef>
              <a:buAutoNum type="alphaLcParenR"/>
              <a:tabLst>
                <a:tab pos="1003935" algn="l"/>
              </a:tabLst>
            </a:pPr>
            <a:r>
              <a:rPr sz="1100" spc="-5" dirty="0">
                <a:latin typeface="Arial"/>
                <a:cs typeface="Arial"/>
              </a:rPr>
              <a:t>Handling Null/Missing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Values</a:t>
            </a:r>
            <a:endParaRPr sz="1100" dirty="0">
              <a:latin typeface="Arial"/>
              <a:cs typeface="Arial"/>
            </a:endParaRPr>
          </a:p>
          <a:p>
            <a:pPr marL="1003300" lvl="3" indent="-229235">
              <a:lnSpc>
                <a:spcPct val="100000"/>
              </a:lnSpc>
              <a:spcBef>
                <a:spcPts val="50"/>
              </a:spcBef>
              <a:buAutoNum type="alphaLcParenR"/>
              <a:tabLst>
                <a:tab pos="1003935" algn="l"/>
              </a:tabLst>
            </a:pPr>
            <a:r>
              <a:rPr sz="1100" spc="-5" dirty="0">
                <a:latin typeface="Arial"/>
                <a:cs typeface="Arial"/>
              </a:rPr>
              <a:t>Handling Skewed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Data</a:t>
            </a:r>
            <a:endParaRPr sz="1100" dirty="0">
              <a:latin typeface="Arial"/>
              <a:cs typeface="Arial"/>
            </a:endParaRPr>
          </a:p>
          <a:p>
            <a:pPr marL="1003300" lvl="3" indent="-229235">
              <a:lnSpc>
                <a:spcPct val="100000"/>
              </a:lnSpc>
              <a:spcBef>
                <a:spcPts val="45"/>
              </a:spcBef>
              <a:buAutoNum type="alphaLcParenR"/>
              <a:tabLst>
                <a:tab pos="1003935" algn="l"/>
              </a:tabLst>
            </a:pPr>
            <a:r>
              <a:rPr sz="1100" dirty="0">
                <a:latin typeface="Arial"/>
                <a:cs typeface="Arial"/>
              </a:rPr>
              <a:t>Outliers </a:t>
            </a:r>
            <a:r>
              <a:rPr sz="1100" spc="-5" dirty="0">
                <a:latin typeface="Arial"/>
                <a:cs typeface="Arial"/>
              </a:rPr>
              <a:t>Detection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Removal</a:t>
            </a:r>
          </a:p>
          <a:p>
            <a:pPr lvl="3">
              <a:lnSpc>
                <a:spcPct val="100000"/>
              </a:lnSpc>
              <a:spcBef>
                <a:spcPts val="25"/>
              </a:spcBef>
              <a:buFont typeface="Arial"/>
              <a:buAutoNum type="alphaLcParenR"/>
            </a:pPr>
            <a:endParaRPr sz="1300" dirty="0">
              <a:latin typeface="Arial"/>
              <a:cs typeface="Arial"/>
            </a:endParaRPr>
          </a:p>
          <a:p>
            <a:pPr marL="469900" lvl="2" indent="-228600">
              <a:lnSpc>
                <a:spcPct val="100000"/>
              </a:lnSpc>
              <a:buAutoNum type="arabicPeriod" startAt="3"/>
              <a:tabLst>
                <a:tab pos="469900" algn="l"/>
              </a:tabLst>
            </a:pPr>
            <a:r>
              <a:rPr sz="1200" b="1" spc="-5" dirty="0">
                <a:latin typeface="Arial"/>
                <a:cs typeface="Arial"/>
              </a:rPr>
              <a:t>Data </a:t>
            </a:r>
            <a:r>
              <a:rPr sz="1200" b="1" dirty="0">
                <a:latin typeface="Arial"/>
                <a:cs typeface="Arial"/>
              </a:rPr>
              <a:t>Cleaning</a:t>
            </a:r>
            <a:endParaRPr sz="1200" dirty="0">
              <a:latin typeface="Arial"/>
              <a:cs typeface="Arial"/>
            </a:endParaRPr>
          </a:p>
          <a:p>
            <a:pPr marL="469900" marR="434975">
              <a:lnSpc>
                <a:spcPct val="103600"/>
              </a:lnSpc>
              <a:spcBef>
                <a:spcPts val="20"/>
              </a:spcBef>
            </a:pPr>
            <a:r>
              <a:rPr sz="1100" spc="-5" dirty="0">
                <a:latin typeface="Arial"/>
                <a:cs typeface="Arial"/>
              </a:rPr>
              <a:t>Data cleaning is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process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fixing </a:t>
            </a:r>
            <a:r>
              <a:rPr sz="1100" spc="-1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removing incorrect, corrupted,  </a:t>
            </a:r>
            <a:r>
              <a:rPr sz="1100" dirty="0">
                <a:latin typeface="Arial"/>
                <a:cs typeface="Arial"/>
              </a:rPr>
              <a:t>incorrectly </a:t>
            </a:r>
            <a:r>
              <a:rPr sz="1100" spc="-5" dirty="0">
                <a:latin typeface="Arial"/>
                <a:cs typeface="Arial"/>
              </a:rPr>
              <a:t>formatted, duplicate, </a:t>
            </a:r>
            <a:r>
              <a:rPr sz="1100" spc="-1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incomplete </a:t>
            </a:r>
            <a:r>
              <a:rPr sz="1100" spc="-10" dirty="0">
                <a:latin typeface="Arial"/>
                <a:cs typeface="Arial"/>
              </a:rPr>
              <a:t>data </a:t>
            </a:r>
            <a:r>
              <a:rPr sz="1100" spc="-5" dirty="0">
                <a:latin typeface="Arial"/>
                <a:cs typeface="Arial"/>
              </a:rPr>
              <a:t>within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dataset.</a:t>
            </a:r>
            <a:endParaRPr sz="1100" dirty="0">
              <a:latin typeface="Arial"/>
              <a:cs typeface="Arial"/>
            </a:endParaRPr>
          </a:p>
          <a:p>
            <a:pPr marL="965200" lvl="3" indent="-228600">
              <a:lnSpc>
                <a:spcPct val="100000"/>
              </a:lnSpc>
              <a:spcBef>
                <a:spcPts val="35"/>
              </a:spcBef>
              <a:buAutoNum type="alphaLcParenR"/>
              <a:tabLst>
                <a:tab pos="965200" algn="l"/>
              </a:tabLst>
            </a:pPr>
            <a:r>
              <a:rPr sz="1100" dirty="0">
                <a:latin typeface="Arial"/>
                <a:cs typeface="Arial"/>
              </a:rPr>
              <a:t>Remove </a:t>
            </a:r>
            <a:r>
              <a:rPr sz="1100" spc="-5" dirty="0">
                <a:latin typeface="Arial"/>
                <a:cs typeface="Arial"/>
              </a:rPr>
              <a:t>duplicate </a:t>
            </a:r>
            <a:r>
              <a:rPr sz="110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irrelevant observations</a:t>
            </a:r>
            <a:endParaRPr sz="1100" dirty="0">
              <a:latin typeface="Arial"/>
              <a:cs typeface="Arial"/>
            </a:endParaRPr>
          </a:p>
          <a:p>
            <a:pPr marL="965200" lvl="3" indent="-228600">
              <a:lnSpc>
                <a:spcPct val="100000"/>
              </a:lnSpc>
              <a:spcBef>
                <a:spcPts val="45"/>
              </a:spcBef>
              <a:buAutoNum type="alphaLcParenR"/>
              <a:tabLst>
                <a:tab pos="965200" algn="l"/>
              </a:tabLst>
            </a:pPr>
            <a:r>
              <a:rPr sz="1100" spc="-5" dirty="0">
                <a:latin typeface="Arial"/>
                <a:cs typeface="Arial"/>
              </a:rPr>
              <a:t>Filter unwanted outliers</a:t>
            </a:r>
            <a:endParaRPr sz="1100" dirty="0">
              <a:latin typeface="Arial"/>
              <a:cs typeface="Arial"/>
            </a:endParaRPr>
          </a:p>
          <a:p>
            <a:pPr marL="965200" lvl="3" indent="-228600">
              <a:lnSpc>
                <a:spcPct val="100000"/>
              </a:lnSpc>
              <a:spcBef>
                <a:spcPts val="35"/>
              </a:spcBef>
              <a:buAutoNum type="alphaLcParenR"/>
              <a:tabLst>
                <a:tab pos="965200" algn="l"/>
              </a:tabLst>
            </a:pPr>
            <a:r>
              <a:rPr sz="1100" spc="-5" dirty="0">
                <a:latin typeface="Arial"/>
                <a:cs typeface="Arial"/>
              </a:rPr>
              <a:t>Renaming </a:t>
            </a:r>
            <a:r>
              <a:rPr sz="1100" dirty="0">
                <a:latin typeface="Arial"/>
                <a:cs typeface="Arial"/>
              </a:rPr>
              <a:t>required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attributes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07711" y="2150067"/>
            <a:ext cx="1358265" cy="1655445"/>
            <a:chOff x="907711" y="2150067"/>
            <a:chExt cx="1358265" cy="1655445"/>
          </a:xfrm>
        </p:grpSpPr>
        <p:sp>
          <p:nvSpPr>
            <p:cNvPr id="7" name="object 7"/>
            <p:cNvSpPr/>
            <p:nvPr/>
          </p:nvSpPr>
          <p:spPr>
            <a:xfrm>
              <a:off x="907711" y="2150067"/>
              <a:ext cx="1223433" cy="11816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6800" y="2267737"/>
              <a:ext cx="725169" cy="7237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8260" y="3299586"/>
              <a:ext cx="941069" cy="499109"/>
            </a:xfrm>
            <a:custGeom>
              <a:avLst/>
              <a:gdLst/>
              <a:ahLst/>
              <a:cxnLst/>
              <a:rect l="l" t="t" r="r" b="b"/>
              <a:pathLst>
                <a:path w="941069" h="499110">
                  <a:moveTo>
                    <a:pt x="124714" y="0"/>
                  </a:moveTo>
                  <a:lnTo>
                    <a:pt x="0" y="124841"/>
                  </a:lnTo>
                  <a:lnTo>
                    <a:pt x="62356" y="124841"/>
                  </a:lnTo>
                  <a:lnTo>
                    <a:pt x="62356" y="280797"/>
                  </a:lnTo>
                  <a:lnTo>
                    <a:pt x="68125" y="330839"/>
                  </a:lnTo>
                  <a:lnTo>
                    <a:pt x="84557" y="376784"/>
                  </a:lnTo>
                  <a:lnTo>
                    <a:pt x="110343" y="417320"/>
                  </a:lnTo>
                  <a:lnTo>
                    <a:pt x="144170" y="451133"/>
                  </a:lnTo>
                  <a:lnTo>
                    <a:pt x="184728" y="476912"/>
                  </a:lnTo>
                  <a:lnTo>
                    <a:pt x="230707" y="493341"/>
                  </a:lnTo>
                  <a:lnTo>
                    <a:pt x="280797" y="499110"/>
                  </a:lnTo>
                  <a:lnTo>
                    <a:pt x="941070" y="499110"/>
                  </a:lnTo>
                  <a:lnTo>
                    <a:pt x="941070" y="374396"/>
                  </a:lnTo>
                  <a:lnTo>
                    <a:pt x="280797" y="374396"/>
                  </a:lnTo>
                  <a:lnTo>
                    <a:pt x="244365" y="367039"/>
                  </a:lnTo>
                  <a:lnTo>
                    <a:pt x="214614" y="346979"/>
                  </a:lnTo>
                  <a:lnTo>
                    <a:pt x="194554" y="317228"/>
                  </a:lnTo>
                  <a:lnTo>
                    <a:pt x="187198" y="280797"/>
                  </a:lnTo>
                  <a:lnTo>
                    <a:pt x="187198" y="124841"/>
                  </a:lnTo>
                  <a:lnTo>
                    <a:pt x="249555" y="124841"/>
                  </a:lnTo>
                  <a:lnTo>
                    <a:pt x="12471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18260" y="3299586"/>
              <a:ext cx="941069" cy="499109"/>
            </a:xfrm>
            <a:custGeom>
              <a:avLst/>
              <a:gdLst/>
              <a:ahLst/>
              <a:cxnLst/>
              <a:rect l="l" t="t" r="r" b="b"/>
              <a:pathLst>
                <a:path w="941069" h="499110">
                  <a:moveTo>
                    <a:pt x="941070" y="499110"/>
                  </a:moveTo>
                  <a:lnTo>
                    <a:pt x="280797" y="499110"/>
                  </a:lnTo>
                  <a:lnTo>
                    <a:pt x="230707" y="493341"/>
                  </a:lnTo>
                  <a:lnTo>
                    <a:pt x="184728" y="476912"/>
                  </a:lnTo>
                  <a:lnTo>
                    <a:pt x="144170" y="451133"/>
                  </a:lnTo>
                  <a:lnTo>
                    <a:pt x="110343" y="417320"/>
                  </a:lnTo>
                  <a:lnTo>
                    <a:pt x="84557" y="376784"/>
                  </a:lnTo>
                  <a:lnTo>
                    <a:pt x="68125" y="330839"/>
                  </a:lnTo>
                  <a:lnTo>
                    <a:pt x="62356" y="280797"/>
                  </a:lnTo>
                  <a:lnTo>
                    <a:pt x="62356" y="124841"/>
                  </a:lnTo>
                  <a:lnTo>
                    <a:pt x="0" y="124841"/>
                  </a:lnTo>
                  <a:lnTo>
                    <a:pt x="124714" y="0"/>
                  </a:lnTo>
                  <a:lnTo>
                    <a:pt x="249555" y="124841"/>
                  </a:lnTo>
                  <a:lnTo>
                    <a:pt x="187198" y="124841"/>
                  </a:lnTo>
                  <a:lnTo>
                    <a:pt x="187198" y="280797"/>
                  </a:lnTo>
                  <a:lnTo>
                    <a:pt x="194554" y="317228"/>
                  </a:lnTo>
                  <a:lnTo>
                    <a:pt x="214614" y="346979"/>
                  </a:lnTo>
                  <a:lnTo>
                    <a:pt x="244365" y="367039"/>
                  </a:lnTo>
                  <a:lnTo>
                    <a:pt x="280797" y="374396"/>
                  </a:lnTo>
                  <a:lnTo>
                    <a:pt x="941070" y="374396"/>
                  </a:lnTo>
                  <a:lnTo>
                    <a:pt x="941070" y="49911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21510" y="2600451"/>
              <a:ext cx="248919" cy="736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81456" y="3000755"/>
              <a:ext cx="1232166" cy="62255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339339" y="2364231"/>
            <a:ext cx="1211580" cy="563880"/>
          </a:xfrm>
          <a:prstGeom prst="rect">
            <a:avLst/>
          </a:prstGeom>
          <a:solidFill>
            <a:srgbClr val="FF5050"/>
          </a:solidFill>
          <a:ln w="12700">
            <a:solidFill>
              <a:srgbClr val="2E528F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321945" marR="312420" indent="12065">
              <a:lnSpc>
                <a:spcPct val="110000"/>
              </a:lnSpc>
              <a:spcBef>
                <a:spcPts val="215"/>
              </a:spcBef>
            </a:pPr>
            <a:r>
              <a:rPr sz="1100" dirty="0">
                <a:latin typeface="Carlito"/>
                <a:cs typeface="Carlito"/>
              </a:rPr>
              <a:t>Raw Data  </a:t>
            </a:r>
            <a:r>
              <a:rPr sz="1100" spc="-5" dirty="0">
                <a:latin typeface="Carlito"/>
                <a:cs typeface="Carlito"/>
              </a:rPr>
              <a:t>C</a:t>
            </a:r>
            <a:r>
              <a:rPr sz="1100" dirty="0">
                <a:latin typeface="Carlito"/>
                <a:cs typeface="Carlito"/>
              </a:rPr>
              <a:t>ol</a:t>
            </a:r>
            <a:r>
              <a:rPr sz="1100" spc="-5" dirty="0">
                <a:latin typeface="Carlito"/>
                <a:cs typeface="Carlito"/>
              </a:rPr>
              <a:t>l</a:t>
            </a:r>
            <a:r>
              <a:rPr sz="1100" dirty="0">
                <a:latin typeface="Carlito"/>
                <a:cs typeface="Carlito"/>
              </a:rPr>
              <a:t>e</a:t>
            </a:r>
            <a:r>
              <a:rPr sz="1100" spc="-10" dirty="0">
                <a:latin typeface="Carlito"/>
                <a:cs typeface="Carlito"/>
              </a:rPr>
              <a:t>c</a:t>
            </a:r>
            <a:r>
              <a:rPr sz="1100" dirty="0">
                <a:latin typeface="Carlito"/>
                <a:cs typeface="Carlito"/>
              </a:rPr>
              <a:t>ti</a:t>
            </a:r>
            <a:r>
              <a:rPr sz="1100" spc="5" dirty="0">
                <a:latin typeface="Carlito"/>
                <a:cs typeface="Carlito"/>
              </a:rPr>
              <a:t>o</a:t>
            </a:r>
            <a:r>
              <a:rPr sz="1100" dirty="0">
                <a:latin typeface="Carlito"/>
                <a:cs typeface="Carlito"/>
              </a:rPr>
              <a:t>n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86200" y="2359151"/>
            <a:ext cx="1211580" cy="563880"/>
          </a:xfrm>
          <a:prstGeom prst="rect">
            <a:avLst/>
          </a:prstGeom>
          <a:solidFill>
            <a:srgbClr val="FFC000"/>
          </a:solidFill>
          <a:ln w="12700">
            <a:solidFill>
              <a:srgbClr val="2E528F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303530" marR="294005" indent="36195">
              <a:lnSpc>
                <a:spcPct val="110000"/>
              </a:lnSpc>
              <a:spcBef>
                <a:spcPts val="220"/>
              </a:spcBef>
            </a:pPr>
            <a:r>
              <a:rPr sz="1100" dirty="0">
                <a:latin typeface="Carlito"/>
                <a:cs typeface="Carlito"/>
              </a:rPr>
              <a:t>Data Pre-  Pr</a:t>
            </a:r>
            <a:r>
              <a:rPr sz="1100" spc="-10" dirty="0">
                <a:latin typeface="Carlito"/>
                <a:cs typeface="Carlito"/>
              </a:rPr>
              <a:t>o</a:t>
            </a:r>
            <a:r>
              <a:rPr sz="1100" dirty="0">
                <a:latin typeface="Carlito"/>
                <a:cs typeface="Carlito"/>
              </a:rPr>
              <a:t>ces</a:t>
            </a:r>
            <a:r>
              <a:rPr sz="1100" spc="-5" dirty="0">
                <a:latin typeface="Carlito"/>
                <a:cs typeface="Carlito"/>
              </a:rPr>
              <a:t>si</a:t>
            </a:r>
            <a:r>
              <a:rPr sz="1100" spc="-10" dirty="0">
                <a:latin typeface="Carlito"/>
                <a:cs typeface="Carlito"/>
              </a:rPr>
              <a:t>n</a:t>
            </a:r>
            <a:r>
              <a:rPr sz="1100" dirty="0">
                <a:latin typeface="Carlito"/>
                <a:cs typeface="Carlito"/>
              </a:rPr>
              <a:t>g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15279" y="2359151"/>
            <a:ext cx="1211580" cy="563880"/>
          </a:xfrm>
          <a:prstGeom prst="rect">
            <a:avLst/>
          </a:prstGeom>
          <a:solidFill>
            <a:srgbClr val="00AF50"/>
          </a:solidFill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</a:pPr>
            <a:r>
              <a:rPr sz="1100" dirty="0">
                <a:latin typeface="Carlito"/>
                <a:cs typeface="Carlito"/>
              </a:rPr>
              <a:t>Data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Cleaning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07659" y="3426586"/>
            <a:ext cx="1211580" cy="563880"/>
          </a:xfrm>
          <a:prstGeom prst="rect">
            <a:avLst/>
          </a:prstGeom>
          <a:solidFill>
            <a:srgbClr val="9933FF"/>
          </a:solidFill>
          <a:ln w="12700">
            <a:solidFill>
              <a:srgbClr val="2E528F"/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marL="203200" marR="118745" indent="-73660">
              <a:lnSpc>
                <a:spcPct val="110000"/>
              </a:lnSpc>
              <a:spcBef>
                <a:spcPts val="219"/>
              </a:spcBef>
            </a:pPr>
            <a:r>
              <a:rPr sz="1100" spc="-5" dirty="0">
                <a:latin typeface="Carlito"/>
                <a:cs typeface="Carlito"/>
              </a:rPr>
              <a:t>Exploratory</a:t>
            </a:r>
            <a:r>
              <a:rPr sz="1100" spc="-6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Data  Analysis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(EDA)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70959" y="3441826"/>
            <a:ext cx="1211580" cy="563880"/>
          </a:xfrm>
          <a:prstGeom prst="rect">
            <a:avLst/>
          </a:prstGeom>
          <a:solidFill>
            <a:srgbClr val="00AFEF"/>
          </a:solidFill>
          <a:ln w="12700">
            <a:solidFill>
              <a:srgbClr val="2E528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Times New Roman"/>
              <a:cs typeface="Times New Roman"/>
            </a:endParaRPr>
          </a:p>
          <a:p>
            <a:pPr marL="320675">
              <a:lnSpc>
                <a:spcPct val="100000"/>
              </a:lnSpc>
            </a:pPr>
            <a:r>
              <a:rPr sz="1100" dirty="0">
                <a:latin typeface="Carlito"/>
                <a:cs typeface="Carlito"/>
              </a:rPr>
              <a:t>Modelling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39339" y="3426586"/>
            <a:ext cx="1211580" cy="563880"/>
          </a:xfrm>
          <a:prstGeom prst="rect">
            <a:avLst/>
          </a:prstGeom>
          <a:solidFill>
            <a:srgbClr val="CCFF66"/>
          </a:solidFill>
          <a:ln w="12700">
            <a:solidFill>
              <a:srgbClr val="2E528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1100" dirty="0">
                <a:latin typeface="Carlito"/>
                <a:cs typeface="Carlito"/>
              </a:rPr>
              <a:t>Deployment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09059" y="4470653"/>
            <a:ext cx="1211580" cy="563880"/>
          </a:xfrm>
          <a:prstGeom prst="rect">
            <a:avLst/>
          </a:prstGeom>
          <a:solidFill>
            <a:srgbClr val="FF33CC"/>
          </a:solidFill>
          <a:ln w="12700">
            <a:solidFill>
              <a:srgbClr val="2E528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Times New Roman"/>
              <a:cs typeface="Times New Roman"/>
            </a:endParaRPr>
          </a:p>
          <a:p>
            <a:pPr marL="327025">
              <a:lnSpc>
                <a:spcPct val="100000"/>
              </a:lnSpc>
            </a:pPr>
            <a:r>
              <a:rPr sz="1100" dirty="0">
                <a:latin typeface="Carlito"/>
                <a:cs typeface="Carlito"/>
              </a:rPr>
              <a:t>Reporting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82670" y="2586481"/>
            <a:ext cx="248919" cy="736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21909" y="2596641"/>
            <a:ext cx="248919" cy="736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5949950" y="2996056"/>
            <a:ext cx="83185" cy="361315"/>
            <a:chOff x="5949950" y="2996056"/>
            <a:chExt cx="83185" cy="361315"/>
          </a:xfrm>
        </p:grpSpPr>
        <p:sp>
          <p:nvSpPr>
            <p:cNvPr id="23" name="object 23"/>
            <p:cNvSpPr/>
            <p:nvPr/>
          </p:nvSpPr>
          <p:spPr>
            <a:xfrm>
              <a:off x="5956300" y="3002406"/>
              <a:ext cx="70485" cy="348615"/>
            </a:xfrm>
            <a:custGeom>
              <a:avLst/>
              <a:gdLst/>
              <a:ahLst/>
              <a:cxnLst/>
              <a:rect l="l" t="t" r="r" b="b"/>
              <a:pathLst>
                <a:path w="70485" h="348614">
                  <a:moveTo>
                    <a:pt x="52832" y="0"/>
                  </a:moveTo>
                  <a:lnTo>
                    <a:pt x="17652" y="0"/>
                  </a:lnTo>
                  <a:lnTo>
                    <a:pt x="17652" y="313435"/>
                  </a:lnTo>
                  <a:lnTo>
                    <a:pt x="0" y="313435"/>
                  </a:lnTo>
                  <a:lnTo>
                    <a:pt x="35305" y="348615"/>
                  </a:lnTo>
                  <a:lnTo>
                    <a:pt x="70485" y="313435"/>
                  </a:lnTo>
                  <a:lnTo>
                    <a:pt x="52832" y="313435"/>
                  </a:lnTo>
                  <a:lnTo>
                    <a:pt x="5283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56300" y="3002406"/>
              <a:ext cx="70485" cy="348615"/>
            </a:xfrm>
            <a:custGeom>
              <a:avLst/>
              <a:gdLst/>
              <a:ahLst/>
              <a:cxnLst/>
              <a:rect l="l" t="t" r="r" b="b"/>
              <a:pathLst>
                <a:path w="70485" h="348614">
                  <a:moveTo>
                    <a:pt x="52832" y="0"/>
                  </a:moveTo>
                  <a:lnTo>
                    <a:pt x="52832" y="313435"/>
                  </a:lnTo>
                  <a:lnTo>
                    <a:pt x="70485" y="313435"/>
                  </a:lnTo>
                  <a:lnTo>
                    <a:pt x="35305" y="348615"/>
                  </a:lnTo>
                  <a:lnTo>
                    <a:pt x="0" y="313435"/>
                  </a:lnTo>
                  <a:lnTo>
                    <a:pt x="17652" y="313435"/>
                  </a:lnTo>
                  <a:lnTo>
                    <a:pt x="17652" y="0"/>
                  </a:lnTo>
                  <a:lnTo>
                    <a:pt x="52832" y="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5099050" y="3668013"/>
            <a:ext cx="248920" cy="736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59809" y="3668013"/>
            <a:ext cx="248919" cy="736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5232400" y="4049648"/>
            <a:ext cx="892810" cy="889000"/>
            <a:chOff x="5232400" y="4049648"/>
            <a:chExt cx="892810" cy="889000"/>
          </a:xfrm>
        </p:grpSpPr>
        <p:sp>
          <p:nvSpPr>
            <p:cNvPr id="28" name="object 28"/>
            <p:cNvSpPr/>
            <p:nvPr/>
          </p:nvSpPr>
          <p:spPr>
            <a:xfrm>
              <a:off x="5238750" y="4055998"/>
              <a:ext cx="880110" cy="876300"/>
            </a:xfrm>
            <a:custGeom>
              <a:avLst/>
              <a:gdLst/>
              <a:ahLst/>
              <a:cxnLst/>
              <a:rect l="l" t="t" r="r" b="b"/>
              <a:pathLst>
                <a:path w="880110" h="876300">
                  <a:moveTo>
                    <a:pt x="880110" y="0"/>
                  </a:moveTo>
                  <a:lnTo>
                    <a:pt x="661035" y="0"/>
                  </a:lnTo>
                  <a:lnTo>
                    <a:pt x="661035" y="383412"/>
                  </a:lnTo>
                  <a:lnTo>
                    <a:pt x="655167" y="427115"/>
                  </a:lnTo>
                  <a:lnTo>
                    <a:pt x="638607" y="466376"/>
                  </a:lnTo>
                  <a:lnTo>
                    <a:pt x="612917" y="499633"/>
                  </a:lnTo>
                  <a:lnTo>
                    <a:pt x="579660" y="525323"/>
                  </a:lnTo>
                  <a:lnTo>
                    <a:pt x="540399" y="541883"/>
                  </a:lnTo>
                  <a:lnTo>
                    <a:pt x="496697" y="547750"/>
                  </a:lnTo>
                  <a:lnTo>
                    <a:pt x="219075" y="547750"/>
                  </a:lnTo>
                  <a:lnTo>
                    <a:pt x="219075" y="438149"/>
                  </a:lnTo>
                  <a:lnTo>
                    <a:pt x="0" y="657224"/>
                  </a:lnTo>
                  <a:lnTo>
                    <a:pt x="219075" y="876299"/>
                  </a:lnTo>
                  <a:lnTo>
                    <a:pt x="219075" y="766825"/>
                  </a:lnTo>
                  <a:lnTo>
                    <a:pt x="496697" y="766825"/>
                  </a:lnTo>
                  <a:lnTo>
                    <a:pt x="544782" y="763837"/>
                  </a:lnTo>
                  <a:lnTo>
                    <a:pt x="591088" y="755113"/>
                  </a:lnTo>
                  <a:lnTo>
                    <a:pt x="635254" y="741012"/>
                  </a:lnTo>
                  <a:lnTo>
                    <a:pt x="676921" y="721894"/>
                  </a:lnTo>
                  <a:lnTo>
                    <a:pt x="715729" y="698119"/>
                  </a:lnTo>
                  <a:lnTo>
                    <a:pt x="751319" y="670046"/>
                  </a:lnTo>
                  <a:lnTo>
                    <a:pt x="783330" y="638035"/>
                  </a:lnTo>
                  <a:lnTo>
                    <a:pt x="811403" y="602445"/>
                  </a:lnTo>
                  <a:lnTo>
                    <a:pt x="835178" y="563637"/>
                  </a:lnTo>
                  <a:lnTo>
                    <a:pt x="854296" y="521970"/>
                  </a:lnTo>
                  <a:lnTo>
                    <a:pt x="868397" y="477804"/>
                  </a:lnTo>
                  <a:lnTo>
                    <a:pt x="877121" y="431498"/>
                  </a:lnTo>
                  <a:lnTo>
                    <a:pt x="880110" y="383412"/>
                  </a:lnTo>
                  <a:lnTo>
                    <a:pt x="88011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38750" y="4055998"/>
              <a:ext cx="880110" cy="876300"/>
            </a:xfrm>
            <a:custGeom>
              <a:avLst/>
              <a:gdLst/>
              <a:ahLst/>
              <a:cxnLst/>
              <a:rect l="l" t="t" r="r" b="b"/>
              <a:pathLst>
                <a:path w="880110" h="876300">
                  <a:moveTo>
                    <a:pt x="880110" y="0"/>
                  </a:moveTo>
                  <a:lnTo>
                    <a:pt x="880110" y="383412"/>
                  </a:lnTo>
                  <a:lnTo>
                    <a:pt x="877121" y="431498"/>
                  </a:lnTo>
                  <a:lnTo>
                    <a:pt x="868397" y="477804"/>
                  </a:lnTo>
                  <a:lnTo>
                    <a:pt x="854296" y="521970"/>
                  </a:lnTo>
                  <a:lnTo>
                    <a:pt x="835178" y="563637"/>
                  </a:lnTo>
                  <a:lnTo>
                    <a:pt x="811403" y="602445"/>
                  </a:lnTo>
                  <a:lnTo>
                    <a:pt x="783330" y="638035"/>
                  </a:lnTo>
                  <a:lnTo>
                    <a:pt x="751319" y="670046"/>
                  </a:lnTo>
                  <a:lnTo>
                    <a:pt x="715729" y="698119"/>
                  </a:lnTo>
                  <a:lnTo>
                    <a:pt x="676921" y="721894"/>
                  </a:lnTo>
                  <a:lnTo>
                    <a:pt x="635254" y="741012"/>
                  </a:lnTo>
                  <a:lnTo>
                    <a:pt x="591088" y="755113"/>
                  </a:lnTo>
                  <a:lnTo>
                    <a:pt x="544782" y="763837"/>
                  </a:lnTo>
                  <a:lnTo>
                    <a:pt x="496697" y="766825"/>
                  </a:lnTo>
                  <a:lnTo>
                    <a:pt x="219075" y="766825"/>
                  </a:lnTo>
                  <a:lnTo>
                    <a:pt x="219075" y="876299"/>
                  </a:lnTo>
                  <a:lnTo>
                    <a:pt x="0" y="657224"/>
                  </a:lnTo>
                  <a:lnTo>
                    <a:pt x="219075" y="438149"/>
                  </a:lnTo>
                  <a:lnTo>
                    <a:pt x="219075" y="547750"/>
                  </a:lnTo>
                  <a:lnTo>
                    <a:pt x="496697" y="547750"/>
                  </a:lnTo>
                  <a:lnTo>
                    <a:pt x="540399" y="541883"/>
                  </a:lnTo>
                  <a:lnTo>
                    <a:pt x="579660" y="525323"/>
                  </a:lnTo>
                  <a:lnTo>
                    <a:pt x="612917" y="499633"/>
                  </a:lnTo>
                  <a:lnTo>
                    <a:pt x="638607" y="466376"/>
                  </a:lnTo>
                  <a:lnTo>
                    <a:pt x="655167" y="427115"/>
                  </a:lnTo>
                  <a:lnTo>
                    <a:pt x="661035" y="383412"/>
                  </a:lnTo>
                  <a:lnTo>
                    <a:pt x="661035" y="0"/>
                  </a:lnTo>
                  <a:lnTo>
                    <a:pt x="880110" y="0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095552" y="3061156"/>
            <a:ext cx="65532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Real</a:t>
            </a:r>
            <a:r>
              <a:rPr sz="11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World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rlito"/>
                <a:cs typeface="Carlito"/>
              </a:rPr>
              <a:t>6</a:t>
            </a:fld>
            <a:r>
              <a:rPr b="1" dirty="0">
                <a:solidFill>
                  <a:srgbClr val="000000"/>
                </a:solidFill>
                <a:latin typeface="Carlito"/>
                <a:cs typeface="Carlito"/>
              </a:rPr>
              <a:t> | </a:t>
            </a:r>
            <a:r>
              <a:rPr dirty="0"/>
              <a:t>P a g</a:t>
            </a:r>
            <a:r>
              <a:rPr spc="55" dirty="0"/>
              <a:t> </a:t>
            </a:r>
            <a:r>
              <a:rPr dirty="0"/>
              <a:t>e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xfrm>
            <a:off x="2191257" y="9917379"/>
            <a:ext cx="31362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dirty="0" smtClean="0"/>
              <a:t>Customer Segmentation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704" y="449579"/>
            <a:ext cx="5732780" cy="31750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66040" rIns="0" bIns="0" rtlCol="0">
            <a:spAutoFit/>
          </a:bodyPr>
          <a:lstStyle/>
          <a:p>
            <a:pPr marR="64769" algn="r">
              <a:lnSpc>
                <a:spcPct val="100000"/>
              </a:lnSpc>
              <a:spcBef>
                <a:spcPts val="520"/>
              </a:spcBef>
            </a:pP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LOW 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LEVEL DESIGN</a:t>
            </a:r>
            <a:r>
              <a:rPr sz="11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(LLD)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9884359"/>
            <a:ext cx="5769610" cy="6350"/>
          </a:xfrm>
          <a:custGeom>
            <a:avLst/>
            <a:gdLst/>
            <a:ahLst/>
            <a:cxnLst/>
            <a:rect l="l" t="t" r="r" b="b"/>
            <a:pathLst>
              <a:path w="5769609" h="6350">
                <a:moveTo>
                  <a:pt x="5769229" y="0"/>
                </a:moveTo>
                <a:lnTo>
                  <a:pt x="0" y="0"/>
                </a:lnTo>
                <a:lnTo>
                  <a:pt x="0" y="6095"/>
                </a:lnTo>
                <a:lnTo>
                  <a:pt x="5769229" y="6095"/>
                </a:lnTo>
                <a:lnTo>
                  <a:pt x="576922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11250" y="1917700"/>
            <a:ext cx="5045075" cy="494855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75"/>
              </a:spcBef>
              <a:buAutoNum type="arabicPeriod" startAt="4"/>
              <a:tabLst>
                <a:tab pos="241300" algn="l"/>
              </a:tabLst>
            </a:pPr>
            <a:r>
              <a:rPr sz="1200" b="1" spc="-5" dirty="0">
                <a:latin typeface="Arial"/>
                <a:cs typeface="Arial"/>
              </a:rPr>
              <a:t>Exploratory Data Analysis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(EDA)</a:t>
            </a:r>
            <a:endParaRPr sz="1200" dirty="0">
              <a:latin typeface="Arial"/>
              <a:cs typeface="Arial"/>
            </a:endParaRPr>
          </a:p>
          <a:p>
            <a:pPr marL="241300" marR="135890">
              <a:lnSpc>
                <a:spcPct val="103299"/>
              </a:lnSpc>
              <a:spcBef>
                <a:spcPts val="35"/>
              </a:spcBef>
            </a:pPr>
            <a:r>
              <a:rPr sz="1100" dirty="0">
                <a:latin typeface="Arial"/>
                <a:cs typeface="Arial"/>
              </a:rPr>
              <a:t>Exploratory </a:t>
            </a:r>
            <a:r>
              <a:rPr sz="1100" spc="-5" dirty="0">
                <a:latin typeface="Arial"/>
                <a:cs typeface="Arial"/>
              </a:rPr>
              <a:t>Data Analysis refers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critical process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performing initial  investigations </a:t>
            </a:r>
            <a:r>
              <a:rPr sz="1100" dirty="0">
                <a:latin typeface="Arial"/>
                <a:cs typeface="Arial"/>
              </a:rPr>
              <a:t>on data to </a:t>
            </a:r>
            <a:r>
              <a:rPr sz="1100" spc="-5" dirty="0">
                <a:latin typeface="Arial"/>
                <a:cs typeface="Arial"/>
              </a:rPr>
              <a:t>discover patterns, spot anomalies, </a:t>
            </a:r>
            <a:r>
              <a:rPr sz="1100" dirty="0">
                <a:latin typeface="Arial"/>
                <a:cs typeface="Arial"/>
              </a:rPr>
              <a:t>test </a:t>
            </a:r>
            <a:r>
              <a:rPr sz="1100" spc="-5" dirty="0">
                <a:latin typeface="Arial"/>
                <a:cs typeface="Arial"/>
              </a:rPr>
              <a:t>hypothesis  </a:t>
            </a:r>
            <a:r>
              <a:rPr sz="1100" dirty="0">
                <a:latin typeface="Arial"/>
                <a:cs typeface="Arial"/>
              </a:rPr>
              <a:t>and to check </a:t>
            </a:r>
            <a:r>
              <a:rPr sz="1100" spc="-5" dirty="0">
                <a:latin typeface="Arial"/>
                <a:cs typeface="Arial"/>
              </a:rPr>
              <a:t>assumptions with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help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summary statistics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graphical  representations.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AutoNum type="arabicPeriod" startAt="5"/>
              <a:tabLst>
                <a:tab pos="241300" algn="l"/>
              </a:tabLst>
            </a:pPr>
            <a:r>
              <a:rPr sz="1200" b="1" dirty="0">
                <a:latin typeface="Arial"/>
                <a:cs typeface="Arial"/>
              </a:rPr>
              <a:t>Reporting</a:t>
            </a:r>
            <a:endParaRPr sz="1200" dirty="0">
              <a:latin typeface="Arial"/>
              <a:cs typeface="Arial"/>
            </a:endParaRPr>
          </a:p>
          <a:p>
            <a:pPr marL="241300" marR="204470">
              <a:lnSpc>
                <a:spcPct val="103699"/>
              </a:lnSpc>
              <a:spcBef>
                <a:spcPts val="15"/>
              </a:spcBef>
            </a:pPr>
            <a:r>
              <a:rPr sz="1100" spc="-5" dirty="0">
                <a:latin typeface="Arial"/>
                <a:cs typeface="Arial"/>
              </a:rPr>
              <a:t>Reporting is </a:t>
            </a:r>
            <a:r>
              <a:rPr sz="1100" dirty="0">
                <a:latin typeface="Arial"/>
                <a:cs typeface="Arial"/>
              </a:rPr>
              <a:t>a most </a:t>
            </a:r>
            <a:r>
              <a:rPr sz="1100" spc="-5" dirty="0">
                <a:latin typeface="Arial"/>
                <a:cs typeface="Arial"/>
              </a:rPr>
              <a:t>important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underrated skill </a:t>
            </a:r>
            <a:r>
              <a:rPr sz="1100" dirty="0">
                <a:latin typeface="Arial"/>
                <a:cs typeface="Arial"/>
              </a:rPr>
              <a:t>of a </a:t>
            </a:r>
            <a:r>
              <a:rPr sz="1100" spc="-5" dirty="0">
                <a:latin typeface="Arial"/>
                <a:cs typeface="Arial"/>
              </a:rPr>
              <a:t>data analytics field.  </a:t>
            </a:r>
            <a:r>
              <a:rPr sz="1100" dirty="0">
                <a:latin typeface="Arial"/>
                <a:cs typeface="Arial"/>
              </a:rPr>
              <a:t>Because </a:t>
            </a:r>
            <a:r>
              <a:rPr sz="1100" spc="-5" dirty="0">
                <a:latin typeface="Arial"/>
                <a:cs typeface="Arial"/>
              </a:rPr>
              <a:t>being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Data Analyst </a:t>
            </a:r>
            <a:r>
              <a:rPr sz="1100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should </a:t>
            </a:r>
            <a:r>
              <a:rPr sz="110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good </a:t>
            </a:r>
            <a:r>
              <a:rPr sz="1100" dirty="0">
                <a:latin typeface="Arial"/>
                <a:cs typeface="Arial"/>
              </a:rPr>
              <a:t>in easy and self-  explanatory </a:t>
            </a:r>
            <a:r>
              <a:rPr sz="1100" spc="-5" dirty="0">
                <a:latin typeface="Arial"/>
                <a:cs typeface="Arial"/>
              </a:rPr>
              <a:t>report because </a:t>
            </a:r>
            <a:r>
              <a:rPr sz="1100" dirty="0">
                <a:latin typeface="Arial"/>
                <a:cs typeface="Arial"/>
              </a:rPr>
              <a:t>your model </a:t>
            </a:r>
            <a:r>
              <a:rPr sz="1100" spc="-10" dirty="0">
                <a:latin typeface="Arial"/>
                <a:cs typeface="Arial"/>
              </a:rPr>
              <a:t>will </a:t>
            </a:r>
            <a:r>
              <a:rPr sz="110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used </a:t>
            </a:r>
            <a:r>
              <a:rPr sz="1100" dirty="0">
                <a:latin typeface="Arial"/>
                <a:cs typeface="Arial"/>
              </a:rPr>
              <a:t>by many stakeholders  </a:t>
            </a:r>
            <a:r>
              <a:rPr sz="1100" spc="-5" dirty="0">
                <a:latin typeface="Arial"/>
                <a:cs typeface="Arial"/>
              </a:rPr>
              <a:t>who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not from technical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background.</a:t>
            </a:r>
            <a:endParaRPr sz="11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40"/>
              </a:spcBef>
              <a:buAutoNum type="alphaLcParenR"/>
              <a:tabLst>
                <a:tab pos="698500" algn="l"/>
              </a:tabLst>
            </a:pPr>
            <a:r>
              <a:rPr sz="1100" spc="-5" dirty="0">
                <a:latin typeface="Arial"/>
                <a:cs typeface="Arial"/>
              </a:rPr>
              <a:t>High </a:t>
            </a:r>
            <a:r>
              <a:rPr sz="1100" dirty="0">
                <a:latin typeface="Arial"/>
                <a:cs typeface="Arial"/>
              </a:rPr>
              <a:t>Level </a:t>
            </a:r>
            <a:r>
              <a:rPr sz="1100" spc="-5" dirty="0">
                <a:latin typeface="Arial"/>
                <a:cs typeface="Arial"/>
              </a:rPr>
              <a:t>Design Document (HLD)</a:t>
            </a:r>
            <a:endParaRPr sz="11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45"/>
              </a:spcBef>
              <a:buAutoNum type="alphaLcParenR"/>
              <a:tabLst>
                <a:tab pos="698500" algn="l"/>
              </a:tabLst>
            </a:pPr>
            <a:r>
              <a:rPr sz="1100" dirty="0">
                <a:latin typeface="Arial"/>
                <a:cs typeface="Arial"/>
              </a:rPr>
              <a:t>Low Level </a:t>
            </a:r>
            <a:r>
              <a:rPr sz="1100" spc="-5" dirty="0">
                <a:latin typeface="Arial"/>
                <a:cs typeface="Arial"/>
              </a:rPr>
              <a:t>Design Document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(LLD)</a:t>
            </a:r>
            <a:endParaRPr sz="11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50"/>
              </a:spcBef>
              <a:buAutoNum type="alphaLcParenR"/>
              <a:tabLst>
                <a:tab pos="698500" algn="l"/>
              </a:tabLst>
            </a:pPr>
            <a:r>
              <a:rPr sz="1100" spc="-5" dirty="0">
                <a:latin typeface="Arial"/>
                <a:cs typeface="Arial"/>
              </a:rPr>
              <a:t>Architecture</a:t>
            </a:r>
            <a:endParaRPr sz="11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45"/>
              </a:spcBef>
              <a:buAutoNum type="alphaLcParenR"/>
              <a:tabLst>
                <a:tab pos="698500" algn="l"/>
              </a:tabLst>
            </a:pPr>
            <a:r>
              <a:rPr sz="1100" dirty="0">
                <a:latin typeface="Arial"/>
                <a:cs typeface="Arial"/>
              </a:rPr>
              <a:t>Wireframe</a:t>
            </a:r>
          </a:p>
          <a:p>
            <a:pPr marL="698500" lvl="1" indent="-228600">
              <a:lnSpc>
                <a:spcPct val="100000"/>
              </a:lnSpc>
              <a:spcBef>
                <a:spcPts val="40"/>
              </a:spcBef>
              <a:buAutoNum type="alphaLcParenR"/>
              <a:tabLst>
                <a:tab pos="698500" algn="l"/>
              </a:tabLst>
            </a:pPr>
            <a:r>
              <a:rPr sz="1100" spc="-5" dirty="0">
                <a:latin typeface="Arial"/>
                <a:cs typeface="Arial"/>
              </a:rPr>
              <a:t>Detailed Project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Report</a:t>
            </a:r>
            <a:endParaRPr sz="11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45"/>
              </a:spcBef>
              <a:buAutoNum type="alphaLcParenR"/>
              <a:tabLst>
                <a:tab pos="697865" algn="l"/>
                <a:tab pos="698500" algn="l"/>
              </a:tabLst>
            </a:pPr>
            <a:r>
              <a:rPr sz="1100" spc="-5" dirty="0">
                <a:latin typeface="Arial"/>
                <a:cs typeface="Arial"/>
              </a:rPr>
              <a:t>Power Point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Presentation</a:t>
            </a:r>
            <a:endParaRPr sz="11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AutoNum type="alphaLcParenR"/>
            </a:pPr>
            <a:endParaRPr sz="1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AutoNum type="arabicPeriod" startAt="6"/>
              <a:tabLst>
                <a:tab pos="241300" algn="l"/>
              </a:tabLst>
            </a:pPr>
            <a:r>
              <a:rPr sz="1200" b="1" spc="-5" dirty="0">
                <a:latin typeface="Arial"/>
                <a:cs typeface="Arial"/>
              </a:rPr>
              <a:t>Modelling</a:t>
            </a:r>
            <a:endParaRPr sz="1200" dirty="0">
              <a:latin typeface="Arial"/>
              <a:cs typeface="Arial"/>
            </a:endParaRPr>
          </a:p>
          <a:p>
            <a:pPr marL="241300" marR="5080">
              <a:lnSpc>
                <a:spcPct val="103499"/>
              </a:lnSpc>
              <a:spcBef>
                <a:spcPts val="20"/>
              </a:spcBef>
            </a:pPr>
            <a:r>
              <a:rPr sz="1100" spc="-5" dirty="0">
                <a:latin typeface="Arial"/>
                <a:cs typeface="Arial"/>
              </a:rPr>
              <a:t>Data Modelling is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process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analysing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data </a:t>
            </a:r>
            <a:r>
              <a:rPr sz="1100" dirty="0">
                <a:latin typeface="Arial"/>
                <a:cs typeface="Arial"/>
              </a:rPr>
              <a:t>objects and </a:t>
            </a:r>
            <a:r>
              <a:rPr sz="1100" spc="-5" dirty="0">
                <a:latin typeface="Arial"/>
                <a:cs typeface="Arial"/>
              </a:rPr>
              <a:t>their  relationship </a:t>
            </a:r>
            <a:r>
              <a:rPr sz="1100" dirty="0">
                <a:latin typeface="Arial"/>
                <a:cs typeface="Arial"/>
              </a:rPr>
              <a:t>to the </a:t>
            </a:r>
            <a:r>
              <a:rPr sz="1100" spc="-5" dirty="0">
                <a:latin typeface="Arial"/>
                <a:cs typeface="Arial"/>
              </a:rPr>
              <a:t>other </a:t>
            </a:r>
            <a:r>
              <a:rPr sz="1100" dirty="0">
                <a:latin typeface="Arial"/>
                <a:cs typeface="Arial"/>
              </a:rPr>
              <a:t>objects. </a:t>
            </a:r>
            <a:r>
              <a:rPr sz="1100" spc="-5" dirty="0">
                <a:latin typeface="Arial"/>
                <a:cs typeface="Arial"/>
              </a:rPr>
              <a:t>It is </a:t>
            </a:r>
            <a:r>
              <a:rPr sz="1100" dirty="0">
                <a:latin typeface="Arial"/>
                <a:cs typeface="Arial"/>
              </a:rPr>
              <a:t>used to </a:t>
            </a:r>
            <a:r>
              <a:rPr sz="1100" spc="-5" dirty="0">
                <a:latin typeface="Arial"/>
                <a:cs typeface="Arial"/>
              </a:rPr>
              <a:t>analyse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data requirements  </a:t>
            </a:r>
            <a:r>
              <a:rPr sz="1100" dirty="0">
                <a:latin typeface="Arial"/>
                <a:cs typeface="Arial"/>
              </a:rPr>
              <a:t>that are </a:t>
            </a:r>
            <a:r>
              <a:rPr sz="1100" spc="-5" dirty="0">
                <a:latin typeface="Arial"/>
                <a:cs typeface="Arial"/>
              </a:rPr>
              <a:t>required for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business </a:t>
            </a:r>
            <a:r>
              <a:rPr sz="1100" dirty="0">
                <a:latin typeface="Arial"/>
                <a:cs typeface="Arial"/>
              </a:rPr>
              <a:t>processes. The data </a:t>
            </a:r>
            <a:r>
              <a:rPr sz="1100" spc="-5" dirty="0">
                <a:latin typeface="Arial"/>
                <a:cs typeface="Arial"/>
              </a:rPr>
              <a:t>models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created for 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data </a:t>
            </a:r>
            <a:r>
              <a:rPr sz="1100" dirty="0">
                <a:latin typeface="Arial"/>
                <a:cs typeface="Arial"/>
              </a:rPr>
              <a:t>to be </a:t>
            </a:r>
            <a:r>
              <a:rPr sz="1100" spc="-5" dirty="0">
                <a:latin typeface="Arial"/>
                <a:cs typeface="Arial"/>
              </a:rPr>
              <a:t>stored in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database.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Data Model's main focus is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what  </a:t>
            </a:r>
            <a:r>
              <a:rPr sz="1100" dirty="0">
                <a:latin typeface="Arial"/>
                <a:cs typeface="Arial"/>
              </a:rPr>
              <a:t>data is </a:t>
            </a:r>
            <a:r>
              <a:rPr sz="1100" spc="-5" dirty="0">
                <a:latin typeface="Arial"/>
                <a:cs typeface="Arial"/>
              </a:rPr>
              <a:t>needed </a:t>
            </a:r>
            <a:r>
              <a:rPr sz="1100" dirty="0">
                <a:latin typeface="Arial"/>
                <a:cs typeface="Arial"/>
              </a:rPr>
              <a:t>and how </a:t>
            </a:r>
            <a:r>
              <a:rPr sz="1100" spc="-5" dirty="0">
                <a:latin typeface="Arial"/>
                <a:cs typeface="Arial"/>
              </a:rPr>
              <a:t>we </a:t>
            </a:r>
            <a:r>
              <a:rPr sz="1100" dirty="0">
                <a:latin typeface="Arial"/>
                <a:cs typeface="Arial"/>
              </a:rPr>
              <a:t>have to </a:t>
            </a:r>
            <a:r>
              <a:rPr sz="1100" spc="-5" dirty="0">
                <a:latin typeface="Arial"/>
                <a:cs typeface="Arial"/>
              </a:rPr>
              <a:t>organize data rather </a:t>
            </a:r>
            <a:r>
              <a:rPr sz="1100" dirty="0">
                <a:latin typeface="Arial"/>
                <a:cs typeface="Arial"/>
              </a:rPr>
              <a:t>than </a:t>
            </a:r>
            <a:r>
              <a:rPr sz="1100" spc="-5" dirty="0">
                <a:latin typeface="Arial"/>
                <a:cs typeface="Arial"/>
              </a:rPr>
              <a:t>what  operations we </a:t>
            </a:r>
            <a:r>
              <a:rPr sz="1100" dirty="0">
                <a:latin typeface="Arial"/>
                <a:cs typeface="Arial"/>
              </a:rPr>
              <a:t>have to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perform.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AutoNum type="arabicPeriod" startAt="7"/>
              <a:tabLst>
                <a:tab pos="241300" algn="l"/>
              </a:tabLst>
            </a:pPr>
            <a:r>
              <a:rPr sz="1200" b="1" dirty="0">
                <a:latin typeface="Arial"/>
                <a:cs typeface="Arial"/>
              </a:rPr>
              <a:t>Deployment</a:t>
            </a:r>
            <a:endParaRPr sz="1200" dirty="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1100" dirty="0">
                <a:latin typeface="Arial"/>
                <a:cs typeface="Arial"/>
              </a:rPr>
              <a:t>We </a:t>
            </a:r>
            <a:r>
              <a:rPr sz="1100" spc="-5" dirty="0">
                <a:latin typeface="Arial"/>
                <a:cs typeface="Arial"/>
              </a:rPr>
              <a:t>created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lang="en-US" sz="1100" spc="-5" dirty="0" err="1" smtClean="0">
                <a:latin typeface="Arial"/>
                <a:cs typeface="Arial"/>
              </a:rPr>
              <a:t>Streamlit</a:t>
            </a:r>
            <a:r>
              <a:rPr lang="en-US" sz="1100" spc="-5" dirty="0" smtClean="0">
                <a:latin typeface="Arial"/>
                <a:cs typeface="Arial"/>
              </a:rPr>
              <a:t> app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76603" y="9917379"/>
            <a:ext cx="71114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rlito"/>
                <a:cs typeface="Carlito"/>
              </a:rPr>
              <a:t>7</a:t>
            </a:fld>
            <a:r>
              <a:rPr b="1" dirty="0">
                <a:solidFill>
                  <a:srgbClr val="000000"/>
                </a:solidFill>
                <a:latin typeface="Carlito"/>
                <a:cs typeface="Carlito"/>
              </a:rPr>
              <a:t> | </a:t>
            </a:r>
            <a:r>
              <a:rPr dirty="0"/>
              <a:t>P a g</a:t>
            </a:r>
            <a:r>
              <a:rPr spc="55" dirty="0"/>
              <a:t> </a:t>
            </a:r>
            <a:r>
              <a:rPr dirty="0"/>
              <a:t>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2191257" y="9917379"/>
            <a:ext cx="31362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dirty="0" smtClean="0"/>
              <a:t>Customer Segmentation</a:t>
            </a:r>
            <a:endParaRPr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257" y="7023100"/>
            <a:ext cx="3122548" cy="167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854</Words>
  <Application>Microsoft Office PowerPoint</Application>
  <PresentationFormat>Custom</PresentationFormat>
  <Paragraphs>140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Carlito</vt:lpstr>
      <vt:lpstr>Times New Roman</vt:lpstr>
      <vt:lpstr>Office Theme</vt:lpstr>
      <vt:lpstr>Low Level Design (LLD)             Customer Segmentation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Level Design (LLD)  Heart Disease Diagnostic Analysis</dc:title>
  <cp:lastModifiedBy>Admin</cp:lastModifiedBy>
  <cp:revision>4</cp:revision>
  <dcterms:created xsi:type="dcterms:W3CDTF">2022-01-28T06:55:23Z</dcterms:created>
  <dcterms:modified xsi:type="dcterms:W3CDTF">2022-01-28T07:29:21Z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2021-10-28T00:00:00Z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2022-01-28T00:00:00Z</vt:filetime>
  </property>
</Properties>
</file>