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1338" y="-19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458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458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458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3935" y="3109086"/>
            <a:ext cx="301497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458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604" y="9917379"/>
            <a:ext cx="6413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‹#›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  <a:r>
              <a:rPr spc="-80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7150" y="3589146"/>
            <a:ext cx="5020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/>
              <a:t>               Customer Segmentation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2995" y="7874355"/>
            <a:ext cx="2881630" cy="1106713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Revision Number </a:t>
            </a: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1.1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Last Date of </a:t>
            </a:r>
            <a:r>
              <a:rPr sz="1400" b="1" spc="-5" dirty="0">
                <a:solidFill>
                  <a:srgbClr val="C45811"/>
                </a:solidFill>
                <a:latin typeface="Arial"/>
                <a:cs typeface="Arial"/>
              </a:rPr>
              <a:t>Revision </a:t>
            </a:r>
            <a:r>
              <a:rPr sz="1400" b="1" dirty="0">
                <a:solidFill>
                  <a:srgbClr val="C45811"/>
                </a:solidFill>
                <a:latin typeface="Arial"/>
                <a:cs typeface="Arial"/>
              </a:rPr>
              <a:t>-</a:t>
            </a:r>
            <a:r>
              <a:rPr sz="1400" b="1" spc="-70" dirty="0">
                <a:solidFill>
                  <a:srgbClr val="C45811"/>
                </a:solidFill>
                <a:latin typeface="Arial"/>
                <a:cs typeface="Arial"/>
              </a:rPr>
              <a:t> </a:t>
            </a:r>
            <a:r>
              <a:rPr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28/1/202</a:t>
            </a:r>
            <a:r>
              <a:rPr lang="en-US"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Arial"/>
              <a:cs typeface="Arial"/>
            </a:endParaRPr>
          </a:p>
          <a:p>
            <a:pPr marR="139065" algn="ctr">
              <a:lnSpc>
                <a:spcPct val="100000"/>
              </a:lnSpc>
            </a:pPr>
            <a:r>
              <a:rPr lang="en-US" sz="1400" b="1" spc="-5" dirty="0" smtClean="0">
                <a:solidFill>
                  <a:srgbClr val="C45811"/>
                </a:solidFill>
                <a:latin typeface="Arial"/>
                <a:cs typeface="Arial"/>
              </a:rPr>
              <a:t>AKASH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ARCHITECTURE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912622"/>
            <a:ext cx="1797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Document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2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H</a:t>
            </a:r>
            <a:r>
              <a:rPr spc="4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r</a:t>
            </a:r>
            <a:r>
              <a:rPr spc="40" dirty="0"/>
              <a:t> </a:t>
            </a:r>
            <a:r>
              <a:rPr dirty="0"/>
              <a:t>t</a:t>
            </a:r>
            <a:r>
              <a:rPr spc="90" dirty="0"/>
              <a:t> </a:t>
            </a:r>
            <a:r>
              <a:rPr dirty="0"/>
              <a:t>D</a:t>
            </a:r>
            <a:r>
              <a:rPr spc="45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s</a:t>
            </a:r>
            <a:r>
              <a:rPr spc="50" dirty="0"/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s</a:t>
            </a:r>
            <a:r>
              <a:rPr spc="35" dirty="0"/>
              <a:t> </a:t>
            </a:r>
            <a:r>
              <a:rPr dirty="0"/>
              <a:t>e</a:t>
            </a:r>
            <a:r>
              <a:rPr spc="85" dirty="0"/>
              <a:t> </a:t>
            </a:r>
            <a:r>
              <a:rPr dirty="0"/>
              <a:t>D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g</a:t>
            </a:r>
            <a:r>
              <a:rPr spc="45" dirty="0"/>
              <a:t> </a:t>
            </a:r>
            <a:r>
              <a:rPr dirty="0"/>
              <a:t>n</a:t>
            </a:r>
            <a:r>
              <a:rPr spc="45" dirty="0"/>
              <a:t> </a:t>
            </a:r>
            <a:r>
              <a:rPr dirty="0"/>
              <a:t>o</a:t>
            </a:r>
            <a:r>
              <a:rPr spc="55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t</a:t>
            </a:r>
            <a:r>
              <a:rPr spc="50" dirty="0"/>
              <a:t> </a:t>
            </a:r>
            <a:r>
              <a:rPr dirty="0"/>
              <a:t>i</a:t>
            </a:r>
            <a:r>
              <a:rPr spc="45" dirty="0"/>
              <a:t> </a:t>
            </a:r>
            <a:r>
              <a:rPr dirty="0"/>
              <a:t>c</a:t>
            </a:r>
            <a:r>
              <a:rPr spc="10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</a:t>
            </a:r>
            <a:r>
              <a:rPr spc="35" dirty="0"/>
              <a:t> </a:t>
            </a:r>
            <a:r>
              <a:rPr dirty="0"/>
              <a:t>y</a:t>
            </a:r>
            <a:r>
              <a:rPr spc="50" dirty="0"/>
              <a:t> 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i</a:t>
            </a:r>
            <a:r>
              <a:rPr spc="35" dirty="0"/>
              <a:t> </a:t>
            </a:r>
            <a:r>
              <a:rPr dirty="0"/>
              <a:t>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18972"/>
              </p:ext>
            </p:extLst>
          </p:nvPr>
        </p:nvGraphicFramePr>
        <p:xfrm>
          <a:off x="914704" y="1644649"/>
          <a:ext cx="5783579" cy="2553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Version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39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39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Author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 smtClean="0">
                          <a:latin typeface="Arial"/>
                          <a:cs typeface="Arial"/>
                        </a:rPr>
                        <a:t>22/1/202</a:t>
                      </a: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582930" algn="just">
                        <a:lnSpc>
                          <a:spcPct val="959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ucti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n,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rch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tect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re,  </a:t>
                      </a: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Akash</a:t>
                      </a:r>
                      <a:r>
                        <a:rPr lang="en-US" sz="1100" spc="-5" baseline="0" dirty="0" smtClean="0">
                          <a:latin typeface="Arial"/>
                          <a:cs typeface="Arial"/>
                        </a:rPr>
                        <a:t> Shetty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 smtClean="0">
                          <a:latin typeface="Arial"/>
                          <a:cs typeface="Arial"/>
                        </a:rPr>
                        <a:t>28/1/202</a:t>
                      </a:r>
                      <a:r>
                        <a:rPr lang="en-US" sz="1100" dirty="0" smtClean="0">
                          <a:latin typeface="Arial"/>
                          <a:cs typeface="Arial"/>
                        </a:rPr>
                        <a:t>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Final Revision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lang="en-US" sz="1100" spc="-5" dirty="0" smtClean="0">
                          <a:latin typeface="Arial"/>
                          <a:cs typeface="Arial"/>
                        </a:rPr>
                        <a:t>Akash</a:t>
                      </a:r>
                      <a:r>
                        <a:rPr lang="en-US" sz="1100" spc="-5" baseline="0" dirty="0" smtClean="0">
                          <a:latin typeface="Arial"/>
                          <a:cs typeface="Arial"/>
                        </a:rPr>
                        <a:t> Shetty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ARCHITECTURE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423161"/>
            <a:ext cx="904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3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02004" y="2133345"/>
            <a:ext cx="5718810" cy="1895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7945" algn="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Document Version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Control…………………………………………………………………………2</a:t>
            </a:r>
            <a:endParaRPr sz="1100" dirty="0">
              <a:latin typeface="Arial"/>
              <a:cs typeface="Arial"/>
            </a:endParaRPr>
          </a:p>
          <a:p>
            <a:pPr marR="46990" algn="r">
              <a:lnSpc>
                <a:spcPct val="100000"/>
              </a:lnSpc>
              <a:spcBef>
                <a:spcPts val="855"/>
              </a:spcBef>
            </a:pPr>
            <a:r>
              <a:rPr sz="1100" spc="-5" dirty="0">
                <a:latin typeface="Arial"/>
                <a:cs typeface="Arial"/>
              </a:rPr>
              <a:t>1. 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Introduction……………………………………………………………………………………….4</a:t>
            </a:r>
            <a:endParaRPr sz="1100" dirty="0">
              <a:latin typeface="Arial"/>
              <a:cs typeface="Arial"/>
            </a:endParaRPr>
          </a:p>
          <a:p>
            <a:pPr marR="52069" algn="r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Arial"/>
                <a:cs typeface="Arial"/>
              </a:rPr>
              <a:t>1.1 </a:t>
            </a:r>
            <a:r>
              <a:rPr sz="1100" spc="-5" dirty="0">
                <a:latin typeface="Arial"/>
                <a:cs typeface="Arial"/>
              </a:rPr>
              <a:t>What is Architecture Design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Document?..............................................................4</a:t>
            </a:r>
            <a:endParaRPr sz="1100" dirty="0">
              <a:latin typeface="Arial"/>
              <a:cs typeface="Arial"/>
            </a:endParaRPr>
          </a:p>
          <a:p>
            <a:pPr marR="62230" algn="r">
              <a:lnSpc>
                <a:spcPct val="100000"/>
              </a:lnSpc>
              <a:spcBef>
                <a:spcPts val="850"/>
              </a:spcBef>
            </a:pPr>
            <a:r>
              <a:rPr sz="1100" spc="-5" dirty="0">
                <a:latin typeface="Arial"/>
                <a:cs typeface="Arial"/>
              </a:rPr>
              <a:t>1.2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Scope……………………………………………………………………………………4</a:t>
            </a:r>
            <a:endParaRPr sz="1100" dirty="0">
              <a:latin typeface="Arial"/>
              <a:cs typeface="Arial"/>
            </a:endParaRPr>
          </a:p>
          <a:p>
            <a:pPr marL="469265" marR="47625" indent="-457200" algn="r">
              <a:lnSpc>
                <a:spcPts val="2170"/>
              </a:lnSpc>
              <a:spcBef>
                <a:spcPts val="210"/>
              </a:spcBef>
            </a:pPr>
            <a:r>
              <a:rPr sz="1100" dirty="0">
                <a:latin typeface="Arial"/>
                <a:cs typeface="Arial"/>
              </a:rPr>
              <a:t>2.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Architecture……….……………………………………………………………………….……...5 </a:t>
            </a:r>
            <a:r>
              <a:rPr sz="1100" dirty="0">
                <a:latin typeface="Arial"/>
                <a:cs typeface="Arial"/>
              </a:rPr>
              <a:t> 2.1 </a:t>
            </a:r>
            <a:r>
              <a:rPr lang="en-US" sz="1100" spc="-5" dirty="0" err="1" smtClean="0">
                <a:latin typeface="Arial"/>
                <a:cs typeface="Arial"/>
              </a:rPr>
              <a:t>Streamlit</a:t>
            </a:r>
            <a:r>
              <a:rPr lang="en-US" sz="1100" spc="-5" dirty="0" smtClean="0"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Architecture</a:t>
            </a:r>
            <a:r>
              <a:rPr sz="1100" spc="-5" dirty="0">
                <a:latin typeface="Arial"/>
                <a:cs typeface="Arial"/>
              </a:rPr>
              <a:t>………………………………………………………………….5</a:t>
            </a:r>
            <a:endParaRPr sz="1100" dirty="0">
              <a:latin typeface="Arial"/>
              <a:cs typeface="Arial"/>
            </a:endParaRPr>
          </a:p>
          <a:p>
            <a:pPr marL="12700" marR="40640" indent="456565" algn="r">
              <a:lnSpc>
                <a:spcPts val="2160"/>
              </a:lnSpc>
            </a:pPr>
            <a:r>
              <a:rPr sz="1100" dirty="0" smtClean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60" dirty="0">
                <a:latin typeface="Arial"/>
                <a:cs typeface="Arial"/>
              </a:rPr>
              <a:t> 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ARCHITECTURE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1266189"/>
            <a:ext cx="1438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1.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Introduction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4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59153" y="2224785"/>
            <a:ext cx="528828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What is </a:t>
            </a:r>
            <a:r>
              <a:rPr sz="1400" b="1" spc="-5" dirty="0">
                <a:latin typeface="Arial"/>
                <a:cs typeface="Arial"/>
              </a:rPr>
              <a:t>Architecture Design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Document?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550">
              <a:latin typeface="Arial"/>
              <a:cs typeface="Arial"/>
            </a:endParaRPr>
          </a:p>
          <a:p>
            <a:pPr marL="469900" marR="240029">
              <a:lnSpc>
                <a:spcPct val="103499"/>
              </a:lnSpc>
            </a:pPr>
            <a:r>
              <a:rPr sz="1100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software </a:t>
            </a:r>
            <a:r>
              <a:rPr sz="1100" dirty="0">
                <a:latin typeface="Arial"/>
                <a:cs typeface="Arial"/>
              </a:rPr>
              <a:t>needs the architectural </a:t>
            </a:r>
            <a:r>
              <a:rPr sz="1100" spc="-5" dirty="0">
                <a:latin typeface="Arial"/>
                <a:cs typeface="Arial"/>
              </a:rPr>
              <a:t>design </a:t>
            </a:r>
            <a:r>
              <a:rPr sz="1100" dirty="0">
                <a:latin typeface="Arial"/>
                <a:cs typeface="Arial"/>
              </a:rPr>
              <a:t>to represent the </a:t>
            </a:r>
            <a:r>
              <a:rPr sz="1100" spc="-5" dirty="0">
                <a:latin typeface="Arial"/>
                <a:cs typeface="Arial"/>
              </a:rPr>
              <a:t>design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software. IEEE defines architectural design as “the process </a:t>
            </a:r>
            <a:r>
              <a:rPr sz="1100" spc="-10" dirty="0">
                <a:latin typeface="Arial"/>
                <a:cs typeface="Arial"/>
              </a:rPr>
              <a:t>of defining </a:t>
            </a:r>
            <a:r>
              <a:rPr sz="110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collection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hardware and software </a:t>
            </a:r>
            <a:r>
              <a:rPr sz="1100" dirty="0">
                <a:latin typeface="Arial"/>
                <a:cs typeface="Arial"/>
              </a:rPr>
              <a:t>components and </a:t>
            </a:r>
            <a:r>
              <a:rPr sz="1100" spc="-5" dirty="0">
                <a:latin typeface="Arial"/>
                <a:cs typeface="Arial"/>
              </a:rPr>
              <a:t>their interfaces </a:t>
            </a:r>
            <a:r>
              <a:rPr sz="1100" dirty="0">
                <a:latin typeface="Arial"/>
                <a:cs typeface="Arial"/>
              </a:rPr>
              <a:t>to  </a:t>
            </a:r>
            <a:r>
              <a:rPr sz="1100" spc="-5" dirty="0">
                <a:latin typeface="Arial"/>
                <a:cs typeface="Arial"/>
              </a:rPr>
              <a:t>establish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framework for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development of </a:t>
            </a:r>
            <a:r>
              <a:rPr sz="1100" dirty="0">
                <a:latin typeface="Arial"/>
                <a:cs typeface="Arial"/>
              </a:rPr>
              <a:t>a computer </a:t>
            </a:r>
            <a:r>
              <a:rPr sz="1100" spc="-5" dirty="0">
                <a:latin typeface="Arial"/>
                <a:cs typeface="Arial"/>
              </a:rPr>
              <a:t>system.”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software </a:t>
            </a:r>
            <a:r>
              <a:rPr sz="1100" dirty="0">
                <a:latin typeface="Arial"/>
                <a:cs typeface="Arial"/>
              </a:rPr>
              <a:t>that </a:t>
            </a:r>
            <a:r>
              <a:rPr sz="1100" spc="-5" dirty="0">
                <a:latin typeface="Arial"/>
                <a:cs typeface="Arial"/>
              </a:rPr>
              <a:t>is built </a:t>
            </a:r>
            <a:r>
              <a:rPr sz="1100" dirty="0">
                <a:latin typeface="Arial"/>
                <a:cs typeface="Arial"/>
              </a:rPr>
              <a:t>for computer-based </a:t>
            </a:r>
            <a:r>
              <a:rPr sz="1100" spc="-5" dirty="0">
                <a:latin typeface="Arial"/>
                <a:cs typeface="Arial"/>
              </a:rPr>
              <a:t>systems </a:t>
            </a:r>
            <a:r>
              <a:rPr sz="1100" dirty="0">
                <a:latin typeface="Arial"/>
                <a:cs typeface="Arial"/>
              </a:rPr>
              <a:t>can </a:t>
            </a:r>
            <a:r>
              <a:rPr sz="1100" spc="-5" dirty="0">
                <a:latin typeface="Arial"/>
                <a:cs typeface="Arial"/>
              </a:rPr>
              <a:t>exhibit </a:t>
            </a:r>
            <a:r>
              <a:rPr sz="1100" dirty="0">
                <a:latin typeface="Arial"/>
                <a:cs typeface="Arial"/>
              </a:rPr>
              <a:t>one of </a:t>
            </a:r>
            <a:r>
              <a:rPr sz="1100" spc="-5" dirty="0">
                <a:latin typeface="Arial"/>
                <a:cs typeface="Arial"/>
              </a:rPr>
              <a:t>these  </a:t>
            </a:r>
            <a:r>
              <a:rPr sz="1100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architectures.</a:t>
            </a:r>
            <a:endParaRPr sz="1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style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describe a system category </a:t>
            </a:r>
            <a:r>
              <a:rPr sz="1100" spc="-5" dirty="0">
                <a:latin typeface="Arial"/>
                <a:cs typeface="Arial"/>
              </a:rPr>
              <a:t>that consists of: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927100" marR="5080" lvl="2" indent="-228600">
              <a:lnSpc>
                <a:spcPct val="1036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100" dirty="0">
                <a:latin typeface="Arial"/>
                <a:cs typeface="Arial"/>
              </a:rPr>
              <a:t>A set of </a:t>
            </a:r>
            <a:r>
              <a:rPr sz="1100" spc="-5" dirty="0">
                <a:latin typeface="Arial"/>
                <a:cs typeface="Arial"/>
              </a:rPr>
              <a:t>components (eg: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database, computational </a:t>
            </a:r>
            <a:r>
              <a:rPr sz="1100" dirty="0">
                <a:latin typeface="Arial"/>
                <a:cs typeface="Arial"/>
              </a:rPr>
              <a:t>modules)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will 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function required </a:t>
            </a:r>
            <a:r>
              <a:rPr sz="1100" dirty="0">
                <a:latin typeface="Arial"/>
                <a:cs typeface="Arial"/>
              </a:rPr>
              <a:t>by 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927100" marR="196850" lvl="2" indent="-228600">
              <a:lnSpc>
                <a:spcPct val="103600"/>
              </a:lnSpc>
              <a:spcBef>
                <a:spcPts val="75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100" dirty="0">
                <a:latin typeface="Arial"/>
                <a:cs typeface="Arial"/>
              </a:rPr>
              <a:t>The set of </a:t>
            </a:r>
            <a:r>
              <a:rPr sz="1100" spc="-5" dirty="0">
                <a:latin typeface="Arial"/>
                <a:cs typeface="Arial"/>
              </a:rPr>
              <a:t>connectors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help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coordination, communication, </a:t>
            </a:r>
            <a:r>
              <a:rPr sz="1100" dirty="0">
                <a:latin typeface="Arial"/>
                <a:cs typeface="Arial"/>
              </a:rPr>
              <a:t>and  cooperation </a:t>
            </a:r>
            <a:r>
              <a:rPr sz="1100" spc="-5" dirty="0">
                <a:latin typeface="Arial"/>
                <a:cs typeface="Arial"/>
              </a:rPr>
              <a:t>between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components.</a:t>
            </a:r>
            <a:endParaRPr sz="1100">
              <a:latin typeface="Arial"/>
              <a:cs typeface="Arial"/>
            </a:endParaRPr>
          </a:p>
          <a:p>
            <a:pPr marL="927100" marR="499745" lvl="2" indent="-228600">
              <a:lnSpc>
                <a:spcPct val="103600"/>
              </a:lnSpc>
              <a:spcBef>
                <a:spcPts val="6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100" spc="-5" dirty="0">
                <a:latin typeface="Arial"/>
                <a:cs typeface="Arial"/>
              </a:rPr>
              <a:t>Conditions </a:t>
            </a:r>
            <a:r>
              <a:rPr sz="1100" dirty="0">
                <a:latin typeface="Arial"/>
                <a:cs typeface="Arial"/>
              </a:rPr>
              <a:t>that how components can be </a:t>
            </a:r>
            <a:r>
              <a:rPr sz="1100" spc="-5" dirty="0">
                <a:latin typeface="Arial"/>
                <a:cs typeface="Arial"/>
              </a:rPr>
              <a:t>integrated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form </a:t>
            </a:r>
            <a:r>
              <a:rPr sz="1100" dirty="0">
                <a:latin typeface="Arial"/>
                <a:cs typeface="Arial"/>
              </a:rPr>
              <a:t>the 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  <a:p>
            <a:pPr marL="927100" marR="593725" lvl="2" indent="-228600">
              <a:lnSpc>
                <a:spcPct val="103600"/>
              </a:lnSpc>
              <a:spcBef>
                <a:spcPts val="7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100" dirty="0">
                <a:latin typeface="Arial"/>
                <a:cs typeface="Arial"/>
              </a:rPr>
              <a:t>Semantic </a:t>
            </a:r>
            <a:r>
              <a:rPr sz="1100" spc="-5" dirty="0">
                <a:latin typeface="Arial"/>
                <a:cs typeface="Arial"/>
              </a:rPr>
              <a:t>models help the designer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understand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overall  properties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6248780"/>
            <a:ext cx="5292725" cy="141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1400" b="1" dirty="0">
                <a:latin typeface="Arial"/>
                <a:cs typeface="Arial"/>
              </a:rPr>
              <a:t>1.2	What 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Scope?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469900" marR="5080">
              <a:lnSpc>
                <a:spcPct val="109800"/>
              </a:lnSpc>
            </a:pPr>
            <a:r>
              <a:rPr sz="1150" spc="-5" dirty="0">
                <a:latin typeface="Carlito"/>
                <a:cs typeface="Carlito"/>
              </a:rPr>
              <a:t>Architecture Design Document (ADD) </a:t>
            </a:r>
            <a:r>
              <a:rPr sz="1150" spc="-10" dirty="0">
                <a:latin typeface="Carlito"/>
                <a:cs typeface="Carlito"/>
              </a:rPr>
              <a:t>is </a:t>
            </a:r>
            <a:r>
              <a:rPr sz="1150" dirty="0">
                <a:latin typeface="Carlito"/>
                <a:cs typeface="Carlito"/>
              </a:rPr>
              <a:t>an </a:t>
            </a:r>
            <a:r>
              <a:rPr sz="1150" spc="-5" dirty="0">
                <a:latin typeface="Carlito"/>
                <a:cs typeface="Carlito"/>
              </a:rPr>
              <a:t>architectural design process that  follows </a:t>
            </a:r>
            <a:r>
              <a:rPr sz="1150" dirty="0">
                <a:latin typeface="Carlito"/>
                <a:cs typeface="Carlito"/>
              </a:rPr>
              <a:t>a </a:t>
            </a:r>
            <a:r>
              <a:rPr sz="1150" spc="-5" dirty="0">
                <a:latin typeface="Carlito"/>
                <a:cs typeface="Carlito"/>
              </a:rPr>
              <a:t>step-by-step refinement process. The process </a:t>
            </a:r>
            <a:r>
              <a:rPr sz="1150" dirty="0">
                <a:latin typeface="Carlito"/>
                <a:cs typeface="Carlito"/>
              </a:rPr>
              <a:t>can </a:t>
            </a:r>
            <a:r>
              <a:rPr sz="1150" spc="-5" dirty="0">
                <a:latin typeface="Carlito"/>
                <a:cs typeface="Carlito"/>
              </a:rPr>
              <a:t>be used for designing  data structures, required software architecture, source code and ultimately,  performance algorithms. </a:t>
            </a:r>
            <a:r>
              <a:rPr sz="1150" dirty="0">
                <a:latin typeface="Carlito"/>
                <a:cs typeface="Carlito"/>
              </a:rPr>
              <a:t>Overall, </a:t>
            </a:r>
            <a:r>
              <a:rPr sz="1150" spc="-5" dirty="0">
                <a:latin typeface="Carlito"/>
                <a:cs typeface="Carlito"/>
              </a:rPr>
              <a:t>the design principles </a:t>
            </a:r>
            <a:r>
              <a:rPr sz="1150" dirty="0">
                <a:latin typeface="Carlito"/>
                <a:cs typeface="Carlito"/>
              </a:rPr>
              <a:t>may </a:t>
            </a:r>
            <a:r>
              <a:rPr sz="1150" spc="-5" dirty="0">
                <a:latin typeface="Carlito"/>
                <a:cs typeface="Carlito"/>
              </a:rPr>
              <a:t>be defined during  requirement analysis and then </a:t>
            </a:r>
            <a:r>
              <a:rPr sz="1150" dirty="0">
                <a:latin typeface="Carlito"/>
                <a:cs typeface="Carlito"/>
              </a:rPr>
              <a:t>refined </a:t>
            </a:r>
            <a:r>
              <a:rPr sz="1150" spc="-5" dirty="0">
                <a:latin typeface="Carlito"/>
                <a:cs typeface="Carlito"/>
              </a:rPr>
              <a:t>during architectural design</a:t>
            </a:r>
            <a:r>
              <a:rPr sz="1150" spc="40" dirty="0">
                <a:latin typeface="Carlito"/>
                <a:cs typeface="Carlito"/>
              </a:rPr>
              <a:t> </a:t>
            </a:r>
            <a:r>
              <a:rPr sz="1150" spc="-5" dirty="0">
                <a:latin typeface="Carlito"/>
                <a:cs typeface="Carlito"/>
              </a:rPr>
              <a:t>work.</a:t>
            </a:r>
            <a:endParaRPr sz="1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ARCHITECTURE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1206753"/>
            <a:ext cx="5525770" cy="2994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41300" algn="l"/>
              </a:tabLst>
            </a:pPr>
            <a:r>
              <a:rPr sz="1600" b="1" spc="-5" dirty="0">
                <a:latin typeface="Arial"/>
                <a:cs typeface="Arial"/>
              </a:rPr>
              <a:t>Architecture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 startAt="2"/>
            </a:pPr>
            <a:endParaRPr sz="1550" dirty="0">
              <a:latin typeface="Arial"/>
              <a:cs typeface="Arial"/>
            </a:endParaRPr>
          </a:p>
          <a:p>
            <a:pPr marL="697865" lvl="1" indent="-457834">
              <a:lnSpc>
                <a:spcPct val="100000"/>
              </a:lnSpc>
              <a:buAutoNum type="arabicPeriod"/>
              <a:tabLst>
                <a:tab pos="697865" algn="l"/>
                <a:tab pos="698500" algn="l"/>
              </a:tabLst>
            </a:pPr>
            <a:r>
              <a:rPr lang="en-US" sz="1200" b="1" dirty="0" err="1" smtClean="0">
                <a:latin typeface="Arial"/>
                <a:cs typeface="Arial"/>
              </a:rPr>
              <a:t>Streamlit</a:t>
            </a:r>
            <a:r>
              <a:rPr sz="1200" b="1" dirty="0" smtClean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Architecture</a:t>
            </a:r>
            <a:endParaRPr sz="1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300" dirty="0">
              <a:latin typeface="Arial"/>
              <a:cs typeface="Arial"/>
            </a:endParaRPr>
          </a:p>
          <a:p>
            <a:pPr marL="697865" marR="329565">
              <a:lnSpc>
                <a:spcPct val="103600"/>
              </a:lnSpc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apps have a unique data flow: any time something must be updated on the screen,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reruns your entire Python script from top to bottom. ... Whenever a user interacts with widgets in the app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7865" marR="329565">
              <a:lnSpc>
                <a:spcPct val="1036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following model we use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app to collect data (17 different variables ) from each customer and predict which group they belong (group 1,2,3,4) as shown below:</a:t>
            </a:r>
          </a:p>
          <a:p>
            <a:pPr marL="697865" marR="329565">
              <a:lnSpc>
                <a:spcPct val="1036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5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99" y="3670300"/>
            <a:ext cx="4853651" cy="45511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449579"/>
            <a:ext cx="5732780" cy="317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604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52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ARCHITECTURE</a:t>
            </a:r>
            <a:r>
              <a:rPr sz="1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DESIGN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9884359"/>
            <a:ext cx="5769610" cy="6350"/>
          </a:xfrm>
          <a:custGeom>
            <a:avLst/>
            <a:gdLst/>
            <a:ahLst/>
            <a:cxnLst/>
            <a:rect l="l" t="t" r="r" b="b"/>
            <a:pathLst>
              <a:path w="5769609" h="6350">
                <a:moveTo>
                  <a:pt x="5769229" y="0"/>
                </a:moveTo>
                <a:lnTo>
                  <a:pt x="0" y="0"/>
                </a:lnTo>
                <a:lnTo>
                  <a:pt x="0" y="6095"/>
                </a:lnTo>
                <a:lnTo>
                  <a:pt x="5769229" y="6095"/>
                </a:lnTo>
                <a:lnTo>
                  <a:pt x="576922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b="1" dirty="0">
                <a:solidFill>
                  <a:srgbClr val="000000"/>
                </a:solidFill>
                <a:latin typeface="Carlito"/>
                <a:cs typeface="Carlito"/>
              </a:rPr>
              <a:t>6</a:t>
            </a:fld>
            <a:r>
              <a:rPr b="1" dirty="0">
                <a:solidFill>
                  <a:srgbClr val="000000"/>
                </a:solidFill>
                <a:latin typeface="Carlito"/>
                <a:cs typeface="Carlito"/>
              </a:rPr>
              <a:t> | </a:t>
            </a:r>
            <a:r>
              <a:rPr dirty="0"/>
              <a:t>P a g</a:t>
            </a:r>
            <a:r>
              <a:rPr spc="55" dirty="0"/>
              <a:t> 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191257" y="9917379"/>
            <a:ext cx="31362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dirty="0" smtClean="0"/>
              <a:t>Customer Segmentation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04" y="2946696"/>
            <a:ext cx="6037856" cy="4371980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257825" y="1253941"/>
            <a:ext cx="5525770" cy="124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865" marR="329565">
              <a:lnSpc>
                <a:spcPct val="1036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output is shown as follows :</a:t>
            </a:r>
          </a:p>
          <a:p>
            <a:pPr marL="697865" marR="329565">
              <a:lnSpc>
                <a:spcPct val="1036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# The possible outputs are 1,2,3 and 4.</a:t>
            </a:r>
          </a:p>
          <a:p>
            <a:pPr marL="697865" marR="329565">
              <a:lnSpc>
                <a:spcPct val="1036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329565">
              <a:lnSpc>
                <a:spcPct val="103600"/>
              </a:lnSpc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393</Words>
  <Application>Microsoft Office PowerPoint</Application>
  <PresentationFormat>Custom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Carlito</vt:lpstr>
      <vt:lpstr>Symbol</vt:lpstr>
      <vt:lpstr>Times New Roman</vt:lpstr>
      <vt:lpstr>Office Theme</vt:lpstr>
      <vt:lpstr>Architecture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</dc:title>
  <cp:lastModifiedBy>Admin</cp:lastModifiedBy>
  <cp:revision>4</cp:revision>
  <dcterms:created xsi:type="dcterms:W3CDTF">2022-01-28T07:20:00Z</dcterms:created>
  <dcterms:modified xsi:type="dcterms:W3CDTF">2022-01-29T06:04:53Z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2022-01-28T00:00:00Z</vt:filetime>
  </property>
</Properties>
</file>