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9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75612" y="2275925"/>
            <a:ext cx="9240774" cy="1632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02816" y="3454730"/>
            <a:ext cx="9786366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bg1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bg1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687818" y="2606801"/>
            <a:ext cx="3907790" cy="3653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667000"/>
            <a:ext cx="4191000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2895600"/>
            <a:ext cx="2362200" cy="2362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609076" y="5867400"/>
            <a:ext cx="990600" cy="990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999476" y="9144"/>
            <a:ext cx="1600200" cy="1600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502142" y="3915155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3226307" y="0"/>
                </a:moveTo>
                <a:lnTo>
                  <a:pt x="2909951" y="104648"/>
                </a:lnTo>
                <a:lnTo>
                  <a:pt x="2591054" y="200660"/>
                </a:lnTo>
                <a:lnTo>
                  <a:pt x="2485643" y="229997"/>
                </a:lnTo>
                <a:lnTo>
                  <a:pt x="2271522" y="287274"/>
                </a:lnTo>
                <a:lnTo>
                  <a:pt x="2059812" y="340487"/>
                </a:lnTo>
                <a:lnTo>
                  <a:pt x="1954656" y="365760"/>
                </a:lnTo>
                <a:lnTo>
                  <a:pt x="1639697" y="436118"/>
                </a:lnTo>
                <a:lnTo>
                  <a:pt x="1330071" y="498856"/>
                </a:lnTo>
                <a:lnTo>
                  <a:pt x="1127378" y="536829"/>
                </a:lnTo>
                <a:lnTo>
                  <a:pt x="829309" y="588391"/>
                </a:lnTo>
                <a:lnTo>
                  <a:pt x="447928" y="646811"/>
                </a:lnTo>
                <a:lnTo>
                  <a:pt x="174751" y="683895"/>
                </a:lnTo>
                <a:lnTo>
                  <a:pt x="0" y="705104"/>
                </a:lnTo>
                <a:lnTo>
                  <a:pt x="9701" y="720439"/>
                </a:lnTo>
                <a:lnTo>
                  <a:pt x="39115" y="766445"/>
                </a:lnTo>
                <a:lnTo>
                  <a:pt x="66166" y="767222"/>
                </a:lnTo>
                <a:lnTo>
                  <a:pt x="95131" y="767666"/>
                </a:lnTo>
                <a:lnTo>
                  <a:pt x="125954" y="767784"/>
                </a:lnTo>
                <a:lnTo>
                  <a:pt x="192949" y="767068"/>
                </a:lnTo>
                <a:lnTo>
                  <a:pt x="305973" y="763722"/>
                </a:lnTo>
                <a:lnTo>
                  <a:pt x="477701" y="755314"/>
                </a:lnTo>
                <a:lnTo>
                  <a:pt x="773052" y="735159"/>
                </a:lnTo>
                <a:lnTo>
                  <a:pt x="1336019" y="685198"/>
                </a:lnTo>
                <a:lnTo>
                  <a:pt x="2059023" y="606892"/>
                </a:lnTo>
                <a:lnTo>
                  <a:pt x="2689041" y="527299"/>
                </a:lnTo>
                <a:lnTo>
                  <a:pt x="3038251" y="477184"/>
                </a:lnTo>
                <a:lnTo>
                  <a:pt x="3250138" y="443259"/>
                </a:lnTo>
                <a:lnTo>
                  <a:pt x="3288029" y="436753"/>
                </a:lnTo>
                <a:lnTo>
                  <a:pt x="3280235" y="379744"/>
                </a:lnTo>
                <a:lnTo>
                  <a:pt x="3273959" y="334437"/>
                </a:lnTo>
                <a:lnTo>
                  <a:pt x="3264862" y="270419"/>
                </a:lnTo>
                <a:lnTo>
                  <a:pt x="3252759" y="189208"/>
                </a:lnTo>
                <a:lnTo>
                  <a:pt x="3249394" y="166252"/>
                </a:lnTo>
                <a:lnTo>
                  <a:pt x="3245343" y="137980"/>
                </a:lnTo>
                <a:lnTo>
                  <a:pt x="3240328" y="102265"/>
                </a:lnTo>
                <a:lnTo>
                  <a:pt x="3234075" y="56981"/>
                </a:lnTo>
                <a:lnTo>
                  <a:pt x="322630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55676" y="4241291"/>
            <a:ext cx="11277600" cy="2338070"/>
          </a:xfrm>
          <a:custGeom>
            <a:avLst/>
            <a:gdLst/>
            <a:ahLst/>
            <a:cxnLst/>
            <a:rect l="l" t="t" r="r" b="b"/>
            <a:pathLst>
              <a:path w="11277600" h="2338070">
                <a:moveTo>
                  <a:pt x="0" y="0"/>
                </a:moveTo>
                <a:lnTo>
                  <a:pt x="0" y="2329052"/>
                </a:lnTo>
                <a:lnTo>
                  <a:pt x="11277600" y="2337815"/>
                </a:lnTo>
                <a:lnTo>
                  <a:pt x="11277600" y="440054"/>
                </a:lnTo>
                <a:lnTo>
                  <a:pt x="6013196" y="440054"/>
                </a:lnTo>
                <a:lnTo>
                  <a:pt x="5546344" y="438276"/>
                </a:lnTo>
                <a:lnTo>
                  <a:pt x="4648581" y="419099"/>
                </a:lnTo>
                <a:lnTo>
                  <a:pt x="4006977" y="393318"/>
                </a:lnTo>
                <a:lnTo>
                  <a:pt x="2828416" y="320039"/>
                </a:lnTo>
                <a:lnTo>
                  <a:pt x="2131441" y="262127"/>
                </a:lnTo>
                <a:lnTo>
                  <a:pt x="1519047" y="199008"/>
                </a:lnTo>
                <a:lnTo>
                  <a:pt x="995807" y="138175"/>
                </a:lnTo>
                <a:lnTo>
                  <a:pt x="403733" y="61340"/>
                </a:lnTo>
                <a:lnTo>
                  <a:pt x="0" y="0"/>
                </a:lnTo>
                <a:close/>
              </a:path>
              <a:path w="11277600" h="2338070">
                <a:moveTo>
                  <a:pt x="11277600" y="2031"/>
                </a:moveTo>
                <a:lnTo>
                  <a:pt x="10510774" y="127761"/>
                </a:lnTo>
                <a:lnTo>
                  <a:pt x="9740519" y="230250"/>
                </a:lnTo>
                <a:lnTo>
                  <a:pt x="9486773" y="258317"/>
                </a:lnTo>
                <a:lnTo>
                  <a:pt x="8973566" y="309117"/>
                </a:lnTo>
                <a:lnTo>
                  <a:pt x="8467217" y="351281"/>
                </a:lnTo>
                <a:lnTo>
                  <a:pt x="8215757" y="368807"/>
                </a:lnTo>
                <a:lnTo>
                  <a:pt x="7465822" y="408812"/>
                </a:lnTo>
                <a:lnTo>
                  <a:pt x="6730492" y="431672"/>
                </a:lnTo>
                <a:lnTo>
                  <a:pt x="6013196" y="440054"/>
                </a:lnTo>
                <a:lnTo>
                  <a:pt x="11277600" y="440054"/>
                </a:lnTo>
                <a:lnTo>
                  <a:pt x="11277600" y="20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381750"/>
            <a:ext cx="12192000" cy="476250"/>
          </a:xfrm>
          <a:custGeom>
            <a:avLst/>
            <a:gdLst/>
            <a:ahLst/>
            <a:cxnLst/>
            <a:rect l="l" t="t" r="r" b="b"/>
            <a:pathLst>
              <a:path w="12192000" h="476250">
                <a:moveTo>
                  <a:pt x="0" y="476250"/>
                </a:moveTo>
                <a:lnTo>
                  <a:pt x="12192000" y="476250"/>
                </a:lnTo>
                <a:lnTo>
                  <a:pt x="12192000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1269"/>
            <a:ext cx="12192000" cy="6380480"/>
          </a:xfrm>
          <a:custGeom>
            <a:avLst/>
            <a:gdLst/>
            <a:ahLst/>
            <a:cxnLst/>
            <a:rect l="l" t="t" r="r" b="b"/>
            <a:pathLst>
              <a:path w="12192000" h="6380480">
                <a:moveTo>
                  <a:pt x="12192000" y="470154"/>
                </a:moveTo>
                <a:lnTo>
                  <a:pt x="11709273" y="470154"/>
                </a:lnTo>
                <a:lnTo>
                  <a:pt x="11709273" y="6380480"/>
                </a:lnTo>
                <a:lnTo>
                  <a:pt x="12192000" y="6380480"/>
                </a:lnTo>
                <a:lnTo>
                  <a:pt x="12192000" y="470154"/>
                </a:lnTo>
                <a:close/>
              </a:path>
              <a:path w="12192000" h="638048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0480"/>
                </a:lnTo>
                <a:lnTo>
                  <a:pt x="476377" y="6380480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0398252" y="0"/>
            <a:ext cx="760488" cy="12039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bg1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407305" y="0"/>
            <a:ext cx="742381" cy="11949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437875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667000"/>
            <a:ext cx="4191000" cy="4191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2895600"/>
            <a:ext cx="2362200" cy="2362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609076" y="5867400"/>
            <a:ext cx="990600" cy="990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999476" y="9144"/>
            <a:ext cx="1600200" cy="16002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502141" y="1519047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3226307" y="0"/>
                </a:moveTo>
                <a:lnTo>
                  <a:pt x="2909951" y="104775"/>
                </a:lnTo>
                <a:lnTo>
                  <a:pt x="2591054" y="200660"/>
                </a:lnTo>
                <a:lnTo>
                  <a:pt x="2485643" y="229997"/>
                </a:lnTo>
                <a:lnTo>
                  <a:pt x="2271522" y="287274"/>
                </a:lnTo>
                <a:lnTo>
                  <a:pt x="2059812" y="340487"/>
                </a:lnTo>
                <a:lnTo>
                  <a:pt x="1954656" y="365760"/>
                </a:lnTo>
                <a:lnTo>
                  <a:pt x="1639697" y="436244"/>
                </a:lnTo>
                <a:lnTo>
                  <a:pt x="1330071" y="498855"/>
                </a:lnTo>
                <a:lnTo>
                  <a:pt x="1127378" y="536828"/>
                </a:lnTo>
                <a:lnTo>
                  <a:pt x="829309" y="588517"/>
                </a:lnTo>
                <a:lnTo>
                  <a:pt x="447928" y="646811"/>
                </a:lnTo>
                <a:lnTo>
                  <a:pt x="174751" y="683894"/>
                </a:lnTo>
                <a:lnTo>
                  <a:pt x="0" y="705103"/>
                </a:lnTo>
                <a:lnTo>
                  <a:pt x="9701" y="720494"/>
                </a:lnTo>
                <a:lnTo>
                  <a:pt x="29342" y="751181"/>
                </a:lnTo>
                <a:lnTo>
                  <a:pt x="39115" y="766572"/>
                </a:lnTo>
                <a:lnTo>
                  <a:pt x="66166" y="767349"/>
                </a:lnTo>
                <a:lnTo>
                  <a:pt x="95131" y="767793"/>
                </a:lnTo>
                <a:lnTo>
                  <a:pt x="125954" y="767911"/>
                </a:lnTo>
                <a:lnTo>
                  <a:pt x="192949" y="767195"/>
                </a:lnTo>
                <a:lnTo>
                  <a:pt x="305973" y="763849"/>
                </a:lnTo>
                <a:lnTo>
                  <a:pt x="477701" y="755441"/>
                </a:lnTo>
                <a:lnTo>
                  <a:pt x="773052" y="735284"/>
                </a:lnTo>
                <a:lnTo>
                  <a:pt x="1336019" y="685315"/>
                </a:lnTo>
                <a:lnTo>
                  <a:pt x="2059023" y="606988"/>
                </a:lnTo>
                <a:lnTo>
                  <a:pt x="2689041" y="527362"/>
                </a:lnTo>
                <a:lnTo>
                  <a:pt x="3038251" y="477217"/>
                </a:lnTo>
                <a:lnTo>
                  <a:pt x="3250138" y="443265"/>
                </a:lnTo>
                <a:lnTo>
                  <a:pt x="3288029" y="436752"/>
                </a:lnTo>
                <a:lnTo>
                  <a:pt x="3280235" y="379771"/>
                </a:lnTo>
                <a:lnTo>
                  <a:pt x="3273959" y="334487"/>
                </a:lnTo>
                <a:lnTo>
                  <a:pt x="3264862" y="270500"/>
                </a:lnTo>
                <a:lnTo>
                  <a:pt x="3252759" y="189298"/>
                </a:lnTo>
                <a:lnTo>
                  <a:pt x="3249394" y="166333"/>
                </a:lnTo>
                <a:lnTo>
                  <a:pt x="3245343" y="138048"/>
                </a:lnTo>
                <a:lnTo>
                  <a:pt x="3240328" y="102315"/>
                </a:lnTo>
                <a:lnTo>
                  <a:pt x="3234075" y="57008"/>
                </a:lnTo>
                <a:lnTo>
                  <a:pt x="322630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60248" y="1866900"/>
            <a:ext cx="11277600" cy="4533900"/>
          </a:xfrm>
          <a:custGeom>
            <a:avLst/>
            <a:gdLst/>
            <a:ahLst/>
            <a:cxnLst/>
            <a:rect l="l" t="t" r="r" b="b"/>
            <a:pathLst>
              <a:path w="11277600" h="4533900">
                <a:moveTo>
                  <a:pt x="0" y="0"/>
                </a:moveTo>
                <a:lnTo>
                  <a:pt x="0" y="4533900"/>
                </a:lnTo>
                <a:lnTo>
                  <a:pt x="11277600" y="4533900"/>
                </a:lnTo>
                <a:lnTo>
                  <a:pt x="11277600" y="400050"/>
                </a:lnTo>
                <a:lnTo>
                  <a:pt x="6013450" y="400050"/>
                </a:lnTo>
                <a:lnTo>
                  <a:pt x="5546725" y="398399"/>
                </a:lnTo>
                <a:lnTo>
                  <a:pt x="4648200" y="381000"/>
                </a:lnTo>
                <a:lnTo>
                  <a:pt x="4006850" y="357124"/>
                </a:lnTo>
                <a:lnTo>
                  <a:pt x="3205099" y="314325"/>
                </a:lnTo>
                <a:lnTo>
                  <a:pt x="2471674" y="265049"/>
                </a:lnTo>
                <a:lnTo>
                  <a:pt x="2131949" y="238125"/>
                </a:lnTo>
                <a:lnTo>
                  <a:pt x="1519174" y="180975"/>
                </a:lnTo>
                <a:lnTo>
                  <a:pt x="773112" y="99949"/>
                </a:lnTo>
                <a:lnTo>
                  <a:pt x="403224" y="55499"/>
                </a:lnTo>
                <a:lnTo>
                  <a:pt x="0" y="0"/>
                </a:lnTo>
                <a:close/>
              </a:path>
              <a:path w="11277600" h="4533900">
                <a:moveTo>
                  <a:pt x="11277600" y="1524"/>
                </a:moveTo>
                <a:lnTo>
                  <a:pt x="10510774" y="115824"/>
                </a:lnTo>
                <a:lnTo>
                  <a:pt x="9740900" y="209550"/>
                </a:lnTo>
                <a:lnTo>
                  <a:pt x="9486900" y="234950"/>
                </a:lnTo>
                <a:lnTo>
                  <a:pt x="8974074" y="280924"/>
                </a:lnTo>
                <a:lnTo>
                  <a:pt x="8467725" y="319024"/>
                </a:lnTo>
                <a:lnTo>
                  <a:pt x="8215249" y="334899"/>
                </a:lnTo>
                <a:lnTo>
                  <a:pt x="7465949" y="371475"/>
                </a:lnTo>
                <a:lnTo>
                  <a:pt x="6731000" y="392049"/>
                </a:lnTo>
                <a:lnTo>
                  <a:pt x="6013450" y="400050"/>
                </a:lnTo>
                <a:lnTo>
                  <a:pt x="11277600" y="400050"/>
                </a:lnTo>
                <a:lnTo>
                  <a:pt x="11277600" y="1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381750"/>
            <a:ext cx="12192000" cy="476250"/>
          </a:xfrm>
          <a:custGeom>
            <a:avLst/>
            <a:gdLst/>
            <a:ahLst/>
            <a:cxnLst/>
            <a:rect l="l" t="t" r="r" b="b"/>
            <a:pathLst>
              <a:path w="12192000" h="476250">
                <a:moveTo>
                  <a:pt x="0" y="476250"/>
                </a:moveTo>
                <a:lnTo>
                  <a:pt x="12192000" y="476250"/>
                </a:lnTo>
                <a:lnTo>
                  <a:pt x="12192000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1269"/>
            <a:ext cx="12192000" cy="6380480"/>
          </a:xfrm>
          <a:custGeom>
            <a:avLst/>
            <a:gdLst/>
            <a:ahLst/>
            <a:cxnLst/>
            <a:rect l="l" t="t" r="r" b="b"/>
            <a:pathLst>
              <a:path w="12192000" h="6380480">
                <a:moveTo>
                  <a:pt x="12192000" y="470154"/>
                </a:moveTo>
                <a:lnTo>
                  <a:pt x="11709273" y="470154"/>
                </a:lnTo>
                <a:lnTo>
                  <a:pt x="11709273" y="6380480"/>
                </a:lnTo>
                <a:lnTo>
                  <a:pt x="12192000" y="6380480"/>
                </a:lnTo>
                <a:lnTo>
                  <a:pt x="12192000" y="470154"/>
                </a:lnTo>
                <a:close/>
              </a:path>
              <a:path w="12192000" h="638048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0480"/>
                </a:lnTo>
                <a:lnTo>
                  <a:pt x="476377" y="6380480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0398252" y="0"/>
            <a:ext cx="760488" cy="12039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73782" y="2413761"/>
            <a:ext cx="7044435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>
                <a:solidFill>
                  <a:schemeClr val="bg1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42567" y="3006598"/>
            <a:ext cx="8497570" cy="2440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398252" y="0"/>
              <a:ext cx="760488" cy="12039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1475612" y="2275925"/>
            <a:ext cx="9240774" cy="1547860"/>
          </a:xfrm>
          <a:prstGeom prst="rect">
            <a:avLst/>
          </a:prstGeom>
        </p:spPr>
        <p:txBody>
          <a:bodyPr vert="horz" wrap="square" lIns="0" tIns="33401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2630"/>
              </a:spcBef>
            </a:pPr>
            <a:r>
              <a:rPr lang="en-US" sz="5400" spc="-1620" dirty="0" smtClean="0"/>
              <a:t>                C   U   S   T   O   M   E   R         S   E   G    M  E    N   T   A    T   I   O   N</a:t>
            </a:r>
            <a:endParaRPr sz="5400" spc="-1620" dirty="0"/>
          </a:p>
          <a:p>
            <a:pPr marL="94615" marR="292735" algn="ctr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solidFill>
                  <a:srgbClr val="7E7E7E"/>
                </a:solidFill>
                <a:latin typeface="Gothic Uralic"/>
                <a:cs typeface="Gothic Uralic"/>
              </a:rPr>
              <a:t>DETAILED </a:t>
            </a:r>
            <a:r>
              <a:rPr sz="1800" spc="-5" dirty="0">
                <a:solidFill>
                  <a:srgbClr val="7E7E7E"/>
                </a:solidFill>
                <a:latin typeface="Gothic Uralic"/>
                <a:cs typeface="Gothic Uralic"/>
              </a:rPr>
              <a:t>PROJECT</a:t>
            </a:r>
            <a:r>
              <a:rPr sz="1800" spc="-50" dirty="0">
                <a:solidFill>
                  <a:srgbClr val="7E7E7E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7E7E7E"/>
                </a:solidFill>
                <a:latin typeface="Gothic Uralic"/>
                <a:cs typeface="Gothic Uralic"/>
              </a:rPr>
              <a:t>REPORT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49060" y="5622442"/>
            <a:ext cx="140893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 smtClean="0">
                <a:latin typeface="Verdana"/>
                <a:cs typeface="Verdana"/>
              </a:rPr>
              <a:t>AKASH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80521" y="6062878"/>
            <a:ext cx="6997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BEBEBE"/>
                </a:solidFill>
                <a:latin typeface="Gothic Uralic"/>
                <a:cs typeface="Gothic Uralic"/>
              </a:rPr>
              <a:t>iNeuron</a:t>
            </a:r>
            <a:endParaRPr sz="14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8040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EBEBEB"/>
                </a:solidFill>
              </a:rPr>
              <a:t>KEY </a:t>
            </a:r>
            <a:r>
              <a:rPr sz="3600" dirty="0">
                <a:solidFill>
                  <a:srgbClr val="EBEBEB"/>
                </a:solidFill>
              </a:rPr>
              <a:t>PERFORMANCE </a:t>
            </a:r>
            <a:r>
              <a:rPr sz="3600" spc="-5" dirty="0">
                <a:solidFill>
                  <a:srgbClr val="EBEBEB"/>
                </a:solidFill>
              </a:rPr>
              <a:t>INDICATOR</a:t>
            </a:r>
            <a:r>
              <a:rPr sz="3600" spc="-95" dirty="0">
                <a:solidFill>
                  <a:srgbClr val="EBEBEB"/>
                </a:solidFill>
              </a:rPr>
              <a:t> </a:t>
            </a:r>
            <a:r>
              <a:rPr sz="3600" spc="-5" dirty="0">
                <a:solidFill>
                  <a:srgbClr val="EBEBEB"/>
                </a:solidFill>
              </a:rPr>
              <a:t>(KPI)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33932" y="2819400"/>
            <a:ext cx="8409940" cy="2316019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60"/>
              </a:spcBef>
              <a:buClr>
                <a:srgbClr val="B31166"/>
              </a:buClr>
              <a:buSzPct val="80000"/>
              <a:buAutoNum type="arabicPeriod"/>
              <a:tabLst>
                <a:tab pos="355600" algn="l"/>
                <a:tab pos="356235" algn="l"/>
              </a:tabLst>
            </a:pPr>
            <a:r>
              <a:rPr lang="en-US" sz="2000" dirty="0" smtClean="0">
                <a:solidFill>
                  <a:srgbClr val="404040"/>
                </a:solidFill>
                <a:latin typeface="Gothic Uralic"/>
                <a:cs typeface="Gothic Uralic"/>
              </a:rPr>
              <a:t>Spending capacity</a:t>
            </a:r>
            <a:endParaRPr sz="2000" dirty="0">
              <a:latin typeface="Gothic Uralic"/>
              <a:cs typeface="Gothic Uralic"/>
            </a:endParaRPr>
          </a:p>
          <a:p>
            <a:pPr marL="355600" indent="-343535">
              <a:lnSpc>
                <a:spcPct val="100000"/>
              </a:lnSpc>
              <a:spcBef>
                <a:spcPts val="1165"/>
              </a:spcBef>
              <a:buClr>
                <a:srgbClr val="B31166"/>
              </a:buClr>
              <a:buSzPct val="80000"/>
              <a:buAutoNum type="arabicPeriod"/>
              <a:tabLst>
                <a:tab pos="355600" algn="l"/>
                <a:tab pos="356235" algn="l"/>
              </a:tabLst>
            </a:pPr>
            <a:r>
              <a:rPr lang="en-US" sz="2000" dirty="0" smtClean="0">
                <a:latin typeface="Gothic Uralic"/>
                <a:cs typeface="Gothic Uralic"/>
              </a:rPr>
              <a:t>Amount of available cash</a:t>
            </a:r>
            <a:endParaRPr sz="2000" dirty="0">
              <a:latin typeface="Gothic Uralic"/>
              <a:cs typeface="Gothic Uralic"/>
            </a:endParaRPr>
          </a:p>
          <a:p>
            <a:pPr marL="355600" indent="-343535">
              <a:lnSpc>
                <a:spcPct val="100000"/>
              </a:lnSpc>
              <a:spcBef>
                <a:spcPts val="1165"/>
              </a:spcBef>
              <a:buClr>
                <a:srgbClr val="B31166"/>
              </a:buClr>
              <a:buSzPct val="80000"/>
              <a:buAutoNum type="arabicPeriod"/>
              <a:tabLst>
                <a:tab pos="355600" algn="l"/>
                <a:tab pos="356235" algn="l"/>
              </a:tabLst>
            </a:pPr>
            <a:r>
              <a:rPr lang="en-US" sz="2000" b="1" dirty="0" smtClean="0">
                <a:solidFill>
                  <a:srgbClr val="404040"/>
                </a:solidFill>
                <a:latin typeface="Gothic Uralic"/>
                <a:cs typeface="Gothic Uralic"/>
              </a:rPr>
              <a:t>Age </a:t>
            </a:r>
            <a:r>
              <a:rPr lang="en-US" sz="2000" b="1" dirty="0" err="1" smtClean="0">
                <a:solidFill>
                  <a:srgbClr val="404040"/>
                </a:solidFill>
                <a:latin typeface="Gothic Uralic"/>
                <a:cs typeface="Gothic Uralic"/>
              </a:rPr>
              <a:t>Distrubution</a:t>
            </a:r>
            <a:endParaRPr sz="2000" b="1" dirty="0">
              <a:latin typeface="Gothic Uralic"/>
              <a:cs typeface="Gothic Uralic"/>
            </a:endParaRPr>
          </a:p>
          <a:p>
            <a:pPr marL="355600" indent="-343535">
              <a:lnSpc>
                <a:spcPct val="100000"/>
              </a:lnSpc>
              <a:spcBef>
                <a:spcPts val="1175"/>
              </a:spcBef>
              <a:buClr>
                <a:srgbClr val="B31166"/>
              </a:buClr>
              <a:buSzPct val="80000"/>
              <a:buAutoNum type="arabicPeriod"/>
              <a:tabLst>
                <a:tab pos="355600" algn="l"/>
                <a:tab pos="356235" algn="l"/>
              </a:tabLst>
            </a:pPr>
            <a:r>
              <a:rPr lang="en-US" sz="2000" dirty="0" smtClean="0">
                <a:latin typeface="Gothic Uralic"/>
                <a:cs typeface="Gothic Uralic"/>
              </a:rPr>
              <a:t>Confusion </a:t>
            </a:r>
            <a:r>
              <a:rPr lang="en-US" sz="2000" dirty="0" err="1" smtClean="0">
                <a:latin typeface="Gothic Uralic"/>
                <a:cs typeface="Gothic Uralic"/>
              </a:rPr>
              <a:t>Matrics</a:t>
            </a:r>
            <a:endParaRPr lang="en-US" sz="2000" dirty="0" smtClean="0">
              <a:latin typeface="Gothic Uralic"/>
              <a:cs typeface="Gothic Uralic"/>
            </a:endParaRPr>
          </a:p>
          <a:p>
            <a:pPr marL="355600" indent="-343535">
              <a:lnSpc>
                <a:spcPct val="100000"/>
              </a:lnSpc>
              <a:spcBef>
                <a:spcPts val="1175"/>
              </a:spcBef>
              <a:buClr>
                <a:srgbClr val="B31166"/>
              </a:buClr>
              <a:buSzPct val="80000"/>
              <a:buAutoNum type="arabicPeriod"/>
              <a:tabLst>
                <a:tab pos="355600" algn="l"/>
                <a:tab pos="356235" algn="l"/>
              </a:tabLst>
            </a:pPr>
            <a:r>
              <a:rPr lang="en-US" sz="2000" dirty="0" smtClean="0">
                <a:latin typeface="Gothic Uralic"/>
                <a:cs typeface="Gothic Uralic"/>
              </a:rPr>
              <a:t>Geographical location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1361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EBEBEB"/>
                </a:solidFill>
              </a:rPr>
              <a:t>Q </a:t>
            </a:r>
            <a:r>
              <a:rPr sz="3600" spc="-5" dirty="0">
                <a:solidFill>
                  <a:srgbClr val="EBEBEB"/>
                </a:solidFill>
              </a:rPr>
              <a:t>&amp;</a:t>
            </a:r>
            <a:r>
              <a:rPr sz="3600" spc="-95" dirty="0">
                <a:solidFill>
                  <a:srgbClr val="EBEBEB"/>
                </a:solidFill>
              </a:rPr>
              <a:t> </a:t>
            </a:r>
            <a:r>
              <a:rPr sz="3600" spc="-5" dirty="0">
                <a:solidFill>
                  <a:srgbClr val="EBEBEB"/>
                </a:solidFill>
              </a:rPr>
              <a:t>A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85800" y="2341626"/>
            <a:ext cx="6413500" cy="2290371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0"/>
              </a:spcBef>
            </a:pPr>
            <a:r>
              <a:rPr sz="1400" b="1" dirty="0" smtClean="0">
                <a:solidFill>
                  <a:srgbClr val="252525"/>
                </a:solidFill>
                <a:latin typeface="Gothic Uralic"/>
                <a:cs typeface="Gothic Uralic"/>
              </a:rPr>
              <a:t>Q</a:t>
            </a:r>
            <a:r>
              <a:rPr lang="en-US" sz="1400" b="1" dirty="0" smtClean="0">
                <a:solidFill>
                  <a:srgbClr val="252525"/>
                </a:solidFill>
                <a:latin typeface="Gothic Uralic"/>
                <a:cs typeface="Gothic Uralic"/>
              </a:rPr>
              <a:t>1</a:t>
            </a:r>
            <a:r>
              <a:rPr sz="1400" b="1" dirty="0" smtClean="0">
                <a:solidFill>
                  <a:srgbClr val="252525"/>
                </a:solidFill>
                <a:latin typeface="Gothic Uralic"/>
                <a:cs typeface="Gothic Uralic"/>
              </a:rPr>
              <a:t>) </a:t>
            </a:r>
            <a:r>
              <a:rPr sz="1400" b="1" spc="-5" dirty="0">
                <a:latin typeface="Gothic Uralic"/>
                <a:cs typeface="Gothic Uralic"/>
              </a:rPr>
              <a:t>What </a:t>
            </a:r>
            <a:r>
              <a:rPr sz="1400" b="1" dirty="0">
                <a:latin typeface="Gothic Uralic"/>
                <a:cs typeface="Gothic Uralic"/>
              </a:rPr>
              <a:t>was the type of</a:t>
            </a:r>
            <a:r>
              <a:rPr sz="1400" b="1" spc="-60" dirty="0">
                <a:latin typeface="Gothic Uralic"/>
                <a:cs typeface="Gothic Uralic"/>
              </a:rPr>
              <a:t> </a:t>
            </a:r>
            <a:r>
              <a:rPr sz="1400" b="1" spc="-5" dirty="0">
                <a:latin typeface="Gothic Uralic"/>
                <a:cs typeface="Gothic Uralic"/>
              </a:rPr>
              <a:t>data?</a:t>
            </a:r>
            <a:endParaRPr sz="1400" dirty="0">
              <a:latin typeface="Gothic Uralic"/>
              <a:cs typeface="Gothic Uralic"/>
            </a:endParaRPr>
          </a:p>
          <a:p>
            <a:pPr marL="38100">
              <a:lnSpc>
                <a:spcPct val="100000"/>
              </a:lnSpc>
              <a:spcBef>
                <a:spcPts val="994"/>
              </a:spcBef>
            </a:pPr>
            <a:r>
              <a:rPr sz="1400" dirty="0">
                <a:solidFill>
                  <a:srgbClr val="006FC0"/>
                </a:solidFill>
                <a:latin typeface="Gothic Uralic"/>
                <a:cs typeface="Gothic Uralic"/>
              </a:rPr>
              <a:t>Ans) </a:t>
            </a:r>
            <a:r>
              <a:rPr sz="1400" dirty="0">
                <a:latin typeface="Gothic Uralic"/>
                <a:cs typeface="Gothic Uralic"/>
              </a:rPr>
              <a:t>The </a:t>
            </a:r>
            <a:r>
              <a:rPr sz="1400" spc="-5" dirty="0">
                <a:latin typeface="Gothic Uralic"/>
                <a:cs typeface="Gothic Uralic"/>
              </a:rPr>
              <a:t>data </a:t>
            </a:r>
            <a:r>
              <a:rPr sz="1400" dirty="0">
                <a:latin typeface="Gothic Uralic"/>
                <a:cs typeface="Gothic Uralic"/>
              </a:rPr>
              <a:t>was </a:t>
            </a:r>
            <a:r>
              <a:rPr sz="1400" spc="-5" dirty="0">
                <a:latin typeface="Gothic Uralic"/>
                <a:cs typeface="Gothic Uralic"/>
              </a:rPr>
              <a:t>the combination </a:t>
            </a:r>
            <a:r>
              <a:rPr sz="1400" dirty="0">
                <a:latin typeface="Gothic Uralic"/>
                <a:cs typeface="Gothic Uralic"/>
              </a:rPr>
              <a:t>of numerical </a:t>
            </a:r>
            <a:r>
              <a:rPr sz="1400" spc="-5" dirty="0">
                <a:latin typeface="Gothic Uralic"/>
                <a:cs typeface="Gothic Uralic"/>
              </a:rPr>
              <a:t>and </a:t>
            </a:r>
            <a:r>
              <a:rPr sz="1400" dirty="0">
                <a:latin typeface="Gothic Uralic"/>
                <a:cs typeface="Gothic Uralic"/>
              </a:rPr>
              <a:t>Categorical</a:t>
            </a:r>
            <a:r>
              <a:rPr sz="1400" spc="-80" dirty="0">
                <a:latin typeface="Gothic Uralic"/>
                <a:cs typeface="Gothic Uralic"/>
              </a:rPr>
              <a:t> </a:t>
            </a:r>
            <a:r>
              <a:rPr sz="1400" spc="-5" dirty="0">
                <a:latin typeface="Gothic Uralic"/>
                <a:cs typeface="Gothic Uralic"/>
              </a:rPr>
              <a:t>values.</a:t>
            </a:r>
            <a:endParaRPr sz="1400" dirty="0">
              <a:latin typeface="Gothic Uralic"/>
              <a:cs typeface="Gothic Uralic"/>
            </a:endParaRPr>
          </a:p>
          <a:p>
            <a:pPr marL="38100">
              <a:lnSpc>
                <a:spcPct val="100000"/>
              </a:lnSpc>
              <a:spcBef>
                <a:spcPts val="1010"/>
              </a:spcBef>
            </a:pPr>
            <a:r>
              <a:rPr sz="1400" b="1" dirty="0">
                <a:latin typeface="Gothic Uralic"/>
                <a:cs typeface="Gothic Uralic"/>
              </a:rPr>
              <a:t>Q 3) What’s the </a:t>
            </a:r>
            <a:r>
              <a:rPr sz="1400" b="1" spc="-5" dirty="0">
                <a:latin typeface="Gothic Uralic"/>
                <a:cs typeface="Gothic Uralic"/>
              </a:rPr>
              <a:t>complete </a:t>
            </a:r>
            <a:r>
              <a:rPr sz="1400" b="1" dirty="0">
                <a:latin typeface="Gothic Uralic"/>
                <a:cs typeface="Gothic Uralic"/>
              </a:rPr>
              <a:t>flow </a:t>
            </a:r>
            <a:r>
              <a:rPr sz="1400" b="1" spc="-5" dirty="0">
                <a:latin typeface="Gothic Uralic"/>
                <a:cs typeface="Gothic Uralic"/>
              </a:rPr>
              <a:t>you </a:t>
            </a:r>
            <a:r>
              <a:rPr sz="1400" b="1" dirty="0">
                <a:latin typeface="Gothic Uralic"/>
                <a:cs typeface="Gothic Uralic"/>
              </a:rPr>
              <a:t>followed in this</a:t>
            </a:r>
            <a:r>
              <a:rPr sz="1400" b="1" spc="-95" dirty="0">
                <a:latin typeface="Gothic Uralic"/>
                <a:cs typeface="Gothic Uralic"/>
              </a:rPr>
              <a:t> </a:t>
            </a:r>
            <a:r>
              <a:rPr sz="1400" b="1" spc="-5" dirty="0">
                <a:latin typeface="Gothic Uralic"/>
                <a:cs typeface="Gothic Uralic"/>
              </a:rPr>
              <a:t>Project?</a:t>
            </a:r>
            <a:endParaRPr sz="1400" dirty="0">
              <a:latin typeface="Gothic Uralic"/>
              <a:cs typeface="Gothic Uralic"/>
            </a:endParaRPr>
          </a:p>
          <a:p>
            <a:pPr marL="38100">
              <a:lnSpc>
                <a:spcPct val="100000"/>
              </a:lnSpc>
              <a:spcBef>
                <a:spcPts val="985"/>
              </a:spcBef>
            </a:pPr>
            <a:r>
              <a:rPr sz="1400" dirty="0">
                <a:solidFill>
                  <a:srgbClr val="006FC0"/>
                </a:solidFill>
                <a:latin typeface="Gothic Uralic"/>
                <a:cs typeface="Gothic Uralic"/>
              </a:rPr>
              <a:t>Ans) </a:t>
            </a:r>
            <a:r>
              <a:rPr lang="en-US" sz="1400" dirty="0" smtClean="0">
                <a:latin typeface="Gothic Uralic"/>
                <a:cs typeface="Gothic Uralic"/>
              </a:rPr>
              <a:t>We converted unsupervised learning problem into supervised learning problem</a:t>
            </a:r>
            <a:endParaRPr sz="1400" dirty="0">
              <a:latin typeface="Gothic Uralic"/>
              <a:cs typeface="Gothic Uralic"/>
            </a:endParaRPr>
          </a:p>
          <a:p>
            <a:pPr marL="38100">
              <a:lnSpc>
                <a:spcPct val="100000"/>
              </a:lnSpc>
              <a:spcBef>
                <a:spcPts val="1005"/>
              </a:spcBef>
            </a:pPr>
            <a:r>
              <a:rPr sz="1400" b="1" dirty="0">
                <a:solidFill>
                  <a:srgbClr val="0D0D0D"/>
                </a:solidFill>
                <a:latin typeface="Gothic Uralic"/>
                <a:cs typeface="Gothic Uralic"/>
              </a:rPr>
              <a:t>Q4) </a:t>
            </a:r>
            <a:r>
              <a:rPr sz="1400" b="1" spc="-5" dirty="0">
                <a:latin typeface="Gothic Uralic"/>
                <a:cs typeface="Gothic Uralic"/>
              </a:rPr>
              <a:t>What </a:t>
            </a:r>
            <a:r>
              <a:rPr sz="1400" b="1" dirty="0">
                <a:latin typeface="Gothic Uralic"/>
                <a:cs typeface="Gothic Uralic"/>
              </a:rPr>
              <a:t>techniques were </a:t>
            </a:r>
            <a:r>
              <a:rPr sz="1400" b="1" spc="-5" dirty="0">
                <a:latin typeface="Gothic Uralic"/>
                <a:cs typeface="Gothic Uralic"/>
              </a:rPr>
              <a:t>you using </a:t>
            </a:r>
            <a:r>
              <a:rPr sz="1400" b="1" dirty="0">
                <a:latin typeface="Gothic Uralic"/>
                <a:cs typeface="Gothic Uralic"/>
              </a:rPr>
              <a:t>for</a:t>
            </a:r>
            <a:r>
              <a:rPr sz="1400" b="1" spc="-70" dirty="0">
                <a:latin typeface="Gothic Uralic"/>
                <a:cs typeface="Gothic Uralic"/>
              </a:rPr>
              <a:t> </a:t>
            </a:r>
            <a:r>
              <a:rPr lang="en-US" sz="1400" b="1" spc="-5" dirty="0" smtClean="0">
                <a:latin typeface="Gothic Uralic"/>
                <a:cs typeface="Gothic Uralic"/>
              </a:rPr>
              <a:t>modeling</a:t>
            </a:r>
            <a:r>
              <a:rPr sz="1400" b="1" spc="-5" dirty="0" smtClean="0">
                <a:latin typeface="Gothic Uralic"/>
                <a:cs typeface="Gothic Uralic"/>
              </a:rPr>
              <a:t>?</a:t>
            </a:r>
            <a:endParaRPr sz="1400" dirty="0">
              <a:latin typeface="Gothic Uralic"/>
              <a:cs typeface="Gothic Uralic"/>
            </a:endParaRPr>
          </a:p>
          <a:p>
            <a:pPr marL="38100">
              <a:lnSpc>
                <a:spcPct val="100000"/>
              </a:lnSpc>
              <a:spcBef>
                <a:spcPts val="1000"/>
              </a:spcBef>
            </a:pPr>
            <a:r>
              <a:rPr sz="1400" dirty="0">
                <a:solidFill>
                  <a:srgbClr val="006FC0"/>
                </a:solidFill>
                <a:latin typeface="Gothic Uralic"/>
                <a:cs typeface="Gothic Uralic"/>
              </a:rPr>
              <a:t>Ans) </a:t>
            </a:r>
            <a:r>
              <a:rPr lang="en-US" sz="1400" dirty="0" smtClean="0">
                <a:solidFill>
                  <a:srgbClr val="006FC0"/>
                </a:solidFill>
                <a:latin typeface="Gothic Uralic"/>
                <a:cs typeface="Gothic Uralic"/>
              </a:rPr>
              <a:t>–</a:t>
            </a:r>
            <a:r>
              <a:rPr lang="en-US" sz="1400" dirty="0" smtClean="0">
                <a:latin typeface="Gothic Uralic"/>
                <a:cs typeface="Gothic Uralic"/>
              </a:rPr>
              <a:t>K-means to create clusters and decision tree for training.</a:t>
            </a:r>
            <a:endParaRPr sz="1400" dirty="0">
              <a:latin typeface="Gothic Uralic"/>
              <a:cs typeface="Gothic Ural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9606" y="5424627"/>
            <a:ext cx="7179309" cy="1261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Gothic Uralic"/>
                <a:cs typeface="Gothic Uralic"/>
              </a:rPr>
              <a:t>-Visualizing relation of </a:t>
            </a:r>
            <a:r>
              <a:rPr sz="1400" spc="-5" dirty="0">
                <a:latin typeface="Gothic Uralic"/>
                <a:cs typeface="Gothic Uralic"/>
              </a:rPr>
              <a:t>independent </a:t>
            </a:r>
            <a:r>
              <a:rPr sz="1400" dirty="0">
                <a:latin typeface="Gothic Uralic"/>
                <a:cs typeface="Gothic Uralic"/>
              </a:rPr>
              <a:t>variables with each </a:t>
            </a:r>
            <a:r>
              <a:rPr sz="1400" spc="-5" dirty="0">
                <a:latin typeface="Gothic Uralic"/>
                <a:cs typeface="Gothic Uralic"/>
              </a:rPr>
              <a:t>other </a:t>
            </a:r>
            <a:r>
              <a:rPr sz="1400" dirty="0">
                <a:latin typeface="Gothic Uralic"/>
                <a:cs typeface="Gothic Uralic"/>
              </a:rPr>
              <a:t>and </a:t>
            </a:r>
            <a:r>
              <a:rPr sz="1400" spc="-5" dirty="0">
                <a:latin typeface="Gothic Uralic"/>
                <a:cs typeface="Gothic Uralic"/>
              </a:rPr>
              <a:t>output</a:t>
            </a:r>
            <a:r>
              <a:rPr sz="1400" spc="-200" dirty="0">
                <a:latin typeface="Gothic Uralic"/>
                <a:cs typeface="Gothic Uralic"/>
              </a:rPr>
              <a:t> </a:t>
            </a:r>
            <a:r>
              <a:rPr sz="1400" dirty="0">
                <a:latin typeface="Gothic Uralic"/>
                <a:cs typeface="Gothic Uralic"/>
              </a:rPr>
              <a:t>variables</a:t>
            </a:r>
            <a:endParaRPr sz="14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400" dirty="0">
                <a:latin typeface="Gothic Uralic"/>
                <a:cs typeface="Gothic Uralic"/>
              </a:rPr>
              <a:t>-Removing</a:t>
            </a:r>
            <a:r>
              <a:rPr sz="1400" spc="-20" dirty="0">
                <a:latin typeface="Gothic Uralic"/>
                <a:cs typeface="Gothic Uralic"/>
              </a:rPr>
              <a:t> </a:t>
            </a:r>
            <a:r>
              <a:rPr sz="1400" spc="-5" dirty="0">
                <a:latin typeface="Gothic Uralic"/>
                <a:cs typeface="Gothic Uralic"/>
              </a:rPr>
              <a:t>outliers</a:t>
            </a:r>
            <a:endParaRPr sz="14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400" dirty="0">
                <a:latin typeface="Gothic Uralic"/>
                <a:cs typeface="Gothic Uralic"/>
              </a:rPr>
              <a:t>-Cleaning </a:t>
            </a:r>
            <a:r>
              <a:rPr sz="1400" spc="-5" dirty="0">
                <a:latin typeface="Gothic Uralic"/>
                <a:cs typeface="Gothic Uralic"/>
              </a:rPr>
              <a:t>data and imputing </a:t>
            </a:r>
            <a:r>
              <a:rPr sz="1400" dirty="0">
                <a:latin typeface="Gothic Uralic"/>
                <a:cs typeface="Gothic Uralic"/>
              </a:rPr>
              <a:t>if null </a:t>
            </a:r>
            <a:r>
              <a:rPr sz="1400" spc="5" dirty="0">
                <a:latin typeface="Gothic Uralic"/>
                <a:cs typeface="Gothic Uralic"/>
              </a:rPr>
              <a:t>values </a:t>
            </a:r>
            <a:r>
              <a:rPr sz="1400" spc="-5" dirty="0">
                <a:latin typeface="Gothic Uralic"/>
                <a:cs typeface="Gothic Uralic"/>
              </a:rPr>
              <a:t>are</a:t>
            </a:r>
            <a:r>
              <a:rPr sz="1400" spc="-170" dirty="0">
                <a:latin typeface="Gothic Uralic"/>
                <a:cs typeface="Gothic Uralic"/>
              </a:rPr>
              <a:t> </a:t>
            </a:r>
            <a:r>
              <a:rPr sz="1400" spc="-5" dirty="0">
                <a:latin typeface="Gothic Uralic"/>
                <a:cs typeface="Gothic Uralic"/>
              </a:rPr>
              <a:t>present.</a:t>
            </a:r>
            <a:endParaRPr sz="14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400" dirty="0">
                <a:latin typeface="Gothic Uralic"/>
                <a:cs typeface="Gothic Uralic"/>
              </a:rPr>
              <a:t>-Converting Numerical </a:t>
            </a:r>
            <a:r>
              <a:rPr sz="1400" spc="-5" dirty="0">
                <a:latin typeface="Gothic Uralic"/>
                <a:cs typeface="Gothic Uralic"/>
              </a:rPr>
              <a:t>data </a:t>
            </a:r>
            <a:r>
              <a:rPr sz="1400" dirty="0">
                <a:latin typeface="Gothic Uralic"/>
                <a:cs typeface="Gothic Uralic"/>
              </a:rPr>
              <a:t>into Categorical</a:t>
            </a:r>
            <a:r>
              <a:rPr sz="1400" spc="-145" dirty="0">
                <a:latin typeface="Gothic Uralic"/>
                <a:cs typeface="Gothic Uralic"/>
              </a:rPr>
              <a:t> </a:t>
            </a:r>
            <a:r>
              <a:rPr sz="1400" dirty="0">
                <a:latin typeface="Gothic Uralic"/>
                <a:cs typeface="Gothic Uralic"/>
              </a:rPr>
              <a:t>values.</a:t>
            </a:r>
            <a:endParaRPr sz="140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47380" y="2403475"/>
            <a:ext cx="315658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Gothic Uralic"/>
                <a:cs typeface="Gothic Uralic"/>
              </a:rPr>
              <a:t>Q </a:t>
            </a:r>
            <a:r>
              <a:rPr lang="en-US" sz="1400" b="1" dirty="0" smtClean="0">
                <a:latin typeface="Gothic Uralic"/>
                <a:cs typeface="Gothic Uralic"/>
              </a:rPr>
              <a:t>2</a:t>
            </a:r>
            <a:r>
              <a:rPr sz="1400" b="1" dirty="0" smtClean="0">
                <a:latin typeface="Gothic Uralic"/>
                <a:cs typeface="Gothic Uralic"/>
              </a:rPr>
              <a:t>) </a:t>
            </a:r>
            <a:r>
              <a:rPr sz="1400" b="1" spc="-5" dirty="0">
                <a:latin typeface="Gothic Uralic"/>
                <a:cs typeface="Gothic Uralic"/>
              </a:rPr>
              <a:t>What </a:t>
            </a:r>
            <a:r>
              <a:rPr sz="1400" b="1" dirty="0">
                <a:latin typeface="Gothic Uralic"/>
                <a:cs typeface="Gothic Uralic"/>
              </a:rPr>
              <a:t>were the </a:t>
            </a:r>
            <a:r>
              <a:rPr sz="1400" b="1" spc="-5" dirty="0">
                <a:latin typeface="Gothic Uralic"/>
                <a:cs typeface="Gothic Uralic"/>
              </a:rPr>
              <a:t>libraries that </a:t>
            </a:r>
            <a:r>
              <a:rPr sz="1400" b="1" dirty="0">
                <a:latin typeface="Gothic Uralic"/>
                <a:cs typeface="Gothic Uralic"/>
              </a:rPr>
              <a:t>you  </a:t>
            </a:r>
            <a:r>
              <a:rPr sz="1400" b="1" spc="-5" dirty="0">
                <a:latin typeface="Gothic Uralic"/>
                <a:cs typeface="Gothic Uralic"/>
              </a:rPr>
              <a:t>used </a:t>
            </a:r>
            <a:r>
              <a:rPr sz="1400" b="1" dirty="0">
                <a:latin typeface="Gothic Uralic"/>
                <a:cs typeface="Gothic Uralic"/>
              </a:rPr>
              <a:t>in</a:t>
            </a:r>
            <a:r>
              <a:rPr sz="1400" b="1" spc="-25" dirty="0">
                <a:latin typeface="Gothic Uralic"/>
                <a:cs typeface="Gothic Uralic"/>
              </a:rPr>
              <a:t> </a:t>
            </a:r>
            <a:r>
              <a:rPr sz="1400" b="1" spc="-5" dirty="0">
                <a:latin typeface="Gothic Uralic"/>
                <a:cs typeface="Gothic Uralic"/>
              </a:rPr>
              <a:t>Python?</a:t>
            </a:r>
            <a:endParaRPr sz="1400" dirty="0">
              <a:latin typeface="Gothic Uralic"/>
              <a:cs typeface="Gothic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47380" y="3042031"/>
            <a:ext cx="3411854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6FC0"/>
                </a:solidFill>
                <a:latin typeface="Gothic Uralic"/>
                <a:cs typeface="Gothic Uralic"/>
              </a:rPr>
              <a:t>Ans) </a:t>
            </a:r>
            <a:r>
              <a:rPr sz="1400" dirty="0">
                <a:latin typeface="Gothic Uralic"/>
                <a:cs typeface="Gothic Uralic"/>
              </a:rPr>
              <a:t>I </a:t>
            </a:r>
            <a:r>
              <a:rPr sz="1400" spc="-5" dirty="0">
                <a:latin typeface="Gothic Uralic"/>
                <a:cs typeface="Gothic Uralic"/>
              </a:rPr>
              <a:t>used Pandas, </a:t>
            </a:r>
            <a:r>
              <a:rPr sz="1400" dirty="0">
                <a:latin typeface="Gothic Uralic"/>
                <a:cs typeface="Gothic Uralic"/>
              </a:rPr>
              <a:t>NumPy </a:t>
            </a:r>
            <a:r>
              <a:rPr sz="1400" spc="-5" dirty="0">
                <a:latin typeface="Gothic Uralic"/>
                <a:cs typeface="Gothic Uralic"/>
              </a:rPr>
              <a:t>and  </a:t>
            </a:r>
            <a:r>
              <a:rPr sz="1400" dirty="0" err="1">
                <a:latin typeface="Gothic Uralic"/>
                <a:cs typeface="Gothic Uralic"/>
              </a:rPr>
              <a:t>Matplotlib</a:t>
            </a:r>
            <a:r>
              <a:rPr sz="1400" dirty="0">
                <a:latin typeface="Gothic Uralic"/>
                <a:cs typeface="Gothic Uralic"/>
              </a:rPr>
              <a:t> </a:t>
            </a:r>
            <a:r>
              <a:rPr lang="en-US" sz="1400" dirty="0" smtClean="0">
                <a:latin typeface="Gothic Uralic"/>
                <a:cs typeface="Gothic Uralic"/>
              </a:rPr>
              <a:t>,</a:t>
            </a:r>
            <a:r>
              <a:rPr lang="en-US" sz="1400" dirty="0" err="1" smtClean="0">
                <a:latin typeface="Gothic Uralic"/>
                <a:cs typeface="Gothic Uralic"/>
              </a:rPr>
              <a:t>sklearn</a:t>
            </a:r>
            <a:r>
              <a:rPr lang="en-US" sz="1400" dirty="0" smtClean="0">
                <a:latin typeface="Gothic Uralic"/>
                <a:cs typeface="Gothic Uralic"/>
              </a:rPr>
              <a:t> </a:t>
            </a:r>
            <a:r>
              <a:rPr sz="1400" spc="-5" dirty="0" smtClean="0">
                <a:latin typeface="Gothic Uralic"/>
                <a:cs typeface="Gothic Uralic"/>
              </a:rPr>
              <a:t>and </a:t>
            </a:r>
            <a:r>
              <a:rPr sz="1400" spc="-5" dirty="0">
                <a:latin typeface="Gothic Uralic"/>
                <a:cs typeface="Gothic Uralic"/>
              </a:rPr>
              <a:t>Seaborn </a:t>
            </a:r>
            <a:r>
              <a:rPr sz="1400" dirty="0">
                <a:latin typeface="Gothic Uralic"/>
                <a:cs typeface="Gothic Uralic"/>
              </a:rPr>
              <a:t>libraries</a:t>
            </a:r>
            <a:r>
              <a:rPr sz="1400" spc="-140" dirty="0">
                <a:latin typeface="Gothic Uralic"/>
                <a:cs typeface="Gothic Uralic"/>
              </a:rPr>
              <a:t> </a:t>
            </a:r>
            <a:r>
              <a:rPr lang="en-US" sz="1400" spc="5" dirty="0">
                <a:latin typeface="Gothic Uralic"/>
                <a:cs typeface="Gothic Uralic"/>
              </a:rPr>
              <a:t>.</a:t>
            </a:r>
            <a:endParaRPr sz="14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782" y="2413761"/>
            <a:ext cx="682244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70" dirty="0"/>
              <a:t> </a:t>
            </a:r>
            <a:r>
              <a:rPr spc="-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3560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EBEBEB"/>
                </a:solidFill>
              </a:rPr>
              <a:t>PROJECT</a:t>
            </a:r>
            <a:r>
              <a:rPr sz="3600" spc="-60" dirty="0">
                <a:solidFill>
                  <a:srgbClr val="EBEBEB"/>
                </a:solidFill>
              </a:rPr>
              <a:t> </a:t>
            </a:r>
            <a:r>
              <a:rPr sz="3600" spc="-10" dirty="0">
                <a:solidFill>
                  <a:srgbClr val="EBEBEB"/>
                </a:solidFill>
              </a:rPr>
              <a:t>DETAIL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38562"/>
              </p:ext>
            </p:extLst>
          </p:nvPr>
        </p:nvGraphicFramePr>
        <p:xfrm>
          <a:off x="1742567" y="3006598"/>
          <a:ext cx="8478520" cy="24272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3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973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Project</a:t>
                      </a:r>
                      <a:r>
                        <a:rPr sz="1800" b="1" spc="-9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Title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800" dirty="0" smtClean="0">
                          <a:latin typeface="Gothic Uralic"/>
                          <a:cs typeface="Gothic Uralic"/>
                        </a:rPr>
                        <a:t>Customer</a:t>
                      </a:r>
                      <a:r>
                        <a:rPr lang="en-US" sz="1800" baseline="0" dirty="0" smtClean="0">
                          <a:latin typeface="Gothic Uralic"/>
                          <a:cs typeface="Gothic Uralic"/>
                        </a:rPr>
                        <a:t> Segmentation</a:t>
                      </a:r>
                      <a:endParaRPr sz="1800" dirty="0">
                        <a:latin typeface="Gothic Uralic"/>
                        <a:cs typeface="Gothic Ural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554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Technology</a:t>
                      </a:r>
                      <a:endParaRPr sz="1800" dirty="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Gothic Uralic"/>
                          <a:cs typeface="Gothic Uralic"/>
                        </a:rPr>
                        <a:t>Business</a:t>
                      </a:r>
                      <a:r>
                        <a:rPr sz="1800" spc="15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dirty="0">
                          <a:latin typeface="Gothic Uralic"/>
                          <a:cs typeface="Gothic Uralic"/>
                        </a:rPr>
                        <a:t>Intelligence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Domain</a:t>
                      </a:r>
                      <a:endParaRPr sz="1800" dirty="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800" spc="-10" dirty="0" smtClean="0">
                          <a:latin typeface="Gothic Uralic"/>
                          <a:cs typeface="Gothic Uralic"/>
                        </a:rPr>
                        <a:t>E-</a:t>
                      </a:r>
                      <a:r>
                        <a:rPr lang="en-US" sz="1800" spc="-10" dirty="0" err="1" smtClean="0">
                          <a:latin typeface="Gothic Uralic"/>
                          <a:cs typeface="Gothic Uralic"/>
                        </a:rPr>
                        <a:t>Commerece</a:t>
                      </a:r>
                      <a:endParaRPr sz="1800" dirty="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797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Project Difficulty</a:t>
                      </a:r>
                      <a:r>
                        <a:rPr sz="1800" b="1" spc="-85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level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Advanced</a:t>
                      </a: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Programming </a:t>
                      </a:r>
                      <a:r>
                        <a:rPr sz="1800" b="1" dirty="0">
                          <a:latin typeface="Gothic Uralic"/>
                          <a:cs typeface="Gothic Uralic"/>
                        </a:rPr>
                        <a:t>Language</a:t>
                      </a:r>
                      <a:r>
                        <a:rPr sz="1800" b="1" spc="-13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Used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Gothic Uralic"/>
                          <a:cs typeface="Gothic Uralic"/>
                        </a:rPr>
                        <a:t>Python</a:t>
                      </a:r>
                      <a:endParaRPr sz="1800" dirty="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497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Tools</a:t>
                      </a:r>
                      <a:r>
                        <a:rPr sz="1800" b="1" spc="-114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Used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latin typeface="Gothic Uralic"/>
                          <a:cs typeface="Gothic Uralic"/>
                        </a:rPr>
                        <a:t>Jupyter Notebook,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MS-Excel, </a:t>
                      </a:r>
                      <a:r>
                        <a:rPr lang="en-US" sz="1800" spc="-5" dirty="0" err="1" smtClean="0">
                          <a:latin typeface="Gothic Uralic"/>
                          <a:cs typeface="Gothic Uralic"/>
                        </a:rPr>
                        <a:t>Pycharm</a:t>
                      </a:r>
                      <a:endParaRPr sz="1800" dirty="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2667000"/>
              <a:ext cx="4191000" cy="4191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895600"/>
              <a:ext cx="2362200" cy="2362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09076" y="5867400"/>
              <a:ext cx="990600" cy="990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09076" y="1676400"/>
              <a:ext cx="2819400" cy="2819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99476" y="9144"/>
              <a:ext cx="1600200" cy="16002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60248" y="1519047"/>
            <a:ext cx="11330305" cy="4881880"/>
            <a:chOff x="460248" y="1519047"/>
            <a:chExt cx="11330305" cy="4881880"/>
          </a:xfrm>
        </p:grpSpPr>
        <p:sp>
          <p:nvSpPr>
            <p:cNvPr id="9" name="object 9"/>
            <p:cNvSpPr/>
            <p:nvPr/>
          </p:nvSpPr>
          <p:spPr>
            <a:xfrm>
              <a:off x="8502141" y="1519047"/>
              <a:ext cx="3288029" cy="768350"/>
            </a:xfrm>
            <a:custGeom>
              <a:avLst/>
              <a:gdLst/>
              <a:ahLst/>
              <a:cxnLst/>
              <a:rect l="l" t="t" r="r" b="b"/>
              <a:pathLst>
                <a:path w="3288029" h="768350">
                  <a:moveTo>
                    <a:pt x="3226307" y="0"/>
                  </a:moveTo>
                  <a:lnTo>
                    <a:pt x="2909951" y="104775"/>
                  </a:lnTo>
                  <a:lnTo>
                    <a:pt x="2591054" y="200660"/>
                  </a:lnTo>
                  <a:lnTo>
                    <a:pt x="2485643" y="229997"/>
                  </a:lnTo>
                  <a:lnTo>
                    <a:pt x="2271522" y="287274"/>
                  </a:lnTo>
                  <a:lnTo>
                    <a:pt x="2059812" y="340487"/>
                  </a:lnTo>
                  <a:lnTo>
                    <a:pt x="1954656" y="365760"/>
                  </a:lnTo>
                  <a:lnTo>
                    <a:pt x="1639697" y="436244"/>
                  </a:lnTo>
                  <a:lnTo>
                    <a:pt x="1330071" y="498855"/>
                  </a:lnTo>
                  <a:lnTo>
                    <a:pt x="1127378" y="536828"/>
                  </a:lnTo>
                  <a:lnTo>
                    <a:pt x="829309" y="588517"/>
                  </a:lnTo>
                  <a:lnTo>
                    <a:pt x="447928" y="646811"/>
                  </a:lnTo>
                  <a:lnTo>
                    <a:pt x="174751" y="683894"/>
                  </a:lnTo>
                  <a:lnTo>
                    <a:pt x="0" y="705103"/>
                  </a:lnTo>
                  <a:lnTo>
                    <a:pt x="9701" y="720494"/>
                  </a:lnTo>
                  <a:lnTo>
                    <a:pt x="29342" y="751181"/>
                  </a:lnTo>
                  <a:lnTo>
                    <a:pt x="39115" y="766572"/>
                  </a:lnTo>
                  <a:lnTo>
                    <a:pt x="66166" y="767349"/>
                  </a:lnTo>
                  <a:lnTo>
                    <a:pt x="95131" y="767793"/>
                  </a:lnTo>
                  <a:lnTo>
                    <a:pt x="125954" y="767911"/>
                  </a:lnTo>
                  <a:lnTo>
                    <a:pt x="192949" y="767195"/>
                  </a:lnTo>
                  <a:lnTo>
                    <a:pt x="305973" y="763849"/>
                  </a:lnTo>
                  <a:lnTo>
                    <a:pt x="477701" y="755441"/>
                  </a:lnTo>
                  <a:lnTo>
                    <a:pt x="773052" y="735284"/>
                  </a:lnTo>
                  <a:lnTo>
                    <a:pt x="1336019" y="685315"/>
                  </a:lnTo>
                  <a:lnTo>
                    <a:pt x="2059023" y="606988"/>
                  </a:lnTo>
                  <a:lnTo>
                    <a:pt x="2689041" y="527362"/>
                  </a:lnTo>
                  <a:lnTo>
                    <a:pt x="3038251" y="477217"/>
                  </a:lnTo>
                  <a:lnTo>
                    <a:pt x="3250138" y="443265"/>
                  </a:lnTo>
                  <a:lnTo>
                    <a:pt x="3288029" y="436752"/>
                  </a:lnTo>
                  <a:lnTo>
                    <a:pt x="3280235" y="379771"/>
                  </a:lnTo>
                  <a:lnTo>
                    <a:pt x="3273959" y="334487"/>
                  </a:lnTo>
                  <a:lnTo>
                    <a:pt x="3264862" y="270500"/>
                  </a:lnTo>
                  <a:lnTo>
                    <a:pt x="3252759" y="189298"/>
                  </a:lnTo>
                  <a:lnTo>
                    <a:pt x="3249394" y="166333"/>
                  </a:lnTo>
                  <a:lnTo>
                    <a:pt x="3245343" y="138048"/>
                  </a:lnTo>
                  <a:lnTo>
                    <a:pt x="3240328" y="102315"/>
                  </a:lnTo>
                  <a:lnTo>
                    <a:pt x="3234075" y="57008"/>
                  </a:lnTo>
                  <a:lnTo>
                    <a:pt x="3226307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0248" y="186690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11277600" h="4533900">
                  <a:moveTo>
                    <a:pt x="0" y="0"/>
                  </a:moveTo>
                  <a:lnTo>
                    <a:pt x="0" y="4533900"/>
                  </a:lnTo>
                  <a:lnTo>
                    <a:pt x="11277600" y="4533900"/>
                  </a:lnTo>
                  <a:lnTo>
                    <a:pt x="11277600" y="400050"/>
                  </a:lnTo>
                  <a:lnTo>
                    <a:pt x="6013450" y="400050"/>
                  </a:lnTo>
                  <a:lnTo>
                    <a:pt x="5546725" y="398399"/>
                  </a:lnTo>
                  <a:lnTo>
                    <a:pt x="4648200" y="381000"/>
                  </a:lnTo>
                  <a:lnTo>
                    <a:pt x="4006850" y="357124"/>
                  </a:lnTo>
                  <a:lnTo>
                    <a:pt x="3205099" y="314325"/>
                  </a:lnTo>
                  <a:lnTo>
                    <a:pt x="2471674" y="265049"/>
                  </a:lnTo>
                  <a:lnTo>
                    <a:pt x="2131949" y="238125"/>
                  </a:lnTo>
                  <a:lnTo>
                    <a:pt x="1519174" y="180975"/>
                  </a:lnTo>
                  <a:lnTo>
                    <a:pt x="773112" y="99949"/>
                  </a:lnTo>
                  <a:lnTo>
                    <a:pt x="403224" y="55499"/>
                  </a:lnTo>
                  <a:lnTo>
                    <a:pt x="0" y="0"/>
                  </a:lnTo>
                  <a:close/>
                </a:path>
                <a:path w="11277600" h="4533900">
                  <a:moveTo>
                    <a:pt x="11277600" y="1524"/>
                  </a:moveTo>
                  <a:lnTo>
                    <a:pt x="10510774" y="115824"/>
                  </a:lnTo>
                  <a:lnTo>
                    <a:pt x="9740900" y="209550"/>
                  </a:lnTo>
                  <a:lnTo>
                    <a:pt x="9486900" y="234950"/>
                  </a:lnTo>
                  <a:lnTo>
                    <a:pt x="8974074" y="280924"/>
                  </a:lnTo>
                  <a:lnTo>
                    <a:pt x="8467725" y="319024"/>
                  </a:lnTo>
                  <a:lnTo>
                    <a:pt x="8215249" y="334899"/>
                  </a:lnTo>
                  <a:lnTo>
                    <a:pt x="7465949" y="371475"/>
                  </a:lnTo>
                  <a:lnTo>
                    <a:pt x="6731000" y="392049"/>
                  </a:lnTo>
                  <a:lnTo>
                    <a:pt x="6013450" y="400050"/>
                  </a:lnTo>
                  <a:lnTo>
                    <a:pt x="11277600" y="400050"/>
                  </a:lnTo>
                  <a:lnTo>
                    <a:pt x="11277600" y="1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6381750"/>
            <a:ext cx="12192000" cy="476250"/>
          </a:xfrm>
          <a:custGeom>
            <a:avLst/>
            <a:gdLst/>
            <a:ahLst/>
            <a:cxnLst/>
            <a:rect l="l" t="t" r="r" b="b"/>
            <a:pathLst>
              <a:path w="12192000" h="476250">
                <a:moveTo>
                  <a:pt x="0" y="476250"/>
                </a:moveTo>
                <a:lnTo>
                  <a:pt x="12192000" y="476250"/>
                </a:lnTo>
                <a:lnTo>
                  <a:pt x="12192000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0" y="0"/>
            <a:ext cx="12192000" cy="6381750"/>
            <a:chOff x="0" y="0"/>
            <a:chExt cx="12192000" cy="6381750"/>
          </a:xfrm>
        </p:grpSpPr>
        <p:sp>
          <p:nvSpPr>
            <p:cNvPr id="13" name="object 13"/>
            <p:cNvSpPr/>
            <p:nvPr/>
          </p:nvSpPr>
          <p:spPr>
            <a:xfrm>
              <a:off x="0" y="1269"/>
              <a:ext cx="12192000" cy="6380480"/>
            </a:xfrm>
            <a:custGeom>
              <a:avLst/>
              <a:gdLst/>
              <a:ahLst/>
              <a:cxnLst/>
              <a:rect l="l" t="t" r="r" b="b"/>
              <a:pathLst>
                <a:path w="12192000" h="6380480">
                  <a:moveTo>
                    <a:pt x="12192000" y="470154"/>
                  </a:moveTo>
                  <a:lnTo>
                    <a:pt x="11709273" y="470154"/>
                  </a:lnTo>
                  <a:lnTo>
                    <a:pt x="11709273" y="6380480"/>
                  </a:lnTo>
                  <a:lnTo>
                    <a:pt x="12192000" y="6380480"/>
                  </a:lnTo>
                  <a:lnTo>
                    <a:pt x="12192000" y="470154"/>
                  </a:lnTo>
                  <a:close/>
                </a:path>
                <a:path w="12192000" h="638048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398252" y="0"/>
              <a:ext cx="760488" cy="12039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33932" y="1029715"/>
            <a:ext cx="2576068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EBEBEB"/>
                </a:solidFill>
                <a:latin typeface="Gothic Uralic"/>
                <a:cs typeface="Gothic Uralic"/>
              </a:rPr>
              <a:t>OBJECTIVE</a:t>
            </a:r>
            <a:endParaRPr sz="3600" dirty="0">
              <a:latin typeface="Gothic Uralic"/>
              <a:cs typeface="Gothic Ural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40358" y="3454730"/>
            <a:ext cx="9648825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95"/>
              </a:spcBef>
            </a:pPr>
            <a:r>
              <a:rPr sz="2250" spc="380" dirty="0">
                <a:solidFill>
                  <a:srgbClr val="B31166"/>
                </a:solidFill>
                <a:latin typeface="Arial"/>
                <a:cs typeface="Arial"/>
              </a:rPr>
              <a:t> </a:t>
            </a: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</a:rPr>
              <a:t>The goal of </a:t>
            </a:r>
            <a:r>
              <a:rPr sz="2800" dirty="0">
                <a:solidFill>
                  <a:srgbClr val="404040"/>
                </a:solidFill>
                <a:latin typeface="Gothic Uralic"/>
                <a:cs typeface="Gothic Uralic"/>
              </a:rPr>
              <a:t>this project </a:t>
            </a:r>
            <a:r>
              <a:rPr sz="2800" spc="10" dirty="0">
                <a:solidFill>
                  <a:srgbClr val="404040"/>
                </a:solidFill>
                <a:latin typeface="Gothic Uralic"/>
                <a:cs typeface="Gothic Uralic"/>
              </a:rPr>
              <a:t>is </a:t>
            </a: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2800" spc="-5" dirty="0" err="1">
                <a:solidFill>
                  <a:srgbClr val="404040"/>
                </a:solidFill>
                <a:latin typeface="Gothic Uralic"/>
                <a:cs typeface="Gothic Uralic"/>
              </a:rPr>
              <a:t>analyse</a:t>
            </a: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lang="en-US" sz="2800" spc="-5" dirty="0" smtClean="0">
                <a:solidFill>
                  <a:srgbClr val="404040"/>
                </a:solidFill>
                <a:latin typeface="Gothic Uralic"/>
                <a:cs typeface="Gothic Uralic"/>
              </a:rPr>
              <a:t>Customer Behavior</a:t>
            </a:r>
            <a:r>
              <a:rPr sz="2800" spc="-5" dirty="0" smtClean="0">
                <a:solidFill>
                  <a:srgbClr val="404040"/>
                </a:solidFill>
                <a:latin typeface="Gothic Uralic"/>
                <a:cs typeface="Gothic Uralic"/>
              </a:rPr>
              <a:t>, </a:t>
            </a:r>
            <a:r>
              <a:rPr sz="2800" spc="-10" dirty="0">
                <a:solidFill>
                  <a:srgbClr val="404040"/>
                </a:solidFill>
                <a:latin typeface="Gothic Uralic"/>
                <a:cs typeface="Gothic Uralic"/>
              </a:rPr>
              <a:t>based </a:t>
            </a: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</a:rPr>
              <a:t>on a </a:t>
            </a:r>
            <a:r>
              <a:rPr sz="2800" dirty="0">
                <a:solidFill>
                  <a:srgbClr val="404040"/>
                </a:solidFill>
                <a:latin typeface="Gothic Uralic"/>
                <a:cs typeface="Gothic Uralic"/>
              </a:rPr>
              <a:t>combination </a:t>
            </a: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</a:rPr>
              <a:t>of features </a:t>
            </a:r>
            <a:r>
              <a:rPr lang="en-US" sz="2800" spc="-5" dirty="0" smtClean="0">
                <a:solidFill>
                  <a:srgbClr val="404040"/>
                </a:solidFill>
                <a:latin typeface="Gothic Uralic"/>
                <a:cs typeface="Gothic Uralic"/>
              </a:rPr>
              <a:t>and divide them into different group of clusters.</a:t>
            </a:r>
            <a:endParaRPr sz="2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4633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EBEBEB"/>
                </a:solidFill>
              </a:rPr>
              <a:t>PROBLEM</a:t>
            </a:r>
            <a:r>
              <a:rPr sz="3600" spc="-75" dirty="0">
                <a:solidFill>
                  <a:srgbClr val="EBEBEB"/>
                </a:solidFill>
              </a:rPr>
              <a:t> </a:t>
            </a:r>
            <a:r>
              <a:rPr sz="3600" spc="-10" dirty="0">
                <a:solidFill>
                  <a:srgbClr val="EBEBEB"/>
                </a:solidFill>
              </a:rPr>
              <a:t>STATEMENT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10386" y="3048380"/>
            <a:ext cx="9363075" cy="33060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sz="1900" spc="350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Not all customers are same. To know which group is your customer and their preferences is a big part for success in your business. Unsupervised machine learning can help marketers to know their audience globally and engage them with their products accordingly. </a:t>
            </a:r>
          </a:p>
          <a:p>
            <a:r>
              <a:rPr sz="24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4250" dirty="0">
              <a:latin typeface="Gothic Uralic"/>
              <a:cs typeface="Gothic Uralic"/>
            </a:endParaRPr>
          </a:p>
          <a:p>
            <a:pPr marL="355600" marR="83820" indent="-342900">
              <a:lnSpc>
                <a:spcPts val="2810"/>
              </a:lnSpc>
              <a:tabLst>
                <a:tab pos="354965" algn="l"/>
              </a:tabLst>
            </a:pPr>
            <a:r>
              <a:rPr sz="1900" spc="350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Here we can classify millions of people’s interests through their activity and also through other surveys online &amp; offline and cluster them in specific group of their interest .</a:t>
            </a:r>
            <a:endParaRPr sz="24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381750"/>
            <a:chOff x="0" y="0"/>
            <a:chExt cx="12192000" cy="6381750"/>
          </a:xfrm>
        </p:grpSpPr>
        <p:sp>
          <p:nvSpPr>
            <p:cNvPr id="3" name="object 3"/>
            <p:cNvSpPr/>
            <p:nvPr/>
          </p:nvSpPr>
          <p:spPr>
            <a:xfrm>
              <a:off x="228600" y="2449067"/>
              <a:ext cx="1475359" cy="14753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3672" y="2644139"/>
              <a:ext cx="905256" cy="9052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41285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121157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79" y="609600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41577" y="922401"/>
            <a:ext cx="32594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EBEBEB"/>
                </a:solidFill>
              </a:rPr>
              <a:t>ARCHITEC</a:t>
            </a:r>
            <a:r>
              <a:rPr sz="3600" dirty="0">
                <a:solidFill>
                  <a:srgbClr val="EBEBEB"/>
                </a:solidFill>
              </a:rPr>
              <a:t>T</a:t>
            </a:r>
            <a:r>
              <a:rPr sz="3600" spc="-5" dirty="0">
                <a:solidFill>
                  <a:srgbClr val="EBEBEB"/>
                </a:solidFill>
              </a:rPr>
              <a:t>URE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1783842" y="2820161"/>
            <a:ext cx="1283335" cy="609600"/>
          </a:xfrm>
          <a:prstGeom prst="rect">
            <a:avLst/>
          </a:prstGeom>
          <a:solidFill>
            <a:srgbClr val="FF5050"/>
          </a:solidFill>
          <a:ln w="19050">
            <a:solidFill>
              <a:srgbClr val="830948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290830" marR="284480" indent="12065">
              <a:lnSpc>
                <a:spcPct val="107400"/>
              </a:lnSpc>
              <a:spcBef>
                <a:spcPts val="900"/>
              </a:spcBef>
            </a:pPr>
            <a:r>
              <a:rPr sz="1100" dirty="0">
                <a:latin typeface="Gothic Uralic"/>
                <a:cs typeface="Gothic Uralic"/>
              </a:rPr>
              <a:t>Raw </a:t>
            </a:r>
            <a:r>
              <a:rPr sz="1100" spc="-5" dirty="0">
                <a:latin typeface="Gothic Uralic"/>
                <a:cs typeface="Gothic Uralic"/>
              </a:rPr>
              <a:t>Data  </a:t>
            </a:r>
            <a:r>
              <a:rPr sz="1100" dirty="0">
                <a:latin typeface="Gothic Uralic"/>
                <a:cs typeface="Gothic Uralic"/>
              </a:rPr>
              <a:t>Co</a:t>
            </a:r>
            <a:r>
              <a:rPr sz="1100" spc="5" dirty="0">
                <a:latin typeface="Gothic Uralic"/>
                <a:cs typeface="Gothic Uralic"/>
              </a:rPr>
              <a:t>ll</a:t>
            </a:r>
            <a:r>
              <a:rPr sz="1100" dirty="0">
                <a:latin typeface="Gothic Uralic"/>
                <a:cs typeface="Gothic Uralic"/>
              </a:rPr>
              <a:t>e</a:t>
            </a:r>
            <a:r>
              <a:rPr sz="1100" spc="5" dirty="0">
                <a:latin typeface="Gothic Uralic"/>
                <a:cs typeface="Gothic Uralic"/>
              </a:rPr>
              <a:t>c</a:t>
            </a:r>
            <a:r>
              <a:rPr sz="1100" dirty="0">
                <a:latin typeface="Gothic Uralic"/>
                <a:cs typeface="Gothic Uralic"/>
              </a:rPr>
              <a:t>tion</a:t>
            </a:r>
            <a:endParaRPr sz="1100">
              <a:latin typeface="Gothic Uralic"/>
              <a:cs typeface="Gothic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41285" y="2815589"/>
            <a:ext cx="1211580" cy="609600"/>
          </a:xfrm>
          <a:prstGeom prst="rect">
            <a:avLst/>
          </a:prstGeom>
          <a:ln w="19050">
            <a:solidFill>
              <a:srgbClr val="830948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206375" marR="144780" indent="-55244">
              <a:lnSpc>
                <a:spcPct val="107300"/>
              </a:lnSpc>
              <a:spcBef>
                <a:spcPts val="900"/>
              </a:spcBef>
            </a:pPr>
            <a:r>
              <a:rPr sz="1100" dirty="0">
                <a:latin typeface="Gothic Uralic"/>
                <a:cs typeface="Gothic Uralic"/>
              </a:rPr>
              <a:t>Missing</a:t>
            </a:r>
            <a:r>
              <a:rPr sz="1100" spc="-95" dirty="0">
                <a:latin typeface="Gothic Uralic"/>
                <a:cs typeface="Gothic Uralic"/>
              </a:rPr>
              <a:t> </a:t>
            </a:r>
            <a:r>
              <a:rPr sz="1100" spc="-5" dirty="0">
                <a:latin typeface="Gothic Uralic"/>
                <a:cs typeface="Gothic Uralic"/>
              </a:rPr>
              <a:t>Value  </a:t>
            </a:r>
            <a:r>
              <a:rPr sz="1100" dirty="0">
                <a:latin typeface="Gothic Uralic"/>
                <a:cs typeface="Gothic Uralic"/>
              </a:rPr>
              <a:t>Imputations</a:t>
            </a:r>
            <a:endParaRPr sz="1100">
              <a:latin typeface="Gothic Uralic"/>
              <a:cs typeface="Gothic Ural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602848" y="2806064"/>
            <a:ext cx="1230630" cy="628650"/>
            <a:chOff x="10602848" y="2806064"/>
            <a:chExt cx="1230630" cy="628650"/>
          </a:xfrm>
        </p:grpSpPr>
        <p:sp>
          <p:nvSpPr>
            <p:cNvPr id="10" name="object 10"/>
            <p:cNvSpPr/>
            <p:nvPr/>
          </p:nvSpPr>
          <p:spPr>
            <a:xfrm>
              <a:off x="10612373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121157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79" y="609600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12373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0" y="609600"/>
                  </a:moveTo>
                  <a:lnTo>
                    <a:pt x="1211579" y="609600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703814" y="3018789"/>
            <a:ext cx="10293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Gothic Uralic"/>
                <a:cs typeface="Gothic Uralic"/>
              </a:rPr>
              <a:t>Data</a:t>
            </a:r>
            <a:r>
              <a:rPr sz="1100" spc="-70" dirty="0">
                <a:latin typeface="Gothic Uralic"/>
                <a:cs typeface="Gothic Uralic"/>
              </a:rPr>
              <a:t> </a:t>
            </a:r>
            <a:r>
              <a:rPr sz="1100" dirty="0">
                <a:latin typeface="Gothic Uralic"/>
                <a:cs typeface="Gothic Uralic"/>
              </a:rPr>
              <a:t>Cleaning</a:t>
            </a:r>
            <a:endParaRPr sz="1100">
              <a:latin typeface="Gothic Uralic"/>
              <a:cs typeface="Gothic Uralic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602848" y="3946016"/>
            <a:ext cx="1230630" cy="627380"/>
            <a:chOff x="10602848" y="3946016"/>
            <a:chExt cx="1230630" cy="627380"/>
          </a:xfrm>
        </p:grpSpPr>
        <p:sp>
          <p:nvSpPr>
            <p:cNvPr id="14" name="object 14"/>
            <p:cNvSpPr/>
            <p:nvPr/>
          </p:nvSpPr>
          <p:spPr>
            <a:xfrm>
              <a:off x="10612373" y="3955541"/>
              <a:ext cx="1211580" cy="608330"/>
            </a:xfrm>
            <a:custGeom>
              <a:avLst/>
              <a:gdLst/>
              <a:ahLst/>
              <a:cxnLst/>
              <a:rect l="l" t="t" r="r" b="b"/>
              <a:pathLst>
                <a:path w="1211579" h="608329">
                  <a:moveTo>
                    <a:pt x="1211579" y="0"/>
                  </a:moveTo>
                  <a:lnTo>
                    <a:pt x="0" y="0"/>
                  </a:lnTo>
                  <a:lnTo>
                    <a:pt x="0" y="608075"/>
                  </a:lnTo>
                  <a:lnTo>
                    <a:pt x="1211579" y="608075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C3A6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12373" y="3955541"/>
              <a:ext cx="1211580" cy="608330"/>
            </a:xfrm>
            <a:custGeom>
              <a:avLst/>
              <a:gdLst/>
              <a:ahLst/>
              <a:cxnLst/>
              <a:rect l="l" t="t" r="r" b="b"/>
              <a:pathLst>
                <a:path w="1211579" h="608329">
                  <a:moveTo>
                    <a:pt x="0" y="608075"/>
                  </a:moveTo>
                  <a:lnTo>
                    <a:pt x="1211579" y="608075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8075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754106" y="3967073"/>
            <a:ext cx="928369" cy="565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7300"/>
              </a:lnSpc>
              <a:spcBef>
                <a:spcPts val="95"/>
              </a:spcBef>
            </a:pPr>
            <a:r>
              <a:rPr sz="1100" dirty="0">
                <a:latin typeface="Gothic Uralic"/>
                <a:cs typeface="Gothic Uralic"/>
              </a:rPr>
              <a:t>Exploratory  </a:t>
            </a:r>
            <a:r>
              <a:rPr sz="1100" spc="-5" dirty="0">
                <a:latin typeface="Gothic Uralic"/>
                <a:cs typeface="Gothic Uralic"/>
              </a:rPr>
              <a:t>Data</a:t>
            </a:r>
            <a:r>
              <a:rPr sz="1100" spc="-80" dirty="0">
                <a:latin typeface="Gothic Uralic"/>
                <a:cs typeface="Gothic Uralic"/>
              </a:rPr>
              <a:t> </a:t>
            </a:r>
            <a:r>
              <a:rPr sz="1100" spc="-5" dirty="0">
                <a:latin typeface="Gothic Uralic"/>
                <a:cs typeface="Gothic Uralic"/>
              </a:rPr>
              <a:t>Analysis  </a:t>
            </a:r>
            <a:r>
              <a:rPr sz="1100" spc="-15" dirty="0">
                <a:latin typeface="Gothic Uralic"/>
                <a:cs typeface="Gothic Uralic"/>
              </a:rPr>
              <a:t>(EDA)</a:t>
            </a:r>
            <a:endParaRPr sz="1100">
              <a:latin typeface="Gothic Uralic"/>
              <a:cs typeface="Gothic Ural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80169" y="3979926"/>
            <a:ext cx="1211580" cy="593090"/>
          </a:xfrm>
          <a:prstGeom prst="rect">
            <a:avLst/>
          </a:prstGeom>
          <a:solidFill>
            <a:srgbClr val="F1BE88"/>
          </a:solidFill>
          <a:ln w="19050">
            <a:solidFill>
              <a:srgbClr val="830948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267970">
              <a:lnSpc>
                <a:spcPct val="100000"/>
              </a:lnSpc>
            </a:pPr>
            <a:r>
              <a:rPr sz="1100" dirty="0">
                <a:latin typeface="Gothic Uralic"/>
                <a:cs typeface="Gothic Uralic"/>
              </a:rPr>
              <a:t>Modelling</a:t>
            </a:r>
            <a:endParaRPr sz="1100">
              <a:latin typeface="Gothic Uralic"/>
              <a:cs typeface="Gothic Ural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19321" y="4008882"/>
            <a:ext cx="1211580" cy="579120"/>
          </a:xfrm>
          <a:prstGeom prst="rect">
            <a:avLst/>
          </a:prstGeom>
          <a:solidFill>
            <a:srgbClr val="66CCFF"/>
          </a:solidFill>
          <a:ln w="19050">
            <a:solidFill>
              <a:srgbClr val="830948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imes New Roman"/>
              <a:cs typeface="Times New Roman"/>
            </a:endParaRPr>
          </a:p>
          <a:p>
            <a:pPr marL="20447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Gothic Uralic"/>
                <a:cs typeface="Gothic Uralic"/>
              </a:rPr>
              <a:t>Deployment</a:t>
            </a:r>
            <a:endParaRPr sz="1100">
              <a:latin typeface="Gothic Uralic"/>
              <a:cs typeface="Gothic Ural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19321" y="5119878"/>
            <a:ext cx="1211580" cy="579120"/>
          </a:xfrm>
          <a:custGeom>
            <a:avLst/>
            <a:gdLst/>
            <a:ahLst/>
            <a:cxnLst/>
            <a:rect l="l" t="t" r="r" b="b"/>
            <a:pathLst>
              <a:path w="1211579" h="579120">
                <a:moveTo>
                  <a:pt x="1211579" y="0"/>
                </a:moveTo>
                <a:lnTo>
                  <a:pt x="0" y="0"/>
                </a:lnTo>
                <a:lnTo>
                  <a:pt x="0" y="579120"/>
                </a:lnTo>
                <a:lnTo>
                  <a:pt x="1211579" y="579120"/>
                </a:lnTo>
                <a:lnTo>
                  <a:pt x="1211579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719321" y="5119878"/>
            <a:ext cx="1211580" cy="579120"/>
          </a:xfrm>
          <a:prstGeom prst="rect">
            <a:avLst/>
          </a:prstGeom>
          <a:ln w="19050">
            <a:solidFill>
              <a:srgbClr val="830948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imes New Roman"/>
              <a:cs typeface="Times New Roman"/>
            </a:endParaRPr>
          </a:p>
          <a:p>
            <a:pPr marL="273050">
              <a:lnSpc>
                <a:spcPct val="100000"/>
              </a:lnSpc>
            </a:pPr>
            <a:r>
              <a:rPr sz="1100" dirty="0">
                <a:latin typeface="Gothic Uralic"/>
                <a:cs typeface="Gothic Uralic"/>
              </a:rPr>
              <a:t>Reporting</a:t>
            </a:r>
            <a:endParaRPr sz="1100">
              <a:latin typeface="Gothic Uralic"/>
              <a:cs typeface="Gothic Ural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980169" y="2815589"/>
            <a:ext cx="1211580" cy="609600"/>
          </a:xfrm>
          <a:custGeom>
            <a:avLst/>
            <a:gdLst/>
            <a:ahLst/>
            <a:cxnLst/>
            <a:rect l="l" t="t" r="r" b="b"/>
            <a:pathLst>
              <a:path w="1211579" h="609600">
                <a:moveTo>
                  <a:pt x="1211579" y="0"/>
                </a:moveTo>
                <a:lnTo>
                  <a:pt x="0" y="0"/>
                </a:lnTo>
                <a:lnTo>
                  <a:pt x="0" y="609600"/>
                </a:lnTo>
                <a:lnTo>
                  <a:pt x="1211579" y="609600"/>
                </a:lnTo>
                <a:lnTo>
                  <a:pt x="1211579" y="0"/>
                </a:lnTo>
                <a:close/>
              </a:path>
            </a:pathLst>
          </a:custGeom>
          <a:solidFill>
            <a:srgbClr val="E2E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980169" y="2815589"/>
            <a:ext cx="1211580" cy="609600"/>
          </a:xfrm>
          <a:prstGeom prst="rect">
            <a:avLst/>
          </a:prstGeom>
          <a:ln w="19050">
            <a:solidFill>
              <a:srgbClr val="830948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354965" marR="292100" indent="-55244">
              <a:lnSpc>
                <a:spcPct val="107300"/>
              </a:lnSpc>
              <a:spcBef>
                <a:spcPts val="900"/>
              </a:spcBef>
            </a:pPr>
            <a:r>
              <a:rPr sz="1100" spc="-5" dirty="0">
                <a:latin typeface="Gothic Uralic"/>
                <a:cs typeface="Gothic Uralic"/>
              </a:rPr>
              <a:t>H</a:t>
            </a:r>
            <a:r>
              <a:rPr sz="1100" dirty="0">
                <a:latin typeface="Gothic Uralic"/>
                <a:cs typeface="Gothic Uralic"/>
              </a:rPr>
              <a:t>andl</a:t>
            </a:r>
            <a:r>
              <a:rPr sz="1100" spc="5" dirty="0">
                <a:latin typeface="Gothic Uralic"/>
                <a:cs typeface="Gothic Uralic"/>
              </a:rPr>
              <a:t>i</a:t>
            </a:r>
            <a:r>
              <a:rPr sz="1100" dirty="0">
                <a:latin typeface="Gothic Uralic"/>
                <a:cs typeface="Gothic Uralic"/>
              </a:rPr>
              <a:t>ng  Outliers</a:t>
            </a:r>
            <a:endParaRPr sz="1100">
              <a:latin typeface="Gothic Uralic"/>
              <a:cs typeface="Gothic Ural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41014" y="2820161"/>
            <a:ext cx="1567180" cy="609600"/>
          </a:xfrm>
          <a:prstGeom prst="rect">
            <a:avLst/>
          </a:prstGeom>
          <a:solidFill>
            <a:srgbClr val="A2AE00"/>
          </a:solidFill>
          <a:ln w="19050">
            <a:solidFill>
              <a:srgbClr val="830948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172720" marR="88265" indent="-79375">
              <a:lnSpc>
                <a:spcPct val="107400"/>
              </a:lnSpc>
              <a:spcBef>
                <a:spcPts val="900"/>
              </a:spcBef>
            </a:pPr>
            <a:r>
              <a:rPr sz="1100" dirty="0">
                <a:latin typeface="Gothic Uralic"/>
                <a:cs typeface="Gothic Uralic"/>
              </a:rPr>
              <a:t>Importing Libraries</a:t>
            </a:r>
            <a:r>
              <a:rPr sz="1100" spc="-145" dirty="0">
                <a:latin typeface="Gothic Uralic"/>
                <a:cs typeface="Gothic Uralic"/>
              </a:rPr>
              <a:t> </a:t>
            </a:r>
            <a:r>
              <a:rPr sz="1100" dirty="0">
                <a:latin typeface="Gothic Uralic"/>
                <a:cs typeface="Gothic Uralic"/>
              </a:rPr>
              <a:t>in  Jupyter</a:t>
            </a:r>
            <a:r>
              <a:rPr sz="1100" spc="-65" dirty="0">
                <a:latin typeface="Gothic Uralic"/>
                <a:cs typeface="Gothic Uralic"/>
              </a:rPr>
              <a:t> </a:t>
            </a:r>
            <a:r>
              <a:rPr sz="1100" dirty="0">
                <a:latin typeface="Gothic Uralic"/>
                <a:cs typeface="Gothic Uralic"/>
              </a:rPr>
              <a:t>Notebook</a:t>
            </a:r>
            <a:endParaRPr sz="1100">
              <a:latin typeface="Gothic Uralic"/>
              <a:cs typeface="Gothic Ural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32882" y="2820161"/>
            <a:ext cx="1211580" cy="609600"/>
          </a:xfrm>
          <a:prstGeom prst="rect">
            <a:avLst/>
          </a:prstGeom>
          <a:solidFill>
            <a:srgbClr val="F9DFD7"/>
          </a:solidFill>
          <a:ln w="19050">
            <a:solidFill>
              <a:srgbClr val="830948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Gothic Uralic"/>
                <a:cs typeface="Gothic Uralic"/>
              </a:rPr>
              <a:t>Load</a:t>
            </a:r>
            <a:r>
              <a:rPr sz="1100" spc="-35" dirty="0">
                <a:latin typeface="Gothic Uralic"/>
                <a:cs typeface="Gothic Uralic"/>
              </a:rPr>
              <a:t> </a:t>
            </a:r>
            <a:r>
              <a:rPr sz="1100" spc="-5" dirty="0">
                <a:latin typeface="Gothic Uralic"/>
                <a:cs typeface="Gothic Uralic"/>
              </a:rPr>
              <a:t>Dataset</a:t>
            </a:r>
            <a:endParaRPr sz="1100">
              <a:latin typeface="Gothic Uralic"/>
              <a:cs typeface="Gothic Ural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41285" y="3979926"/>
            <a:ext cx="1211580" cy="296235"/>
          </a:xfrm>
          <a:prstGeom prst="rect">
            <a:avLst/>
          </a:prstGeom>
          <a:solidFill>
            <a:srgbClr val="FFFF00"/>
          </a:solidFill>
          <a:ln w="19050">
            <a:solidFill>
              <a:srgbClr val="830948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990"/>
              </a:spcBef>
            </a:pPr>
            <a:r>
              <a:rPr lang="en-US" sz="1100" spc="-5" dirty="0" smtClean="0">
                <a:latin typeface="Gothic Uralic"/>
                <a:cs typeface="Gothic Uralic"/>
              </a:rPr>
              <a:t>Optimization</a:t>
            </a:r>
            <a:endParaRPr sz="1100" dirty="0">
              <a:latin typeface="Gothic Uralic"/>
              <a:cs typeface="Gothic Ural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32882" y="4008882"/>
            <a:ext cx="1211580" cy="563880"/>
          </a:xfrm>
          <a:prstGeom prst="rect">
            <a:avLst/>
          </a:prstGeom>
          <a:solidFill>
            <a:srgbClr val="D43CD0"/>
          </a:solidFill>
          <a:ln w="19050">
            <a:solidFill>
              <a:srgbClr val="830948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361950">
              <a:lnSpc>
                <a:spcPct val="100000"/>
              </a:lnSpc>
            </a:pPr>
            <a:r>
              <a:rPr sz="1100" spc="5" dirty="0">
                <a:latin typeface="Gothic Uralic"/>
                <a:cs typeface="Gothic Uralic"/>
              </a:rPr>
              <a:t>Insights</a:t>
            </a:r>
            <a:endParaRPr sz="1100">
              <a:latin typeface="Gothic Uralic"/>
              <a:cs typeface="Gothic Uralic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393316" y="2522029"/>
            <a:ext cx="10517505" cy="2484120"/>
            <a:chOff x="1393316" y="2522029"/>
            <a:chExt cx="10517505" cy="2484120"/>
          </a:xfrm>
        </p:grpSpPr>
        <p:sp>
          <p:nvSpPr>
            <p:cNvPr id="28" name="object 28"/>
            <p:cNvSpPr/>
            <p:nvPr/>
          </p:nvSpPr>
          <p:spPr>
            <a:xfrm>
              <a:off x="7167371" y="2526792"/>
              <a:ext cx="4738370" cy="379730"/>
            </a:xfrm>
            <a:custGeom>
              <a:avLst/>
              <a:gdLst/>
              <a:ahLst/>
              <a:cxnLst/>
              <a:rect l="l" t="t" r="r" b="b"/>
              <a:pathLst>
                <a:path w="4738370" h="379730">
                  <a:moveTo>
                    <a:pt x="0" y="379475"/>
                  </a:moveTo>
                  <a:lnTo>
                    <a:pt x="2476" y="305627"/>
                  </a:lnTo>
                  <a:lnTo>
                    <a:pt x="9239" y="245316"/>
                  </a:lnTo>
                  <a:lnTo>
                    <a:pt x="19288" y="204650"/>
                  </a:lnTo>
                  <a:lnTo>
                    <a:pt x="31623" y="189737"/>
                  </a:lnTo>
                  <a:lnTo>
                    <a:pt x="2337434" y="189737"/>
                  </a:lnTo>
                  <a:lnTo>
                    <a:pt x="2349769" y="174825"/>
                  </a:lnTo>
                  <a:lnTo>
                    <a:pt x="2359818" y="134159"/>
                  </a:lnTo>
                  <a:lnTo>
                    <a:pt x="2366581" y="73848"/>
                  </a:lnTo>
                  <a:lnTo>
                    <a:pt x="2369057" y="0"/>
                  </a:lnTo>
                  <a:lnTo>
                    <a:pt x="2371534" y="73848"/>
                  </a:lnTo>
                  <a:lnTo>
                    <a:pt x="2378297" y="134159"/>
                  </a:lnTo>
                  <a:lnTo>
                    <a:pt x="2388346" y="174825"/>
                  </a:lnTo>
                  <a:lnTo>
                    <a:pt x="2400680" y="189737"/>
                  </a:lnTo>
                  <a:lnTo>
                    <a:pt x="4706493" y="189737"/>
                  </a:lnTo>
                  <a:lnTo>
                    <a:pt x="4718827" y="204650"/>
                  </a:lnTo>
                  <a:lnTo>
                    <a:pt x="4728876" y="245316"/>
                  </a:lnTo>
                  <a:lnTo>
                    <a:pt x="4735639" y="305627"/>
                  </a:lnTo>
                  <a:lnTo>
                    <a:pt x="4738116" y="379475"/>
                  </a:lnTo>
                </a:path>
              </a:pathLst>
            </a:custGeom>
            <a:ln w="9525">
              <a:solidFill>
                <a:srgbClr val="B311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02841" y="3097530"/>
              <a:ext cx="300355" cy="81280"/>
            </a:xfrm>
            <a:custGeom>
              <a:avLst/>
              <a:gdLst/>
              <a:ahLst/>
              <a:cxnLst/>
              <a:rect l="l" t="t" r="r" b="b"/>
              <a:pathLst>
                <a:path w="300355" h="81280">
                  <a:moveTo>
                    <a:pt x="259841" y="0"/>
                  </a:moveTo>
                  <a:lnTo>
                    <a:pt x="259841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9841" y="60579"/>
                  </a:lnTo>
                  <a:lnTo>
                    <a:pt x="259841" y="80772"/>
                  </a:lnTo>
                  <a:lnTo>
                    <a:pt x="300228" y="40386"/>
                  </a:lnTo>
                  <a:lnTo>
                    <a:pt x="259841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02841" y="3097530"/>
              <a:ext cx="300355" cy="81280"/>
            </a:xfrm>
            <a:custGeom>
              <a:avLst/>
              <a:gdLst/>
              <a:ahLst/>
              <a:cxnLst/>
              <a:rect l="l" t="t" r="r" b="b"/>
              <a:pathLst>
                <a:path w="300355" h="81280">
                  <a:moveTo>
                    <a:pt x="0" y="20193"/>
                  </a:moveTo>
                  <a:lnTo>
                    <a:pt x="259841" y="20193"/>
                  </a:lnTo>
                  <a:lnTo>
                    <a:pt x="259841" y="0"/>
                  </a:lnTo>
                  <a:lnTo>
                    <a:pt x="300228" y="40386"/>
                  </a:lnTo>
                  <a:lnTo>
                    <a:pt x="259841" y="80772"/>
                  </a:lnTo>
                  <a:lnTo>
                    <a:pt x="259841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53918" y="312039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80">
                  <a:moveTo>
                    <a:pt x="258318" y="0"/>
                  </a:moveTo>
                  <a:lnTo>
                    <a:pt x="258318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8" y="60579"/>
                  </a:lnTo>
                  <a:lnTo>
                    <a:pt x="258318" y="80772"/>
                  </a:lnTo>
                  <a:lnTo>
                    <a:pt x="298704" y="40386"/>
                  </a:lnTo>
                  <a:lnTo>
                    <a:pt x="25831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53918" y="312039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80">
                  <a:moveTo>
                    <a:pt x="0" y="20193"/>
                  </a:moveTo>
                  <a:lnTo>
                    <a:pt x="258318" y="20193"/>
                  </a:lnTo>
                  <a:lnTo>
                    <a:pt x="258318" y="0"/>
                  </a:lnTo>
                  <a:lnTo>
                    <a:pt x="298704" y="40386"/>
                  </a:lnTo>
                  <a:lnTo>
                    <a:pt x="258318" y="80772"/>
                  </a:lnTo>
                  <a:lnTo>
                    <a:pt x="258318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145786" y="310057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80">
                  <a:moveTo>
                    <a:pt x="258317" y="0"/>
                  </a:moveTo>
                  <a:lnTo>
                    <a:pt x="258317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7" y="60579"/>
                  </a:lnTo>
                  <a:lnTo>
                    <a:pt x="258317" y="80772"/>
                  </a:lnTo>
                  <a:lnTo>
                    <a:pt x="298703" y="40386"/>
                  </a:lnTo>
                  <a:lnTo>
                    <a:pt x="258317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145786" y="310057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80">
                  <a:moveTo>
                    <a:pt x="0" y="20193"/>
                  </a:moveTo>
                  <a:lnTo>
                    <a:pt x="258317" y="20193"/>
                  </a:lnTo>
                  <a:lnTo>
                    <a:pt x="258317" y="0"/>
                  </a:lnTo>
                  <a:lnTo>
                    <a:pt x="298703" y="40386"/>
                  </a:lnTo>
                  <a:lnTo>
                    <a:pt x="258317" y="80772"/>
                  </a:lnTo>
                  <a:lnTo>
                    <a:pt x="258317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805421" y="309753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258318" y="0"/>
                  </a:moveTo>
                  <a:lnTo>
                    <a:pt x="258318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8" y="60579"/>
                  </a:lnTo>
                  <a:lnTo>
                    <a:pt x="258318" y="80772"/>
                  </a:lnTo>
                  <a:lnTo>
                    <a:pt x="298703" y="40386"/>
                  </a:lnTo>
                  <a:lnTo>
                    <a:pt x="25831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805421" y="309753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0" y="20193"/>
                  </a:moveTo>
                  <a:lnTo>
                    <a:pt x="258318" y="20193"/>
                  </a:lnTo>
                  <a:lnTo>
                    <a:pt x="258318" y="0"/>
                  </a:lnTo>
                  <a:lnTo>
                    <a:pt x="298703" y="40386"/>
                  </a:lnTo>
                  <a:lnTo>
                    <a:pt x="258318" y="80772"/>
                  </a:lnTo>
                  <a:lnTo>
                    <a:pt x="258318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231373" y="309753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258318" y="0"/>
                  </a:moveTo>
                  <a:lnTo>
                    <a:pt x="258318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8" y="60579"/>
                  </a:lnTo>
                  <a:lnTo>
                    <a:pt x="258318" y="80772"/>
                  </a:lnTo>
                  <a:lnTo>
                    <a:pt x="298703" y="40386"/>
                  </a:lnTo>
                  <a:lnTo>
                    <a:pt x="25831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231373" y="309753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0" y="20193"/>
                  </a:moveTo>
                  <a:lnTo>
                    <a:pt x="258318" y="20193"/>
                  </a:lnTo>
                  <a:lnTo>
                    <a:pt x="258318" y="0"/>
                  </a:lnTo>
                  <a:lnTo>
                    <a:pt x="298703" y="40386"/>
                  </a:lnTo>
                  <a:lnTo>
                    <a:pt x="258318" y="80772"/>
                  </a:lnTo>
                  <a:lnTo>
                    <a:pt x="258318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530589" y="310057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258317" y="0"/>
                  </a:moveTo>
                  <a:lnTo>
                    <a:pt x="258317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7" y="60579"/>
                  </a:lnTo>
                  <a:lnTo>
                    <a:pt x="258317" y="80772"/>
                  </a:lnTo>
                  <a:lnTo>
                    <a:pt x="298703" y="40386"/>
                  </a:lnTo>
                  <a:lnTo>
                    <a:pt x="258317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530589" y="310057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0" y="20193"/>
                  </a:moveTo>
                  <a:lnTo>
                    <a:pt x="258317" y="20193"/>
                  </a:lnTo>
                  <a:lnTo>
                    <a:pt x="258317" y="0"/>
                  </a:lnTo>
                  <a:lnTo>
                    <a:pt x="298703" y="40386"/>
                  </a:lnTo>
                  <a:lnTo>
                    <a:pt x="258317" y="80772"/>
                  </a:lnTo>
                  <a:lnTo>
                    <a:pt x="258317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530589" y="423595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40385" y="0"/>
                  </a:moveTo>
                  <a:lnTo>
                    <a:pt x="0" y="40386"/>
                  </a:lnTo>
                  <a:lnTo>
                    <a:pt x="40385" y="80772"/>
                  </a:lnTo>
                  <a:lnTo>
                    <a:pt x="40385" y="60579"/>
                  </a:lnTo>
                  <a:lnTo>
                    <a:pt x="298703" y="60579"/>
                  </a:lnTo>
                  <a:lnTo>
                    <a:pt x="298703" y="20193"/>
                  </a:lnTo>
                  <a:lnTo>
                    <a:pt x="40385" y="20193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530589" y="423595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298703" y="60579"/>
                  </a:moveTo>
                  <a:lnTo>
                    <a:pt x="40385" y="60579"/>
                  </a:lnTo>
                  <a:lnTo>
                    <a:pt x="40385" y="80772"/>
                  </a:lnTo>
                  <a:lnTo>
                    <a:pt x="0" y="40386"/>
                  </a:lnTo>
                  <a:lnTo>
                    <a:pt x="40385" y="0"/>
                  </a:lnTo>
                  <a:lnTo>
                    <a:pt x="40385" y="20193"/>
                  </a:lnTo>
                  <a:lnTo>
                    <a:pt x="298703" y="20193"/>
                  </a:lnTo>
                  <a:lnTo>
                    <a:pt x="298703" y="60579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231373" y="4207002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40385" y="0"/>
                  </a:moveTo>
                  <a:lnTo>
                    <a:pt x="0" y="40386"/>
                  </a:lnTo>
                  <a:lnTo>
                    <a:pt x="40385" y="80772"/>
                  </a:lnTo>
                  <a:lnTo>
                    <a:pt x="40385" y="60579"/>
                  </a:lnTo>
                  <a:lnTo>
                    <a:pt x="298703" y="60579"/>
                  </a:lnTo>
                  <a:lnTo>
                    <a:pt x="298703" y="20193"/>
                  </a:lnTo>
                  <a:lnTo>
                    <a:pt x="40385" y="20193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231373" y="4207002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298703" y="60579"/>
                  </a:moveTo>
                  <a:lnTo>
                    <a:pt x="40385" y="60579"/>
                  </a:lnTo>
                  <a:lnTo>
                    <a:pt x="40385" y="80772"/>
                  </a:lnTo>
                  <a:lnTo>
                    <a:pt x="0" y="40386"/>
                  </a:lnTo>
                  <a:lnTo>
                    <a:pt x="40385" y="0"/>
                  </a:lnTo>
                  <a:lnTo>
                    <a:pt x="40385" y="20193"/>
                  </a:lnTo>
                  <a:lnTo>
                    <a:pt x="298703" y="20193"/>
                  </a:lnTo>
                  <a:lnTo>
                    <a:pt x="298703" y="60579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07686" y="427405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79">
                  <a:moveTo>
                    <a:pt x="40386" y="0"/>
                  </a:moveTo>
                  <a:lnTo>
                    <a:pt x="0" y="40386"/>
                  </a:lnTo>
                  <a:lnTo>
                    <a:pt x="40386" y="80772"/>
                  </a:lnTo>
                  <a:lnTo>
                    <a:pt x="40386" y="60579"/>
                  </a:lnTo>
                  <a:lnTo>
                    <a:pt x="298703" y="60579"/>
                  </a:lnTo>
                  <a:lnTo>
                    <a:pt x="298703" y="20193"/>
                  </a:lnTo>
                  <a:lnTo>
                    <a:pt x="40386" y="20193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07686" y="427405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79">
                  <a:moveTo>
                    <a:pt x="298703" y="60579"/>
                  </a:moveTo>
                  <a:lnTo>
                    <a:pt x="40386" y="60579"/>
                  </a:lnTo>
                  <a:lnTo>
                    <a:pt x="40386" y="80772"/>
                  </a:lnTo>
                  <a:lnTo>
                    <a:pt x="0" y="40386"/>
                  </a:lnTo>
                  <a:lnTo>
                    <a:pt x="40386" y="0"/>
                  </a:lnTo>
                  <a:lnTo>
                    <a:pt x="40386" y="20193"/>
                  </a:lnTo>
                  <a:lnTo>
                    <a:pt x="298703" y="20193"/>
                  </a:lnTo>
                  <a:lnTo>
                    <a:pt x="298703" y="60579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857238" y="4292346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40385" y="0"/>
                  </a:moveTo>
                  <a:lnTo>
                    <a:pt x="0" y="40385"/>
                  </a:lnTo>
                  <a:lnTo>
                    <a:pt x="40385" y="80771"/>
                  </a:lnTo>
                  <a:lnTo>
                    <a:pt x="40385" y="60578"/>
                  </a:lnTo>
                  <a:lnTo>
                    <a:pt x="298703" y="60578"/>
                  </a:lnTo>
                  <a:lnTo>
                    <a:pt x="298703" y="20192"/>
                  </a:lnTo>
                  <a:lnTo>
                    <a:pt x="40385" y="20192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57238" y="4292346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298703" y="60578"/>
                  </a:moveTo>
                  <a:lnTo>
                    <a:pt x="40385" y="60578"/>
                  </a:lnTo>
                  <a:lnTo>
                    <a:pt x="40385" y="80771"/>
                  </a:lnTo>
                  <a:lnTo>
                    <a:pt x="0" y="40385"/>
                  </a:lnTo>
                  <a:lnTo>
                    <a:pt x="40385" y="0"/>
                  </a:lnTo>
                  <a:lnTo>
                    <a:pt x="40385" y="20192"/>
                  </a:lnTo>
                  <a:lnTo>
                    <a:pt x="298703" y="20192"/>
                  </a:lnTo>
                  <a:lnTo>
                    <a:pt x="298703" y="60578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284725" y="4697730"/>
              <a:ext cx="81280" cy="299085"/>
            </a:xfrm>
            <a:custGeom>
              <a:avLst/>
              <a:gdLst/>
              <a:ahLst/>
              <a:cxnLst/>
              <a:rect l="l" t="t" r="r" b="b"/>
              <a:pathLst>
                <a:path w="81279" h="299085">
                  <a:moveTo>
                    <a:pt x="60578" y="0"/>
                  </a:moveTo>
                  <a:lnTo>
                    <a:pt x="20193" y="0"/>
                  </a:lnTo>
                  <a:lnTo>
                    <a:pt x="20193" y="258318"/>
                  </a:lnTo>
                  <a:lnTo>
                    <a:pt x="0" y="258318"/>
                  </a:lnTo>
                  <a:lnTo>
                    <a:pt x="40386" y="298704"/>
                  </a:lnTo>
                  <a:lnTo>
                    <a:pt x="80772" y="258318"/>
                  </a:lnTo>
                  <a:lnTo>
                    <a:pt x="60578" y="258318"/>
                  </a:lnTo>
                  <a:lnTo>
                    <a:pt x="6057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284725" y="4697730"/>
              <a:ext cx="81280" cy="299085"/>
            </a:xfrm>
            <a:custGeom>
              <a:avLst/>
              <a:gdLst/>
              <a:ahLst/>
              <a:cxnLst/>
              <a:rect l="l" t="t" r="r" b="b"/>
              <a:pathLst>
                <a:path w="81279" h="299085">
                  <a:moveTo>
                    <a:pt x="60578" y="0"/>
                  </a:moveTo>
                  <a:lnTo>
                    <a:pt x="60578" y="258318"/>
                  </a:lnTo>
                  <a:lnTo>
                    <a:pt x="80772" y="258318"/>
                  </a:lnTo>
                  <a:lnTo>
                    <a:pt x="40386" y="298704"/>
                  </a:lnTo>
                  <a:lnTo>
                    <a:pt x="0" y="258318"/>
                  </a:lnTo>
                  <a:lnTo>
                    <a:pt x="20193" y="258318"/>
                  </a:lnTo>
                  <a:lnTo>
                    <a:pt x="20193" y="0"/>
                  </a:lnTo>
                  <a:lnTo>
                    <a:pt x="60578" y="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1177777" y="3541014"/>
              <a:ext cx="81280" cy="299085"/>
            </a:xfrm>
            <a:custGeom>
              <a:avLst/>
              <a:gdLst/>
              <a:ahLst/>
              <a:cxnLst/>
              <a:rect l="l" t="t" r="r" b="b"/>
              <a:pathLst>
                <a:path w="81279" h="299085">
                  <a:moveTo>
                    <a:pt x="60578" y="0"/>
                  </a:moveTo>
                  <a:lnTo>
                    <a:pt x="20193" y="0"/>
                  </a:lnTo>
                  <a:lnTo>
                    <a:pt x="20193" y="258318"/>
                  </a:lnTo>
                  <a:lnTo>
                    <a:pt x="0" y="258318"/>
                  </a:lnTo>
                  <a:lnTo>
                    <a:pt x="40386" y="298704"/>
                  </a:lnTo>
                  <a:lnTo>
                    <a:pt x="80772" y="258318"/>
                  </a:lnTo>
                  <a:lnTo>
                    <a:pt x="60578" y="258318"/>
                  </a:lnTo>
                  <a:lnTo>
                    <a:pt x="6057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1177777" y="3541014"/>
              <a:ext cx="81280" cy="299085"/>
            </a:xfrm>
            <a:custGeom>
              <a:avLst/>
              <a:gdLst/>
              <a:ahLst/>
              <a:cxnLst/>
              <a:rect l="l" t="t" r="r" b="b"/>
              <a:pathLst>
                <a:path w="81279" h="299085">
                  <a:moveTo>
                    <a:pt x="60578" y="0"/>
                  </a:moveTo>
                  <a:lnTo>
                    <a:pt x="60578" y="258318"/>
                  </a:lnTo>
                  <a:lnTo>
                    <a:pt x="80772" y="258318"/>
                  </a:lnTo>
                  <a:lnTo>
                    <a:pt x="40386" y="298704"/>
                  </a:lnTo>
                  <a:lnTo>
                    <a:pt x="0" y="258318"/>
                  </a:lnTo>
                  <a:lnTo>
                    <a:pt x="20193" y="258318"/>
                  </a:lnTo>
                  <a:lnTo>
                    <a:pt x="20193" y="0"/>
                  </a:lnTo>
                  <a:lnTo>
                    <a:pt x="60578" y="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8568055" y="2269947"/>
            <a:ext cx="20008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Gothic Uralic"/>
                <a:cs typeface="Gothic Uralic"/>
              </a:rPr>
              <a:t>Data</a:t>
            </a:r>
            <a:r>
              <a:rPr sz="1600" b="1" spc="-35" dirty="0">
                <a:latin typeface="Gothic Uralic"/>
                <a:cs typeface="Gothic Uralic"/>
              </a:rPr>
              <a:t> </a:t>
            </a:r>
            <a:r>
              <a:rPr sz="1600" b="1" spc="-5" dirty="0">
                <a:latin typeface="Gothic Uralic"/>
                <a:cs typeface="Gothic Uralic"/>
              </a:rPr>
              <a:t>Pre-Processing</a:t>
            </a:r>
            <a:endParaRPr sz="1600">
              <a:latin typeface="Gothic Uralic"/>
              <a:cs typeface="Gothic Uralic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745616" y="3846957"/>
            <a:ext cx="2815590" cy="554355"/>
            <a:chOff x="745616" y="3846957"/>
            <a:chExt cx="2815590" cy="554355"/>
          </a:xfrm>
        </p:grpSpPr>
        <p:sp>
          <p:nvSpPr>
            <p:cNvPr id="55" name="object 55"/>
            <p:cNvSpPr/>
            <p:nvPr/>
          </p:nvSpPr>
          <p:spPr>
            <a:xfrm>
              <a:off x="755141" y="3856482"/>
              <a:ext cx="2796540" cy="535305"/>
            </a:xfrm>
            <a:custGeom>
              <a:avLst/>
              <a:gdLst/>
              <a:ahLst/>
              <a:cxnLst/>
              <a:rect l="l" t="t" r="r" b="b"/>
              <a:pathLst>
                <a:path w="2796540" h="535304">
                  <a:moveTo>
                    <a:pt x="133730" y="0"/>
                  </a:moveTo>
                  <a:lnTo>
                    <a:pt x="0" y="133731"/>
                  </a:lnTo>
                  <a:lnTo>
                    <a:pt x="66865" y="133731"/>
                  </a:lnTo>
                  <a:lnTo>
                    <a:pt x="66865" y="300863"/>
                  </a:lnTo>
                  <a:lnTo>
                    <a:pt x="71619" y="348039"/>
                  </a:lnTo>
                  <a:lnTo>
                    <a:pt x="85256" y="391977"/>
                  </a:lnTo>
                  <a:lnTo>
                    <a:pt x="106832" y="431736"/>
                  </a:lnTo>
                  <a:lnTo>
                    <a:pt x="135408" y="466375"/>
                  </a:lnTo>
                  <a:lnTo>
                    <a:pt x="170043" y="494954"/>
                  </a:lnTo>
                  <a:lnTo>
                    <a:pt x="209795" y="516532"/>
                  </a:lnTo>
                  <a:lnTo>
                    <a:pt x="253724" y="530169"/>
                  </a:lnTo>
                  <a:lnTo>
                    <a:pt x="300888" y="534924"/>
                  </a:lnTo>
                  <a:lnTo>
                    <a:pt x="2796540" y="534924"/>
                  </a:lnTo>
                  <a:lnTo>
                    <a:pt x="2796540" y="401193"/>
                  </a:lnTo>
                  <a:lnTo>
                    <a:pt x="300888" y="401193"/>
                  </a:lnTo>
                  <a:lnTo>
                    <a:pt x="261852" y="393303"/>
                  </a:lnTo>
                  <a:lnTo>
                    <a:pt x="229973" y="371792"/>
                  </a:lnTo>
                  <a:lnTo>
                    <a:pt x="208478" y="339899"/>
                  </a:lnTo>
                  <a:lnTo>
                    <a:pt x="200596" y="300863"/>
                  </a:lnTo>
                  <a:lnTo>
                    <a:pt x="200596" y="133731"/>
                  </a:lnTo>
                  <a:lnTo>
                    <a:pt x="267461" y="133731"/>
                  </a:lnTo>
                  <a:lnTo>
                    <a:pt x="13373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55141" y="3856482"/>
              <a:ext cx="2796540" cy="535305"/>
            </a:xfrm>
            <a:custGeom>
              <a:avLst/>
              <a:gdLst/>
              <a:ahLst/>
              <a:cxnLst/>
              <a:rect l="l" t="t" r="r" b="b"/>
              <a:pathLst>
                <a:path w="2796540" h="535304">
                  <a:moveTo>
                    <a:pt x="2796540" y="534924"/>
                  </a:moveTo>
                  <a:lnTo>
                    <a:pt x="300888" y="534924"/>
                  </a:lnTo>
                  <a:lnTo>
                    <a:pt x="253724" y="530169"/>
                  </a:lnTo>
                  <a:lnTo>
                    <a:pt x="209795" y="516532"/>
                  </a:lnTo>
                  <a:lnTo>
                    <a:pt x="170043" y="494954"/>
                  </a:lnTo>
                  <a:lnTo>
                    <a:pt x="135408" y="466375"/>
                  </a:lnTo>
                  <a:lnTo>
                    <a:pt x="106832" y="431736"/>
                  </a:lnTo>
                  <a:lnTo>
                    <a:pt x="85256" y="391977"/>
                  </a:lnTo>
                  <a:lnTo>
                    <a:pt x="71619" y="348039"/>
                  </a:lnTo>
                  <a:lnTo>
                    <a:pt x="66865" y="300863"/>
                  </a:lnTo>
                  <a:lnTo>
                    <a:pt x="66865" y="133731"/>
                  </a:lnTo>
                  <a:lnTo>
                    <a:pt x="0" y="133731"/>
                  </a:lnTo>
                  <a:lnTo>
                    <a:pt x="133730" y="0"/>
                  </a:lnTo>
                  <a:lnTo>
                    <a:pt x="267461" y="133731"/>
                  </a:lnTo>
                  <a:lnTo>
                    <a:pt x="200596" y="133731"/>
                  </a:lnTo>
                  <a:lnTo>
                    <a:pt x="200596" y="300863"/>
                  </a:lnTo>
                  <a:lnTo>
                    <a:pt x="208478" y="339899"/>
                  </a:lnTo>
                  <a:lnTo>
                    <a:pt x="229973" y="371792"/>
                  </a:lnTo>
                  <a:lnTo>
                    <a:pt x="261852" y="393303"/>
                  </a:lnTo>
                  <a:lnTo>
                    <a:pt x="300888" y="401193"/>
                  </a:lnTo>
                  <a:lnTo>
                    <a:pt x="2796540" y="401193"/>
                  </a:lnTo>
                  <a:lnTo>
                    <a:pt x="2796540" y="534924"/>
                  </a:lnTo>
                  <a:close/>
                </a:path>
              </a:pathLst>
            </a:custGeom>
            <a:ln w="19049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348183" y="3580333"/>
            <a:ext cx="1076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Gothic Uralic"/>
                <a:cs typeface="Gothic Uralic"/>
              </a:rPr>
              <a:t>Real</a:t>
            </a:r>
            <a:r>
              <a:rPr sz="1600" b="1" spc="-60" dirty="0">
                <a:latin typeface="Gothic Uralic"/>
                <a:cs typeface="Gothic Uralic"/>
              </a:rPr>
              <a:t> </a:t>
            </a:r>
            <a:r>
              <a:rPr sz="1600" b="1" dirty="0">
                <a:latin typeface="Gothic Uralic"/>
                <a:cs typeface="Gothic Uralic"/>
              </a:rPr>
              <a:t>World</a:t>
            </a:r>
            <a:endParaRPr sz="1600">
              <a:latin typeface="Gothic Uralic"/>
              <a:cs typeface="Gothic Uralic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607308" y="5586984"/>
            <a:ext cx="1432560" cy="346075"/>
          </a:xfrm>
          <a:custGeom>
            <a:avLst/>
            <a:gdLst/>
            <a:ahLst/>
            <a:cxnLst/>
            <a:rect l="l" t="t" r="r" b="b"/>
            <a:pathLst>
              <a:path w="1432560" h="346075">
                <a:moveTo>
                  <a:pt x="1432559" y="0"/>
                </a:moveTo>
                <a:lnTo>
                  <a:pt x="1430287" y="67328"/>
                </a:lnTo>
                <a:lnTo>
                  <a:pt x="1424098" y="122310"/>
                </a:lnTo>
                <a:lnTo>
                  <a:pt x="1414932" y="159380"/>
                </a:lnTo>
                <a:lnTo>
                  <a:pt x="1403730" y="172973"/>
                </a:lnTo>
                <a:lnTo>
                  <a:pt x="745108" y="172973"/>
                </a:lnTo>
                <a:lnTo>
                  <a:pt x="733907" y="186567"/>
                </a:lnTo>
                <a:lnTo>
                  <a:pt x="724741" y="223637"/>
                </a:lnTo>
                <a:lnTo>
                  <a:pt x="718552" y="278619"/>
                </a:lnTo>
                <a:lnTo>
                  <a:pt x="716279" y="345947"/>
                </a:lnTo>
                <a:lnTo>
                  <a:pt x="714007" y="278619"/>
                </a:lnTo>
                <a:lnTo>
                  <a:pt x="707818" y="223637"/>
                </a:lnTo>
                <a:lnTo>
                  <a:pt x="698652" y="186567"/>
                </a:lnTo>
                <a:lnTo>
                  <a:pt x="687451" y="172973"/>
                </a:lnTo>
                <a:lnTo>
                  <a:pt x="28828" y="172973"/>
                </a:lnTo>
                <a:lnTo>
                  <a:pt x="17627" y="159380"/>
                </a:lnTo>
                <a:lnTo>
                  <a:pt x="8461" y="122310"/>
                </a:lnTo>
                <a:lnTo>
                  <a:pt x="2272" y="67328"/>
                </a:lnTo>
                <a:lnTo>
                  <a:pt x="0" y="0"/>
                </a:lnTo>
              </a:path>
            </a:pathLst>
          </a:custGeom>
          <a:ln w="9525">
            <a:solidFill>
              <a:srgbClr val="B311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366896" y="5964732"/>
            <a:ext cx="2051685" cy="8267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185420" algn="l"/>
              </a:tabLst>
            </a:pPr>
            <a:r>
              <a:rPr sz="1050" b="1" dirty="0">
                <a:latin typeface="Gothic Uralic"/>
                <a:cs typeface="Gothic Uralic"/>
              </a:rPr>
              <a:t>Low Level Design</a:t>
            </a:r>
            <a:r>
              <a:rPr sz="1050" b="1" spc="-114" dirty="0">
                <a:latin typeface="Gothic Uralic"/>
                <a:cs typeface="Gothic Uralic"/>
              </a:rPr>
              <a:t> </a:t>
            </a:r>
            <a:r>
              <a:rPr sz="1050" b="1" dirty="0">
                <a:latin typeface="Gothic Uralic"/>
                <a:cs typeface="Gothic Uralic"/>
              </a:rPr>
              <a:t>Document</a:t>
            </a:r>
            <a:endParaRPr sz="1050">
              <a:latin typeface="Gothic Uralic"/>
              <a:cs typeface="Gothic Uralic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"/>
              <a:tabLst>
                <a:tab pos="185420" algn="l"/>
              </a:tabLst>
            </a:pPr>
            <a:r>
              <a:rPr sz="1050" b="1" spc="-5" dirty="0">
                <a:latin typeface="Gothic Uralic"/>
                <a:cs typeface="Gothic Uralic"/>
              </a:rPr>
              <a:t>High </a:t>
            </a:r>
            <a:r>
              <a:rPr sz="1050" b="1" dirty="0">
                <a:latin typeface="Gothic Uralic"/>
                <a:cs typeface="Gothic Uralic"/>
              </a:rPr>
              <a:t>Level Design</a:t>
            </a:r>
            <a:r>
              <a:rPr sz="1050" b="1" spc="-114" dirty="0">
                <a:latin typeface="Gothic Uralic"/>
                <a:cs typeface="Gothic Uralic"/>
              </a:rPr>
              <a:t> </a:t>
            </a:r>
            <a:r>
              <a:rPr sz="1050" b="1" dirty="0">
                <a:latin typeface="Gothic Uralic"/>
                <a:cs typeface="Gothic Uralic"/>
              </a:rPr>
              <a:t>Document</a:t>
            </a:r>
            <a:endParaRPr sz="1050">
              <a:latin typeface="Gothic Uralic"/>
              <a:cs typeface="Gothic Uralic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"/>
              <a:tabLst>
                <a:tab pos="185420" algn="l"/>
              </a:tabLst>
            </a:pPr>
            <a:r>
              <a:rPr sz="1050" b="1" spc="-5" dirty="0">
                <a:latin typeface="Gothic Uralic"/>
                <a:cs typeface="Gothic Uralic"/>
              </a:rPr>
              <a:t>Architecture</a:t>
            </a:r>
            <a:r>
              <a:rPr sz="1050" b="1" spc="-20" dirty="0">
                <a:latin typeface="Gothic Uralic"/>
                <a:cs typeface="Gothic Uralic"/>
              </a:rPr>
              <a:t> </a:t>
            </a:r>
            <a:r>
              <a:rPr sz="1050" b="1" dirty="0">
                <a:latin typeface="Gothic Uralic"/>
                <a:cs typeface="Gothic Uralic"/>
              </a:rPr>
              <a:t>Document</a:t>
            </a:r>
            <a:endParaRPr sz="1050">
              <a:latin typeface="Gothic Uralic"/>
              <a:cs typeface="Gothic Uralic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"/>
              <a:tabLst>
                <a:tab pos="185420" algn="l"/>
              </a:tabLst>
            </a:pPr>
            <a:r>
              <a:rPr sz="1050" b="1" dirty="0">
                <a:latin typeface="Gothic Uralic"/>
                <a:cs typeface="Gothic Uralic"/>
              </a:rPr>
              <a:t>Wireframe</a:t>
            </a:r>
            <a:r>
              <a:rPr sz="1050" b="1" spc="-20" dirty="0">
                <a:latin typeface="Gothic Uralic"/>
                <a:cs typeface="Gothic Uralic"/>
              </a:rPr>
              <a:t> </a:t>
            </a:r>
            <a:r>
              <a:rPr sz="1050" b="1" dirty="0">
                <a:latin typeface="Gothic Uralic"/>
                <a:cs typeface="Gothic Uralic"/>
              </a:rPr>
              <a:t>Document</a:t>
            </a:r>
            <a:endParaRPr sz="1050">
              <a:latin typeface="Gothic Uralic"/>
              <a:cs typeface="Gothic Uralic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"/>
              <a:tabLst>
                <a:tab pos="185420" algn="l"/>
              </a:tabLst>
            </a:pPr>
            <a:r>
              <a:rPr sz="1050" b="1" spc="-5" dirty="0">
                <a:latin typeface="Gothic Uralic"/>
                <a:cs typeface="Gothic Uralic"/>
              </a:rPr>
              <a:t>Detailed Project</a:t>
            </a:r>
            <a:r>
              <a:rPr sz="1050" b="1" spc="-10" dirty="0">
                <a:latin typeface="Gothic Uralic"/>
                <a:cs typeface="Gothic Uralic"/>
              </a:rPr>
              <a:t> </a:t>
            </a:r>
            <a:r>
              <a:rPr sz="1050" b="1" spc="-5" dirty="0">
                <a:latin typeface="Gothic Uralic"/>
                <a:cs typeface="Gothic Uralic"/>
              </a:rPr>
              <a:t>Report</a:t>
            </a:r>
            <a:endParaRPr sz="105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5160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EBEBEB"/>
                </a:solidFill>
              </a:rPr>
              <a:t>DATASET</a:t>
            </a:r>
            <a:r>
              <a:rPr sz="3600" spc="-45" dirty="0">
                <a:solidFill>
                  <a:srgbClr val="EBEBEB"/>
                </a:solidFill>
              </a:rPr>
              <a:t> </a:t>
            </a:r>
            <a:r>
              <a:rPr sz="3600" spc="-10" dirty="0">
                <a:solidFill>
                  <a:srgbClr val="EBEBEB"/>
                </a:solidFill>
              </a:rPr>
              <a:t>INFORMATION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06223" y="2438400"/>
            <a:ext cx="7141845" cy="499944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sample Dataset summarizes the usage behavior of about 9000 active credit card holders during the last 6 months. The file is at a customer level with 18 behavioral variables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Balance Frequency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Purchases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One-off Purchases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Installment Purchases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Cash Advance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Purchases Frequency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One-off Purchases Frequency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Purchases Installments Frequency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Cluster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6172200" y="3827043"/>
            <a:ext cx="7141845" cy="389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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Balance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Cash Advance Frequency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Cash Advance TRX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Purchases TRX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Credit Limit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Payments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Minimum Payments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PRC Full payment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Tenure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3931" y="1029715"/>
            <a:ext cx="2245487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EBEBEB"/>
                </a:solidFill>
              </a:rPr>
              <a:t>INSIGHTS</a:t>
            </a:r>
            <a:endParaRPr sz="3600" dirty="0"/>
          </a:p>
        </p:txBody>
      </p:sp>
      <p:sp>
        <p:nvSpPr>
          <p:cNvPr id="11" name="object 11"/>
          <p:cNvSpPr txBox="1"/>
          <p:nvPr/>
        </p:nvSpPr>
        <p:spPr>
          <a:xfrm>
            <a:off x="3479419" y="2518409"/>
            <a:ext cx="5542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 smtClean="0">
                <a:latin typeface="Gothic Uralic"/>
                <a:cs typeface="Gothic Uralic"/>
              </a:rPr>
              <a:t>Correlation between variable</a:t>
            </a:r>
            <a:endParaRPr sz="2400" dirty="0">
              <a:latin typeface="Gothic Uralic"/>
              <a:cs typeface="Gothic Uralic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419" y="3200399"/>
            <a:ext cx="4153480" cy="36576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07305" y="0"/>
            <a:ext cx="742950" cy="1195070"/>
            <a:chOff x="10407305" y="0"/>
            <a:chExt cx="742950" cy="1195070"/>
          </a:xfrm>
        </p:grpSpPr>
        <p:sp>
          <p:nvSpPr>
            <p:cNvPr id="3" name="object 3"/>
            <p:cNvSpPr/>
            <p:nvPr/>
          </p:nvSpPr>
          <p:spPr>
            <a:xfrm>
              <a:off x="10407305" y="0"/>
              <a:ext cx="742381" cy="11949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37875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629659" y="462534"/>
            <a:ext cx="47320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 smtClean="0">
                <a:solidFill>
                  <a:srgbClr val="000000"/>
                </a:solidFill>
                <a:latin typeface="Gothic Uralic"/>
                <a:cs typeface="Gothic Uralic"/>
              </a:rPr>
              <a:t>Dividing customers in different Clusters.</a:t>
            </a:r>
            <a:endParaRPr sz="2400" dirty="0">
              <a:latin typeface="Gothic Uralic"/>
              <a:cs typeface="Gothic Uralic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694" y="1447800"/>
            <a:ext cx="6203949" cy="496507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07305" y="0"/>
            <a:ext cx="742950" cy="1195070"/>
            <a:chOff x="10407305" y="0"/>
            <a:chExt cx="742950" cy="1195070"/>
          </a:xfrm>
        </p:grpSpPr>
        <p:sp>
          <p:nvSpPr>
            <p:cNvPr id="3" name="object 3"/>
            <p:cNvSpPr/>
            <p:nvPr/>
          </p:nvSpPr>
          <p:spPr>
            <a:xfrm>
              <a:off x="10407305" y="0"/>
              <a:ext cx="742381" cy="11949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37875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344549" y="5742432"/>
            <a:ext cx="8285480" cy="941705"/>
            <a:chOff x="1344549" y="5742432"/>
            <a:chExt cx="8285480" cy="941705"/>
          </a:xfrm>
        </p:grpSpPr>
        <p:sp>
          <p:nvSpPr>
            <p:cNvPr id="15" name="object 15"/>
            <p:cNvSpPr/>
            <p:nvPr/>
          </p:nvSpPr>
          <p:spPr>
            <a:xfrm>
              <a:off x="1354074" y="5751957"/>
              <a:ext cx="8266430" cy="922655"/>
            </a:xfrm>
            <a:custGeom>
              <a:avLst/>
              <a:gdLst/>
              <a:ahLst/>
              <a:cxnLst/>
              <a:rect l="l" t="t" r="r" b="b"/>
              <a:pathLst>
                <a:path w="8266430" h="922654">
                  <a:moveTo>
                    <a:pt x="8129524" y="102489"/>
                  </a:moveTo>
                  <a:lnTo>
                    <a:pt x="136651" y="102489"/>
                  </a:lnTo>
                  <a:lnTo>
                    <a:pt x="93471" y="109456"/>
                  </a:lnTo>
                  <a:lnTo>
                    <a:pt x="55961" y="128857"/>
                  </a:lnTo>
                  <a:lnTo>
                    <a:pt x="26375" y="158439"/>
                  </a:lnTo>
                  <a:lnTo>
                    <a:pt x="6969" y="195951"/>
                  </a:lnTo>
                  <a:lnTo>
                    <a:pt x="0" y="239141"/>
                  </a:lnTo>
                  <a:lnTo>
                    <a:pt x="0" y="785736"/>
                  </a:lnTo>
                  <a:lnTo>
                    <a:pt x="6969" y="828932"/>
                  </a:lnTo>
                  <a:lnTo>
                    <a:pt x="26375" y="866447"/>
                  </a:lnTo>
                  <a:lnTo>
                    <a:pt x="55961" y="896032"/>
                  </a:lnTo>
                  <a:lnTo>
                    <a:pt x="93471" y="915433"/>
                  </a:lnTo>
                  <a:lnTo>
                    <a:pt x="136651" y="922401"/>
                  </a:lnTo>
                  <a:lnTo>
                    <a:pt x="8129524" y="922401"/>
                  </a:lnTo>
                  <a:lnTo>
                    <a:pt x="8172703" y="915433"/>
                  </a:lnTo>
                  <a:lnTo>
                    <a:pt x="8210214" y="896032"/>
                  </a:lnTo>
                  <a:lnTo>
                    <a:pt x="8239800" y="866447"/>
                  </a:lnTo>
                  <a:lnTo>
                    <a:pt x="8259206" y="828932"/>
                  </a:lnTo>
                  <a:lnTo>
                    <a:pt x="8266176" y="785736"/>
                  </a:lnTo>
                  <a:lnTo>
                    <a:pt x="8266176" y="239141"/>
                  </a:lnTo>
                  <a:lnTo>
                    <a:pt x="8259206" y="195951"/>
                  </a:lnTo>
                  <a:lnTo>
                    <a:pt x="8239800" y="158439"/>
                  </a:lnTo>
                  <a:lnTo>
                    <a:pt x="8210214" y="128857"/>
                  </a:lnTo>
                  <a:lnTo>
                    <a:pt x="8172704" y="109456"/>
                  </a:lnTo>
                  <a:lnTo>
                    <a:pt x="8129524" y="102489"/>
                  </a:lnTo>
                  <a:close/>
                </a:path>
                <a:path w="8266430" h="922654">
                  <a:moveTo>
                    <a:pt x="5855208" y="0"/>
                  </a:moveTo>
                  <a:lnTo>
                    <a:pt x="4821936" y="102489"/>
                  </a:lnTo>
                  <a:lnTo>
                    <a:pt x="6888480" y="102489"/>
                  </a:lnTo>
                  <a:lnTo>
                    <a:pt x="585520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54074" y="5751957"/>
              <a:ext cx="8266430" cy="922655"/>
            </a:xfrm>
            <a:custGeom>
              <a:avLst/>
              <a:gdLst/>
              <a:ahLst/>
              <a:cxnLst/>
              <a:rect l="l" t="t" r="r" b="b"/>
              <a:pathLst>
                <a:path w="8266430" h="922654">
                  <a:moveTo>
                    <a:pt x="8266176" y="785736"/>
                  </a:moveTo>
                  <a:lnTo>
                    <a:pt x="8259206" y="828932"/>
                  </a:lnTo>
                  <a:lnTo>
                    <a:pt x="8239800" y="866447"/>
                  </a:lnTo>
                  <a:lnTo>
                    <a:pt x="8210214" y="896032"/>
                  </a:lnTo>
                  <a:lnTo>
                    <a:pt x="8172703" y="915433"/>
                  </a:lnTo>
                  <a:lnTo>
                    <a:pt x="8129524" y="922401"/>
                  </a:lnTo>
                  <a:lnTo>
                    <a:pt x="6888480" y="922401"/>
                  </a:lnTo>
                  <a:lnTo>
                    <a:pt x="4821936" y="922401"/>
                  </a:lnTo>
                  <a:lnTo>
                    <a:pt x="136651" y="922401"/>
                  </a:lnTo>
                  <a:lnTo>
                    <a:pt x="93471" y="915433"/>
                  </a:lnTo>
                  <a:lnTo>
                    <a:pt x="55961" y="896032"/>
                  </a:lnTo>
                  <a:lnTo>
                    <a:pt x="26375" y="866447"/>
                  </a:lnTo>
                  <a:lnTo>
                    <a:pt x="6969" y="828932"/>
                  </a:lnTo>
                  <a:lnTo>
                    <a:pt x="0" y="785736"/>
                  </a:lnTo>
                  <a:lnTo>
                    <a:pt x="0" y="444119"/>
                  </a:lnTo>
                  <a:lnTo>
                    <a:pt x="0" y="239141"/>
                  </a:lnTo>
                  <a:lnTo>
                    <a:pt x="6969" y="195951"/>
                  </a:lnTo>
                  <a:lnTo>
                    <a:pt x="26375" y="158439"/>
                  </a:lnTo>
                  <a:lnTo>
                    <a:pt x="55961" y="128857"/>
                  </a:lnTo>
                  <a:lnTo>
                    <a:pt x="93471" y="109456"/>
                  </a:lnTo>
                  <a:lnTo>
                    <a:pt x="136651" y="102489"/>
                  </a:lnTo>
                  <a:lnTo>
                    <a:pt x="4821936" y="102489"/>
                  </a:lnTo>
                  <a:lnTo>
                    <a:pt x="5855208" y="0"/>
                  </a:lnTo>
                  <a:lnTo>
                    <a:pt x="6888480" y="102489"/>
                  </a:lnTo>
                  <a:lnTo>
                    <a:pt x="8129524" y="102489"/>
                  </a:lnTo>
                  <a:lnTo>
                    <a:pt x="8172704" y="109456"/>
                  </a:lnTo>
                  <a:lnTo>
                    <a:pt x="8210214" y="128857"/>
                  </a:lnTo>
                  <a:lnTo>
                    <a:pt x="8239800" y="158439"/>
                  </a:lnTo>
                  <a:lnTo>
                    <a:pt x="8259206" y="195951"/>
                  </a:lnTo>
                  <a:lnTo>
                    <a:pt x="8266176" y="239141"/>
                  </a:lnTo>
                  <a:lnTo>
                    <a:pt x="8266176" y="444119"/>
                  </a:lnTo>
                  <a:lnTo>
                    <a:pt x="8266176" y="785736"/>
                  </a:lnTo>
                  <a:close/>
                </a:path>
              </a:pathLst>
            </a:custGeom>
            <a:ln w="19049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472944" y="5987592"/>
            <a:ext cx="591947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 smtClean="0">
                <a:solidFill>
                  <a:srgbClr val="FFFFFF"/>
                </a:solidFill>
                <a:latin typeface="Gothic Uralic"/>
                <a:cs typeface="Gothic Uralic"/>
              </a:rPr>
              <a:t>.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361690" y="238125"/>
            <a:ext cx="51981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 smtClean="0">
                <a:solidFill>
                  <a:srgbClr val="000000"/>
                </a:solidFill>
                <a:latin typeface="Gothic Uralic"/>
                <a:cs typeface="Gothic Uralic"/>
              </a:rPr>
              <a:t>Distribution of customer groups</a:t>
            </a:r>
            <a:endParaRPr sz="2400" dirty="0">
              <a:latin typeface="Gothic Uralic"/>
              <a:cs typeface="Gothic Uralic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690" y="1194907"/>
            <a:ext cx="4587303" cy="37101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FE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391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Gothic Uralic</vt:lpstr>
      <vt:lpstr>Times New Roman</vt:lpstr>
      <vt:lpstr>Verdana</vt:lpstr>
      <vt:lpstr>Wingdings</vt:lpstr>
      <vt:lpstr>Office Theme</vt:lpstr>
      <vt:lpstr>                C   U   S   T   O   M   E   R         S   E   G    M  E    N   T   A    T   I   O   N DETAILED PROJECT REPORT</vt:lpstr>
      <vt:lpstr>PROJECT DETAIL</vt:lpstr>
      <vt:lpstr>PowerPoint Presentation</vt:lpstr>
      <vt:lpstr>PROBLEM STATEMENT</vt:lpstr>
      <vt:lpstr>ARCHITECTURE</vt:lpstr>
      <vt:lpstr>DATASET INFORMATION</vt:lpstr>
      <vt:lpstr>INSIGHTS</vt:lpstr>
      <vt:lpstr>Dividing customers in different Clusters.</vt:lpstr>
      <vt:lpstr>Distribution of customer groups</vt:lpstr>
      <vt:lpstr>KEY PERFORMANCE INDICATOR (KPI)</vt:lpstr>
      <vt:lpstr>Q &amp; 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</dc:creator>
  <cp:lastModifiedBy>Admin</cp:lastModifiedBy>
  <cp:revision>4</cp:revision>
  <dcterms:created xsi:type="dcterms:W3CDTF">2022-01-29T06:35:29Z</dcterms:created>
  <dcterms:modified xsi:type="dcterms:W3CDTF">2022-01-29T07:15:08Z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2022-01-29T00:00:00Z</vt:filetime>
  </property>
</Properties>
</file>