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1" r:id="rId4"/>
    <p:sldId id="262" r:id="rId5"/>
    <p:sldId id="263" r:id="rId6"/>
    <p:sldId id="282" r:id="rId7"/>
    <p:sldId id="289" r:id="rId8"/>
    <p:sldId id="290" r:id="rId9"/>
    <p:sldId id="291" r:id="rId10"/>
    <p:sldId id="281" r:id="rId11"/>
    <p:sldId id="284" r:id="rId12"/>
    <p:sldId id="285" r:id="rId13"/>
    <p:sldId id="292" r:id="rId14"/>
    <p:sldId id="293" r:id="rId15"/>
    <p:sldId id="295" r:id="rId16"/>
    <p:sldId id="296" r:id="rId17"/>
    <p:sldId id="297" r:id="rId18"/>
    <p:sldId id="275" r:id="rId19"/>
    <p:sldId id="279" r:id="rId20"/>
    <p:sldId id="280"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A00"/>
    <a:srgbClr val="003296"/>
    <a:srgbClr val="1D3A00"/>
    <a:srgbClr val="E39A39"/>
    <a:srgbClr val="5EEC3C"/>
    <a:srgbClr val="FFC901"/>
    <a:srgbClr val="FE9202"/>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335275"/>
            <a:ext cx="8246070" cy="878054"/>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48965" y="4213328"/>
            <a:ext cx="8246071" cy="458115"/>
          </a:xfrm>
        </p:spPr>
        <p:txBody>
          <a:bodyPr>
            <a:normAutofit/>
          </a:bodyPr>
          <a:lstStyle>
            <a:lvl1pPr marL="0" indent="0" algn="ct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458116"/>
          </a:xfrm>
        </p:spPr>
        <p:txBody>
          <a:bodyPr>
            <a:normAutofit/>
          </a:bodyPr>
          <a:lstStyle>
            <a:lvl1pPr algn="ct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395704"/>
            <a:ext cx="6413610"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1" y="1082877"/>
            <a:ext cx="6413609" cy="362558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1" y="891995"/>
            <a:ext cx="8093365" cy="610820"/>
          </a:xfrm>
        </p:spPr>
        <p:txBody>
          <a:bodyPr>
            <a:normAutofit/>
          </a:bodyPr>
          <a:lstStyle>
            <a:lvl1pPr algn="ct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96092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43332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96092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43332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12/1/2020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0" y="1044700"/>
            <a:ext cx="7940660" cy="1030758"/>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 A Presentation Report on</a:t>
            </a:r>
            <a:br>
              <a:rPr lang="en-US" sz="2400" dirty="0">
                <a:solidFill>
                  <a:schemeClr val="tx1"/>
                </a:solidFill>
                <a:latin typeface="Times New Roman" panose="02020603050405020304" pitchFamily="18" charset="0"/>
                <a:cs typeface="Times New Roman" panose="02020603050405020304" pitchFamily="18" charset="0"/>
              </a:rPr>
            </a:br>
            <a:r>
              <a:rPr lang="en-IN" altLang="en-US" sz="2400" dirty="0">
                <a:solidFill>
                  <a:schemeClr val="tx1"/>
                </a:solidFill>
                <a:latin typeface="Times New Roman" panose="02020603050405020304" pitchFamily="18" charset="0"/>
                <a:cs typeface="Times New Roman" panose="02020603050405020304" pitchFamily="18" charset="0"/>
              </a:rPr>
              <a:t>GameToh Food Ordering System</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Submitted in partial fulfillment of the requirement for the award of the degree</a:t>
            </a:r>
            <a:br>
              <a:rPr lang="en-US" sz="2200" dirty="0">
                <a:solidFill>
                  <a:schemeClr val="tx1"/>
                </a:solidFill>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INTEGRATED MASTER OF COMPUTER APPLICATIONS</a:t>
            </a:r>
            <a:br>
              <a:rPr lang="en-US" sz="2200" b="1"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Of</a:t>
            </a:r>
            <a:br>
              <a:rPr lang="en-US" sz="2200" dirty="0">
                <a:solidFill>
                  <a:schemeClr val="tx1"/>
                </a:solidFill>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Gujarat Technological University</a:t>
            </a:r>
            <a:br>
              <a:rPr lang="en-US" sz="2200" b="1" dirty="0">
                <a:solidFill>
                  <a:schemeClr val="tx1"/>
                </a:solidFill>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(GTU)</a:t>
            </a:r>
            <a:endParaRPr lang="en-US" sz="2200" dirty="0"/>
          </a:p>
        </p:txBody>
      </p:sp>
      <p:sp>
        <p:nvSpPr>
          <p:cNvPr id="3" name="Subtitle 2"/>
          <p:cNvSpPr>
            <a:spLocks noGrp="1"/>
          </p:cNvSpPr>
          <p:nvPr>
            <p:ph type="subTitle" idx="1"/>
          </p:nvPr>
        </p:nvSpPr>
        <p:spPr>
          <a:xfrm>
            <a:off x="601670" y="2877160"/>
            <a:ext cx="7940661" cy="850699"/>
          </a:xfrm>
        </p:spPr>
        <p:txBody>
          <a:bodyPr>
            <a:normAutofit fontScale="87500" lnSpcReduction="10000"/>
          </a:bodyPr>
          <a:lstStyle/>
          <a:p>
            <a:pPr>
              <a:spcBef>
                <a:spcPts val="1000"/>
              </a:spcBef>
            </a:pPr>
            <a:r>
              <a:rPr lang="en-US" sz="2400" b="1" dirty="0">
                <a:solidFill>
                  <a:schemeClr val="tx1"/>
                </a:solidFill>
                <a:latin typeface="Times New Roman" panose="02020603050405020304" pitchFamily="18" charset="0"/>
                <a:cs typeface="Times New Roman" panose="02020603050405020304" pitchFamily="18" charset="0"/>
              </a:rPr>
              <a:t>Project Guide: Prof </a:t>
            </a:r>
            <a:r>
              <a:rPr lang="en-IN" altLang="en-US" sz="2400" b="1" dirty="0">
                <a:solidFill>
                  <a:schemeClr val="tx1"/>
                </a:solidFill>
                <a:latin typeface="Times New Roman" panose="02020603050405020304" pitchFamily="18" charset="0"/>
                <a:cs typeface="Times New Roman" panose="02020603050405020304" pitchFamily="18" charset="0"/>
              </a:rPr>
              <a:t>Vivek </a:t>
            </a:r>
            <a:r>
              <a:rPr lang="en-IN" altLang="en-US" sz="2400" b="1" dirty="0" err="1">
                <a:solidFill>
                  <a:schemeClr val="tx1"/>
                </a:solidFill>
                <a:latin typeface="Times New Roman" panose="02020603050405020304" pitchFamily="18" charset="0"/>
                <a:cs typeface="Times New Roman" panose="02020603050405020304" pitchFamily="18" charset="0"/>
              </a:rPr>
              <a:t>Gondaliya</a:t>
            </a:r>
            <a:endParaRPr lang="en-US" sz="2400" b="1" dirty="0">
              <a:solidFill>
                <a:schemeClr val="tx1"/>
              </a:solidFill>
              <a:latin typeface="Times New Roman" panose="02020603050405020304" pitchFamily="18" charset="0"/>
              <a:cs typeface="Times New Roman" panose="02020603050405020304" pitchFamily="18" charset="0"/>
            </a:endParaRPr>
          </a:p>
          <a:p>
            <a:pPr>
              <a:spcBef>
                <a:spcPts val="1000"/>
              </a:spcBef>
            </a:pPr>
            <a:r>
              <a:rPr lang="en-IN" altLang="en-US" sz="2400" dirty="0">
                <a:latin typeface="Times New Roman" panose="02020603050405020304" pitchFamily="18" charset="0"/>
                <a:cs typeface="Times New Roman" panose="02020603050405020304" pitchFamily="18" charset="0"/>
              </a:rPr>
              <a:t>Akash Trivedi</a:t>
            </a:r>
            <a:r>
              <a:rPr lang="en-US" sz="2400" dirty="0">
                <a:latin typeface="Times New Roman" panose="02020603050405020304" pitchFamily="18" charset="0"/>
                <a:cs typeface="Times New Roman" panose="02020603050405020304" pitchFamily="18" charset="0"/>
              </a:rPr>
              <a:t> (1752206860</a:t>
            </a:r>
            <a:r>
              <a:rPr lang="en-IN" altLang="en-US" sz="2400" dirty="0">
                <a:latin typeface="Times New Roman" panose="02020603050405020304" pitchFamily="18" charset="0"/>
                <a:cs typeface="Times New Roman" panose="02020603050405020304" pitchFamily="18" charset="0"/>
              </a:rPr>
              <a:t>01</a:t>
            </a:r>
            <a:r>
              <a:rPr lang="en-US" sz="2400" dirty="0">
                <a:latin typeface="Times New Roman" panose="02020603050405020304" pitchFamily="18" charset="0"/>
                <a:cs typeface="Times New Roman" panose="02020603050405020304" pitchFamily="18" charset="0"/>
              </a:rPr>
              <a:t>)</a:t>
            </a:r>
            <a:r>
              <a:rPr lang="en-US" sz="2400" dirty="0"/>
              <a:t>  </a:t>
            </a:r>
          </a:p>
        </p:txBody>
      </p:sp>
      <p:pic>
        <p:nvPicPr>
          <p:cNvPr id="4" name="Picture 3"/>
          <p:cNvPicPr/>
          <p:nvPr/>
        </p:nvPicPr>
        <p:blipFill>
          <a:blip r:embed="rId2"/>
          <a:srcRect l="49959" t="7387" r="11583" b="69763"/>
          <a:stretch>
            <a:fillRect/>
          </a:stretch>
        </p:blipFill>
        <p:spPr bwMode="auto">
          <a:xfrm>
            <a:off x="2892244" y="3727859"/>
            <a:ext cx="3512215" cy="763525"/>
          </a:xfrm>
          <a:prstGeom prst="rect">
            <a:avLst/>
          </a:prstGeom>
          <a:noFill/>
          <a:ln w="9525">
            <a:noFill/>
            <a:miter lim="800000"/>
            <a:headEnd/>
            <a:tailEnd/>
          </a:ln>
        </p:spPr>
      </p:pic>
      <p:sp>
        <p:nvSpPr>
          <p:cNvPr id="6" name="TextBox 5"/>
          <p:cNvSpPr txBox="1"/>
          <p:nvPr/>
        </p:nvSpPr>
        <p:spPr>
          <a:xfrm>
            <a:off x="1976013" y="4403364"/>
            <a:ext cx="5344675" cy="938719"/>
          </a:xfrm>
          <a:prstGeom prst="rect">
            <a:avLst/>
          </a:prstGeom>
          <a:noFill/>
        </p:spPr>
        <p:txBody>
          <a:bodyPr wrap="square" rtlCol="0">
            <a:spAutoFit/>
          </a:bodyPr>
          <a:lstStyle/>
          <a:p>
            <a:pPr algn="ctr"/>
            <a:r>
              <a:rPr lang="en-US" sz="1100" b="1" dirty="0" err="1">
                <a:solidFill>
                  <a:srgbClr val="00B0F0"/>
                </a:solidFill>
                <a:latin typeface="Times New Roman" panose="02020603050405020304" pitchFamily="18" charset="0"/>
                <a:cs typeface="Times New Roman" panose="02020603050405020304" pitchFamily="18" charset="0"/>
              </a:rPr>
              <a:t>Marwadi</a:t>
            </a:r>
            <a:r>
              <a:rPr lang="en-US" sz="1100" b="1" dirty="0">
                <a:solidFill>
                  <a:srgbClr val="00B0F0"/>
                </a:solidFill>
                <a:latin typeface="Times New Roman" panose="02020603050405020304" pitchFamily="18" charset="0"/>
                <a:cs typeface="Times New Roman" panose="02020603050405020304" pitchFamily="18" charset="0"/>
              </a:rPr>
              <a:t> Education Foundation’s Group of Institutions</a:t>
            </a:r>
          </a:p>
          <a:p>
            <a:pPr algn="ctr"/>
            <a:r>
              <a:rPr lang="en-US" sz="1100" b="1" dirty="0">
                <a:solidFill>
                  <a:srgbClr val="00B0F0"/>
                </a:solidFill>
                <a:latin typeface="Times New Roman" panose="02020603050405020304" pitchFamily="18" charset="0"/>
                <a:cs typeface="Times New Roman" panose="02020603050405020304" pitchFamily="18" charset="0"/>
              </a:rPr>
              <a:t>(MEFGI)</a:t>
            </a:r>
          </a:p>
          <a:p>
            <a:pPr algn="ctr"/>
            <a:r>
              <a:rPr lang="en-US" sz="1100" dirty="0">
                <a:solidFill>
                  <a:srgbClr val="00B0F0"/>
                </a:solidFill>
                <a:latin typeface="Times New Roman" panose="02020603050405020304" pitchFamily="18" charset="0"/>
                <a:cs typeface="Times New Roman" panose="02020603050405020304" pitchFamily="18" charset="0"/>
              </a:rPr>
              <a:t>Rajkot, Gujarat</a:t>
            </a:r>
            <a:endParaRPr lang="en-US" sz="1100" b="1" dirty="0">
              <a:solidFill>
                <a:srgbClr val="00B0F0"/>
              </a:solidFill>
              <a:latin typeface="Times New Roman" panose="02020603050405020304" pitchFamily="18" charset="0"/>
              <a:cs typeface="Times New Roman" panose="02020603050405020304" pitchFamily="18" charset="0"/>
            </a:endParaRPr>
          </a:p>
          <a:p>
            <a:pPr algn="ctr"/>
            <a:r>
              <a:rPr lang="en-US" sz="1100" b="1" dirty="0">
                <a:solidFill>
                  <a:srgbClr val="00B0F0"/>
                </a:solidFill>
                <a:latin typeface="Times New Roman" panose="02020603050405020304" pitchFamily="18" charset="0"/>
                <a:cs typeface="Times New Roman" panose="02020603050405020304" pitchFamily="18" charset="0"/>
              </a:rPr>
              <a:t>2019 - 2020</a:t>
            </a:r>
          </a:p>
          <a:p>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SCREENSHOTS</a:t>
            </a:r>
          </a:p>
        </p:txBody>
      </p:sp>
      <p:sp>
        <p:nvSpPr>
          <p:cNvPr id="3" name="Content Placeholder 2"/>
          <p:cNvSpPr>
            <a:spLocks noGrp="1"/>
          </p:cNvSpPr>
          <p:nvPr>
            <p:ph sz="half" idx="1"/>
          </p:nvPr>
        </p:nvSpPr>
        <p:spPr/>
        <p:txBody>
          <a:bodyPr/>
          <a:lstStyle/>
          <a:p>
            <a:r>
              <a:rPr lang="en-IN" altLang="en-US" dirty="0"/>
              <a:t>List new restaurant</a:t>
            </a:r>
          </a:p>
        </p:txBody>
      </p:sp>
      <p:pic>
        <p:nvPicPr>
          <p:cNvPr id="10" name="Picture 10" descr="addRestaurant"/>
          <p:cNvPicPr>
            <a:picLocks noGrp="1" noChangeAspect="1"/>
          </p:cNvPicPr>
          <p:nvPr>
            <p:ph sz="half" idx="2"/>
          </p:nvPr>
        </p:nvPicPr>
        <p:blipFill>
          <a:blip r:embed="rId2"/>
          <a:stretch>
            <a:fillRect/>
          </a:stretch>
        </p:blipFill>
        <p:spPr>
          <a:xfrm>
            <a:off x="4648200" y="1260475"/>
            <a:ext cx="4038600" cy="32734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SCREENSHOTS</a:t>
            </a:r>
          </a:p>
        </p:txBody>
      </p:sp>
      <p:sp>
        <p:nvSpPr>
          <p:cNvPr id="3" name="Content Placeholder 2"/>
          <p:cNvSpPr>
            <a:spLocks noGrp="1"/>
          </p:cNvSpPr>
          <p:nvPr>
            <p:ph sz="half" idx="1"/>
          </p:nvPr>
        </p:nvSpPr>
        <p:spPr>
          <a:xfrm>
            <a:off x="457200" y="1123950"/>
            <a:ext cx="2791460" cy="765810"/>
          </a:xfrm>
        </p:spPr>
        <p:txBody>
          <a:bodyPr>
            <a:normAutofit/>
          </a:bodyPr>
          <a:lstStyle/>
          <a:p>
            <a:r>
              <a:rPr lang="en-IN" altLang="en-US" dirty="0"/>
              <a:t>Add to cart</a:t>
            </a:r>
          </a:p>
        </p:txBody>
      </p:sp>
      <p:pic>
        <p:nvPicPr>
          <p:cNvPr id="16" name="Picture 16" descr="cart"/>
          <p:cNvPicPr>
            <a:picLocks noGrp="1" noChangeAspect="1"/>
          </p:cNvPicPr>
          <p:nvPr>
            <p:ph sz="half" idx="2"/>
          </p:nvPr>
        </p:nvPicPr>
        <p:blipFill>
          <a:blip r:embed="rId2"/>
          <a:stretch>
            <a:fillRect/>
          </a:stretch>
        </p:blipFill>
        <p:spPr>
          <a:xfrm>
            <a:off x="2178685" y="1745615"/>
            <a:ext cx="6126480" cy="2321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SCREENSHOTS</a:t>
            </a:r>
          </a:p>
        </p:txBody>
      </p:sp>
      <p:sp>
        <p:nvSpPr>
          <p:cNvPr id="3" name="Content Placeholder 2"/>
          <p:cNvSpPr>
            <a:spLocks noGrp="1"/>
          </p:cNvSpPr>
          <p:nvPr>
            <p:ph sz="half" idx="1"/>
          </p:nvPr>
        </p:nvSpPr>
        <p:spPr/>
        <p:txBody>
          <a:bodyPr/>
          <a:lstStyle/>
          <a:p>
            <a:r>
              <a:rPr lang="en-IN" altLang="en-US" dirty="0"/>
              <a:t>Check out</a:t>
            </a:r>
          </a:p>
        </p:txBody>
      </p:sp>
      <p:pic>
        <p:nvPicPr>
          <p:cNvPr id="17" name="Picture 17" descr="checkout"/>
          <p:cNvPicPr>
            <a:picLocks noGrp="1" noChangeAspect="1"/>
          </p:cNvPicPr>
          <p:nvPr>
            <p:ph sz="half" idx="2"/>
          </p:nvPr>
        </p:nvPicPr>
        <p:blipFill>
          <a:blip r:embed="rId2"/>
          <a:stretch>
            <a:fillRect/>
          </a:stretch>
        </p:blipFill>
        <p:spPr>
          <a:xfrm>
            <a:off x="3662680" y="969645"/>
            <a:ext cx="4655820" cy="38563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SCREENSHOTS</a:t>
            </a:r>
          </a:p>
        </p:txBody>
      </p:sp>
      <p:sp>
        <p:nvSpPr>
          <p:cNvPr id="3" name="Content Placeholder 2"/>
          <p:cNvSpPr>
            <a:spLocks noGrp="1"/>
          </p:cNvSpPr>
          <p:nvPr>
            <p:ph sz="half" idx="1"/>
          </p:nvPr>
        </p:nvSpPr>
        <p:spPr/>
        <p:txBody>
          <a:bodyPr/>
          <a:lstStyle/>
          <a:p>
            <a:r>
              <a:rPr lang="en-IN" altLang="en-US" dirty="0"/>
              <a:t>Redirecting To payment</a:t>
            </a:r>
          </a:p>
        </p:txBody>
      </p:sp>
      <p:pic>
        <p:nvPicPr>
          <p:cNvPr id="18" name="Picture 18" descr="Payment"/>
          <p:cNvPicPr>
            <a:picLocks noChangeAspect="1"/>
          </p:cNvPicPr>
          <p:nvPr/>
        </p:nvPicPr>
        <p:blipFill>
          <a:blip r:embed="rId2"/>
          <a:stretch>
            <a:fillRect/>
          </a:stretch>
        </p:blipFill>
        <p:spPr>
          <a:xfrm>
            <a:off x="1825625" y="1634490"/>
            <a:ext cx="5730240" cy="3451860"/>
          </a:xfrm>
          <a:prstGeom prst="rect">
            <a:avLst/>
          </a:prstGeom>
        </p:spPr>
      </p:pic>
      <p:sp>
        <p:nvSpPr>
          <p:cNvPr id="4" name="Content Placeholder 3"/>
          <p:cNvSpPr>
            <a:spLocks noGrp="1"/>
          </p:cNvSpPr>
          <p:nvPr>
            <p:ph sz="half" idx="2"/>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SCREENSHOTS</a:t>
            </a:r>
          </a:p>
        </p:txBody>
      </p:sp>
      <p:sp>
        <p:nvSpPr>
          <p:cNvPr id="3" name="Content Placeholder 2"/>
          <p:cNvSpPr>
            <a:spLocks noGrp="1"/>
          </p:cNvSpPr>
          <p:nvPr>
            <p:ph sz="half" idx="1"/>
          </p:nvPr>
        </p:nvSpPr>
        <p:spPr/>
        <p:txBody>
          <a:bodyPr/>
          <a:lstStyle/>
          <a:p>
            <a:r>
              <a:rPr lang="en-IN" altLang="en-US" dirty="0"/>
              <a:t>Admin Login</a:t>
            </a:r>
          </a:p>
        </p:txBody>
      </p:sp>
      <p:pic>
        <p:nvPicPr>
          <p:cNvPr id="19" name="Picture 19" descr="adminLogin"/>
          <p:cNvPicPr>
            <a:picLocks noGrp="1" noChangeAspect="1"/>
          </p:cNvPicPr>
          <p:nvPr>
            <p:ph sz="half" idx="2"/>
          </p:nvPr>
        </p:nvPicPr>
        <p:blipFill>
          <a:blip r:embed="rId2"/>
          <a:stretch>
            <a:fillRect/>
          </a:stretch>
        </p:blipFill>
        <p:spPr>
          <a:xfrm>
            <a:off x="2770505" y="1792605"/>
            <a:ext cx="5916295" cy="1677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SCREENSHOTS</a:t>
            </a:r>
          </a:p>
        </p:txBody>
      </p:sp>
      <p:sp>
        <p:nvSpPr>
          <p:cNvPr id="3" name="Content Placeholder 2"/>
          <p:cNvSpPr>
            <a:spLocks noGrp="1"/>
          </p:cNvSpPr>
          <p:nvPr>
            <p:ph sz="half" idx="1"/>
          </p:nvPr>
        </p:nvSpPr>
        <p:spPr/>
        <p:txBody>
          <a:bodyPr/>
          <a:lstStyle/>
          <a:p>
            <a:r>
              <a:rPr lang="en-IN" altLang="en-US" dirty="0"/>
              <a:t>Monthly Sales</a:t>
            </a:r>
          </a:p>
        </p:txBody>
      </p:sp>
      <p:pic>
        <p:nvPicPr>
          <p:cNvPr id="20" name="Picture 20" descr="monthlysales"/>
          <p:cNvPicPr>
            <a:picLocks noGrp="1" noChangeAspect="1"/>
          </p:cNvPicPr>
          <p:nvPr>
            <p:ph sz="half" idx="2"/>
          </p:nvPr>
        </p:nvPicPr>
        <p:blipFill>
          <a:blip r:embed="rId2"/>
          <a:stretch>
            <a:fillRect/>
          </a:stretch>
        </p:blipFill>
        <p:spPr>
          <a:xfrm>
            <a:off x="747395" y="1765935"/>
            <a:ext cx="7939405" cy="29248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SCREENSHOTS</a:t>
            </a:r>
          </a:p>
        </p:txBody>
      </p:sp>
      <p:sp>
        <p:nvSpPr>
          <p:cNvPr id="3" name="Content Placeholder 2"/>
          <p:cNvSpPr>
            <a:spLocks noGrp="1"/>
          </p:cNvSpPr>
          <p:nvPr>
            <p:ph sz="half" idx="1"/>
          </p:nvPr>
        </p:nvSpPr>
        <p:spPr/>
        <p:txBody>
          <a:bodyPr/>
          <a:lstStyle/>
          <a:p>
            <a:r>
              <a:rPr lang="en-IN" altLang="en-US" dirty="0"/>
              <a:t>List customers</a:t>
            </a:r>
          </a:p>
        </p:txBody>
      </p:sp>
      <p:pic>
        <p:nvPicPr>
          <p:cNvPr id="21" name="Picture 21" descr="listcustomers"/>
          <p:cNvPicPr>
            <a:picLocks noGrp="1" noChangeAspect="1"/>
          </p:cNvPicPr>
          <p:nvPr>
            <p:ph sz="half" idx="2"/>
          </p:nvPr>
        </p:nvPicPr>
        <p:blipFill>
          <a:blip r:embed="rId2"/>
          <a:stretch>
            <a:fillRect/>
          </a:stretch>
        </p:blipFill>
        <p:spPr>
          <a:xfrm>
            <a:off x="2310130" y="2149475"/>
            <a:ext cx="6376670" cy="2446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SCREENSHOTS</a:t>
            </a:r>
          </a:p>
        </p:txBody>
      </p:sp>
      <p:sp>
        <p:nvSpPr>
          <p:cNvPr id="3" name="Content Placeholder 2"/>
          <p:cNvSpPr>
            <a:spLocks noGrp="1"/>
          </p:cNvSpPr>
          <p:nvPr>
            <p:ph sz="half" idx="1"/>
          </p:nvPr>
        </p:nvSpPr>
        <p:spPr/>
        <p:txBody>
          <a:bodyPr/>
          <a:lstStyle/>
          <a:p>
            <a:r>
              <a:rPr lang="en-IN" altLang="en-US" dirty="0"/>
              <a:t>List Restaurants</a:t>
            </a:r>
          </a:p>
        </p:txBody>
      </p:sp>
      <p:pic>
        <p:nvPicPr>
          <p:cNvPr id="22" name="Picture 22" descr="listrestaurants"/>
          <p:cNvPicPr>
            <a:picLocks noGrp="1" noChangeAspect="1"/>
          </p:cNvPicPr>
          <p:nvPr>
            <p:ph sz="half" idx="2"/>
          </p:nvPr>
        </p:nvPicPr>
        <p:blipFill>
          <a:blip r:embed="rId2"/>
          <a:stretch>
            <a:fillRect/>
          </a:stretch>
        </p:blipFill>
        <p:spPr>
          <a:xfrm>
            <a:off x="2283460" y="1733550"/>
            <a:ext cx="6025515" cy="28613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fontScale="70000"/>
          </a:bodyPr>
          <a:lstStyle/>
          <a:p>
            <a:pPr marL="0" indent="0" algn="just">
              <a:buNone/>
            </a:pPr>
            <a:r>
              <a:rPr lang="en-IN" sz="1600" dirty="0"/>
              <a:t>At the end of our project we are conclude that our project is error free and  all the modules  run  successfully  and  all  its  operation  are  also  perfectly  performing its Corresponding work.</a:t>
            </a:r>
          </a:p>
          <a:p>
            <a:pPr marL="0" indent="0" algn="just">
              <a:buNone/>
            </a:pPr>
            <a:endParaRPr lang="en-IN" sz="1600" dirty="0"/>
          </a:p>
          <a:p>
            <a:pPr marL="0" indent="0" algn="just">
              <a:buNone/>
            </a:pPr>
            <a:r>
              <a:rPr lang="en-IN" sz="1600" dirty="0"/>
              <a:t>Also  we  mentioned  that  our  project  is  used  for  using  our food delivery service related  to  Edible  Items  only. We  in  future  are  trying  to  reach  out  every  Person’s  need and add as many restaurant we can reach.</a:t>
            </a:r>
          </a:p>
          <a:p>
            <a:pPr marL="0" indent="0" algn="just">
              <a:buNone/>
            </a:pPr>
            <a:r>
              <a:rPr lang="en-IN" sz="1600" dirty="0"/>
              <a:t> We  want  to  grow  this  Network  around  India  and  Provide  India  a  better and fast at home service.</a:t>
            </a:r>
          </a:p>
          <a:p>
            <a:pPr marL="0" indent="0" algn="just">
              <a:buNone/>
            </a:pPr>
            <a:r>
              <a:rPr lang="en-IN" sz="1600" dirty="0"/>
              <a:t>Online Food Ordering system is developed on the basis of user's requirements. This system is based on solving one of the common problems of everyday life. It gives information needed in making food orders.</a:t>
            </a:r>
          </a:p>
          <a:p>
            <a:pPr marL="0" indent="0" algn="just">
              <a:buNone/>
            </a:pPr>
            <a:r>
              <a:rPr lang="en-IN" sz="1600" dirty="0"/>
              <a:t>Customers can order any food as per their convenience. The system made for restaurant can help receiving orders and modifying its data. Also admin has control over the system. With online food ordering system, a restaurant can upload their menu online and customers can easily place order. Orders can be tracked easily. Food delivery service can be improved as maintenance of customer's database is done. The restaurants can even customize online restaurant menu.</a:t>
            </a:r>
          </a:p>
          <a:p>
            <a:pPr marL="0" indent="0" algn="just">
              <a:buNone/>
            </a:pPr>
            <a:endParaRPr lang="en-IN" sz="1600" dirty="0"/>
          </a:p>
          <a:p>
            <a:pPr marL="0" indent="0" algn="just">
              <a:buNone/>
            </a:pPr>
            <a:r>
              <a:rPr lang="en-IN" sz="1600" dirty="0"/>
              <a:t>Potential customers can easily access menu and place order. Hence, an automated food ordering system is presented with features of wireless communication. As more and more people are migrating to urban cities, they can avail this benefit of food services at any period of time. As food are brought to the doorstep, the unnecessary transportation will be reduced and thereby pollution will be decreased.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BIBLIOGRAPHY</a:t>
            </a:r>
          </a:p>
        </p:txBody>
      </p:sp>
      <p:sp>
        <p:nvSpPr>
          <p:cNvPr id="3" name="Content Placeholder 2"/>
          <p:cNvSpPr>
            <a:spLocks noGrp="1"/>
          </p:cNvSpPr>
          <p:nvPr>
            <p:ph idx="1"/>
          </p:nvPr>
        </p:nvSpPr>
        <p:spPr/>
        <p:txBody>
          <a:bodyPr>
            <a:normAutofit/>
          </a:bodyPr>
          <a:lstStyle/>
          <a:p>
            <a:r>
              <a:rPr lang="en-US" b="1" dirty="0"/>
              <a:t>Online References</a:t>
            </a:r>
            <a:endParaRPr lang="en-US" dirty="0"/>
          </a:p>
          <a:p>
            <a:pPr lvl="1"/>
            <a:r>
              <a:rPr lang="en-US" dirty="0"/>
              <a:t> youtube.com 	</a:t>
            </a:r>
          </a:p>
          <a:p>
            <a:pPr lvl="1"/>
            <a:r>
              <a:rPr lang="en-US" dirty="0"/>
              <a:t> tutorials point </a:t>
            </a:r>
          </a:p>
          <a:p>
            <a:pPr lvl="1"/>
            <a:r>
              <a:rPr lang="en-US" dirty="0"/>
              <a:t> w3schools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281175"/>
            <a:ext cx="6108200" cy="572644"/>
          </a:xfrm>
        </p:spPr>
        <p:txBody>
          <a:bodyPr>
            <a:normAutofit fontScale="90000"/>
          </a:bodyPr>
          <a:lstStyle/>
          <a:p>
            <a:pPr algn="l"/>
            <a:r>
              <a:rPr lang="en-US" b="1" dirty="0">
                <a:latin typeface="Times New Roman" panose="02020603050405020304" pitchFamily="18" charset="0"/>
                <a:cs typeface="Times New Roman" panose="02020603050405020304" pitchFamily="18" charset="0"/>
              </a:rPr>
              <a:t>SYNOPSIS</a:t>
            </a:r>
          </a:p>
        </p:txBody>
      </p:sp>
      <p:sp>
        <p:nvSpPr>
          <p:cNvPr id="5" name="Content Placeholder 4"/>
          <p:cNvSpPr>
            <a:spLocks noGrp="1"/>
          </p:cNvSpPr>
          <p:nvPr>
            <p:ph idx="1"/>
          </p:nvPr>
        </p:nvSpPr>
        <p:spPr>
          <a:xfrm>
            <a:off x="2044065" y="968375"/>
            <a:ext cx="6764655" cy="3806825"/>
          </a:xfrm>
        </p:spPr>
        <p:txBody>
          <a:bodyPr>
            <a:normAutofit lnSpcReduction="10000"/>
          </a:bodyPr>
          <a:lstStyle/>
          <a:p>
            <a:r>
              <a:rPr lang="en-IN" sz="1000" dirty="0"/>
              <a:t>The aim of developing GameToh Food services project is to replace the traditional way, of taking orders, with computerized system. Another important reason for developing this project is to digitize the summary reports and user friendly format at any point of time when needed.</a:t>
            </a:r>
          </a:p>
          <a:p>
            <a:r>
              <a:rPr lang="en-IN" sz="1000" dirty="0"/>
              <a:t>		</a:t>
            </a:r>
          </a:p>
          <a:p>
            <a:r>
              <a:rPr lang="en-IN" sz="1000" dirty="0"/>
              <a:t>GameToh Food services is a part of ecommerce through which we can carry-out selling, distributing, marketing  for the outlet owner also providing Service over internet to remote public.</a:t>
            </a:r>
          </a:p>
          <a:p>
            <a:endParaRPr lang="en-IN" sz="1000" dirty="0"/>
          </a:p>
          <a:p>
            <a:r>
              <a:rPr lang="en-IN" sz="1000" dirty="0"/>
              <a:t>Also, for building a Food Service website we need to upload variety of cuisine online to attract potential and diverse customers. The GameToh food services gives restaurant the ability to increase sales and expand their business by giving customers the facility to order food online. With an online restaurant menu service the customer can place orders online 24x7. Thus it is a simple, fast and convenient food services giving an edge over the competition at an affordable price.</a:t>
            </a:r>
          </a:p>
          <a:p>
            <a:endParaRPr lang="en-IN" sz="1000" dirty="0"/>
          </a:p>
          <a:p>
            <a:r>
              <a:rPr lang="en-IN" sz="1000" dirty="0"/>
              <a:t>Internet has experienced a tremendous growth in terms of coverage and awareness. So, giving the business an online presence has become very crucial and advantageous. With GameToh Food Services, we can set up restaurant menu online and the customers can easily place order with a simple mouse click/tap. Also with an online service we can easily track the orders, maintain customer's database and improve our food delivery service.</a:t>
            </a:r>
          </a:p>
          <a:p>
            <a:endParaRPr lang="en-IN" sz="1000" dirty="0"/>
          </a:p>
          <a:p>
            <a:r>
              <a:rPr lang="en-IN" sz="1000" dirty="0"/>
              <a:t>Customers can order food directly over internet. The restaurants can even customize online restaurant menu and upload images easily. Having restaurant menu over internet, potential customers can easily access it and place order at their convenience venue.</a:t>
            </a:r>
          </a:p>
          <a:p>
            <a:endParaRPr lang="en-IN" sz="1000" dirty="0"/>
          </a:p>
          <a:p>
            <a:r>
              <a:rPr lang="en-IN" sz="1000" dirty="0"/>
              <a:t>Also these days women are no less than men, in any field, so, in big cities even wives are working women, therefore mostly the small families manage to have food order from somewhere as they lack time, so this service will be of great help to them also.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b="1" dirty="0">
                <a:latin typeface="Times New Roman" panose="02020603050405020304" pitchFamily="18" charset="0"/>
                <a:cs typeface="Times New Roman" panose="02020603050405020304" pitchFamily="18" charset="0"/>
              </a:rPr>
              <a:t>Offline References</a:t>
            </a:r>
          </a:p>
        </p:txBody>
      </p:sp>
      <p:sp>
        <p:nvSpPr>
          <p:cNvPr id="3" name="Content Placeholder 2"/>
          <p:cNvSpPr>
            <a:spLocks noGrp="1"/>
          </p:cNvSpPr>
          <p:nvPr>
            <p:ph idx="1"/>
          </p:nvPr>
        </p:nvSpPr>
        <p:spPr/>
        <p:txBody>
          <a:bodyPr>
            <a:normAutofit/>
          </a:bodyPr>
          <a:lstStyle/>
          <a:p>
            <a:pPr marL="0" lvl="0" indent="0">
              <a:buNone/>
            </a:pPr>
            <a:r>
              <a:rPr lang="en-IN" altLang="en-US" sz="1600" dirty="0"/>
              <a:t>1.  </a:t>
            </a:r>
            <a:r>
              <a:rPr lang="en-IN" altLang="en-US" sz="1600" dirty="0" err="1"/>
              <a:t>Sams</a:t>
            </a:r>
            <a:r>
              <a:rPr lang="en-IN" altLang="en-US" sz="1600" dirty="0"/>
              <a:t> teach yourself </a:t>
            </a:r>
            <a:r>
              <a:rPr lang="en-IN" altLang="en-US" sz="1600" dirty="0" err="1"/>
              <a:t>php</a:t>
            </a:r>
            <a:r>
              <a:rPr lang="en-IN" altLang="en-US" sz="1600" dirty="0"/>
              <a:t>.</a:t>
            </a:r>
            <a:endParaRPr lang="en-US" sz="1600" dirty="0"/>
          </a:p>
          <a:p>
            <a:pPr marL="0" lvl="0" indent="0">
              <a:buNone/>
            </a:pPr>
            <a:endParaRPr lang="en-US" sz="1600" dirty="0"/>
          </a:p>
          <a:p>
            <a:pPr marL="0" lvl="0" indent="0">
              <a:buNone/>
            </a:pPr>
            <a:r>
              <a:rPr lang="en-US" sz="1600" dirty="0"/>
              <a:t> 2. PHP and </a:t>
            </a:r>
            <a:r>
              <a:rPr lang="en-US" sz="1600" dirty="0" err="1"/>
              <a:t>Mysql</a:t>
            </a:r>
            <a:r>
              <a:rPr lang="en-US" sz="1600" dirty="0"/>
              <a:t> web development – Pearson Publications.</a:t>
            </a:r>
          </a:p>
          <a:p>
            <a:pPr marL="0" lvl="0" indent="0">
              <a:buNone/>
            </a:pPr>
            <a:r>
              <a:rPr lang="en-US" sz="1600" dirty="0"/>
              <a:t>	</a:t>
            </a:r>
          </a:p>
          <a:p>
            <a:pPr marL="0" lvl="0" indent="0">
              <a:buNone/>
            </a:pPr>
            <a:r>
              <a:rPr lang="en-US" sz="1600" dirty="0"/>
              <a:t> 3. Html and </a:t>
            </a:r>
            <a:r>
              <a:rPr lang="en-US" sz="1600" dirty="0" err="1"/>
              <a:t>css</a:t>
            </a:r>
            <a:r>
              <a:rPr lang="en-US" sz="1600" dirty="0"/>
              <a:t>  by John </a:t>
            </a:r>
            <a:r>
              <a:rPr lang="en-US" sz="1600" dirty="0" err="1"/>
              <a:t>Duckett</a:t>
            </a:r>
            <a:r>
              <a:rPr lang="en-US" sz="16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PREAMBLE</a:t>
            </a:r>
          </a:p>
        </p:txBody>
      </p:sp>
      <p:sp>
        <p:nvSpPr>
          <p:cNvPr id="3" name="Content Placeholder 2"/>
          <p:cNvSpPr>
            <a:spLocks noGrp="1"/>
          </p:cNvSpPr>
          <p:nvPr>
            <p:ph idx="1"/>
          </p:nvPr>
        </p:nvSpPr>
        <p:spPr>
          <a:xfrm>
            <a:off x="2128721" y="1082877"/>
            <a:ext cx="6413609" cy="2405103"/>
          </a:xfrm>
        </p:spPr>
        <p:txBody>
          <a:bodyPr>
            <a:normAutofit fontScale="50000"/>
          </a:bodyPr>
          <a:lstStyle/>
          <a:p>
            <a:pPr marL="0" indent="0">
              <a:buNone/>
            </a:pPr>
            <a:r>
              <a:rPr lang="en-US" b="1" dirty="0"/>
              <a:t>Project Description</a:t>
            </a:r>
          </a:p>
          <a:p>
            <a:pPr lvl="0"/>
            <a:r>
              <a:rPr lang="en-IN" sz="1800" dirty="0"/>
              <a:t>This project is developed in order to help the people so they can reach food services 24/7, no need to go to the restaurant to buy the food. This increases the convenience for customers for food any time. Through our website customers can easily view the menu of their own choice’s cuisine and can easily order/book them to eat according to their convenience.</a:t>
            </a:r>
          </a:p>
          <a:p>
            <a:pPr lvl="0"/>
            <a:endParaRPr lang="en-IN" sz="1800" dirty="0"/>
          </a:p>
          <a:p>
            <a:pPr lvl="0"/>
            <a:r>
              <a:rPr lang="en-IN" sz="1800" dirty="0"/>
              <a:t>Through our service the people can order their favorite food from remote location any time. By using this kind of service owner/customer/organization can easily track the order details, destination time and weekly cost percentage.</a:t>
            </a:r>
          </a:p>
          <a:p>
            <a:pPr lvl="0"/>
            <a:endParaRPr lang="en-IN" sz="1800" dirty="0"/>
          </a:p>
          <a:p>
            <a:pPr lvl="0"/>
            <a:r>
              <a:rPr lang="en-IN" sz="1800" dirty="0"/>
              <a:t>Customer can also provide feedback about the quality of food and delivery services, thus helping the food outlet/restaurant get better in delivering the services and improving the food quality. This will help the organization to grow further and provide better service.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PREAMBLE</a:t>
            </a:r>
          </a:p>
        </p:txBody>
      </p:sp>
      <p:sp>
        <p:nvSpPr>
          <p:cNvPr id="3" name="Content Placeholder 2"/>
          <p:cNvSpPr>
            <a:spLocks noGrp="1"/>
          </p:cNvSpPr>
          <p:nvPr>
            <p:ph idx="1"/>
          </p:nvPr>
        </p:nvSpPr>
        <p:spPr/>
        <p:txBody>
          <a:bodyPr>
            <a:normAutofit/>
          </a:bodyPr>
          <a:lstStyle/>
          <a:p>
            <a:pPr marL="0" indent="0">
              <a:buNone/>
            </a:pPr>
            <a:r>
              <a:rPr lang="en-US" sz="4000" b="1" dirty="0"/>
              <a:t>Modules</a:t>
            </a:r>
          </a:p>
          <a:p>
            <a:pPr lvl="0"/>
            <a:r>
              <a:rPr lang="en-IN" dirty="0"/>
              <a:t>1.Admin</a:t>
            </a:r>
          </a:p>
          <a:p>
            <a:pPr lvl="0"/>
            <a:r>
              <a:rPr lang="en-IN"/>
              <a:t>2.Deliverer</a:t>
            </a:r>
            <a:endParaRPr lang="en-IN" dirty="0"/>
          </a:p>
          <a:p>
            <a:pPr lvl="0"/>
            <a:r>
              <a:rPr lang="en-IN" dirty="0"/>
              <a:t>3.Customer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PREAMBLE</a:t>
            </a:r>
          </a:p>
        </p:txBody>
      </p:sp>
      <p:sp>
        <p:nvSpPr>
          <p:cNvPr id="3" name="Content Placeholder 2"/>
          <p:cNvSpPr>
            <a:spLocks noGrp="1"/>
          </p:cNvSpPr>
          <p:nvPr>
            <p:ph idx="1"/>
          </p:nvPr>
        </p:nvSpPr>
        <p:spPr>
          <a:xfrm>
            <a:off x="2128721" y="1082876"/>
            <a:ext cx="6413609" cy="3932153"/>
          </a:xfrm>
        </p:spPr>
        <p:txBody>
          <a:bodyPr>
            <a:normAutofit fontScale="30000"/>
          </a:bodyPr>
          <a:lstStyle/>
          <a:p>
            <a:pPr marL="0" indent="0">
              <a:buNone/>
            </a:pPr>
            <a:r>
              <a:rPr lang="en-US" sz="4800" b="1" dirty="0"/>
              <a:t>Modules Description</a:t>
            </a:r>
          </a:p>
          <a:p>
            <a:pPr lvl="0" algn="just"/>
            <a:r>
              <a:rPr lang="en-IN" b="1" dirty="0"/>
              <a:t>1.Admin</a:t>
            </a:r>
          </a:p>
          <a:p>
            <a:pPr lvl="0" algn="just"/>
            <a:endParaRPr lang="en-IN" b="1" dirty="0"/>
          </a:p>
          <a:p>
            <a:pPr lvl="0" algn="just"/>
            <a:r>
              <a:rPr lang="en-IN" b="1" dirty="0"/>
              <a:t>Admin will verify the details of restaurant, provided by the restaurant manager, at the time of registering. </a:t>
            </a:r>
          </a:p>
          <a:p>
            <a:pPr lvl="0" algn="just"/>
            <a:r>
              <a:rPr lang="en-IN" b="1" dirty="0"/>
              <a:t>Admin will also add gift coupons/deals on special days.</a:t>
            </a:r>
          </a:p>
          <a:p>
            <a:pPr lvl="0" algn="just"/>
            <a:r>
              <a:rPr lang="en-IN" b="1" dirty="0"/>
              <a:t>Admin will also review the feedback from the customers and pass them to the respected restaurant.</a:t>
            </a:r>
          </a:p>
          <a:p>
            <a:pPr lvl="0" algn="just"/>
            <a:r>
              <a:rPr lang="en-IN" b="1" dirty="0"/>
              <a:t>Admin can also review the activity of suspected customers and if applicable can also suspend the account for some period of time.</a:t>
            </a:r>
          </a:p>
          <a:p>
            <a:pPr lvl="0" algn="just"/>
            <a:endParaRPr lang="en-IN" b="1" dirty="0"/>
          </a:p>
          <a:p>
            <a:pPr lvl="0" algn="just"/>
            <a:r>
              <a:rPr lang="en-IN" b="1" dirty="0"/>
              <a:t>2.Manager</a:t>
            </a:r>
          </a:p>
          <a:p>
            <a:pPr lvl="0" algn="just"/>
            <a:endParaRPr lang="en-IN" b="1" dirty="0"/>
          </a:p>
          <a:p>
            <a:pPr lvl="0" algn="just"/>
            <a:r>
              <a:rPr lang="en-IN" b="1" dirty="0"/>
              <a:t>Manager requests the admin to add their restaurant with our web service.</a:t>
            </a:r>
          </a:p>
          <a:p>
            <a:pPr lvl="0" algn="just"/>
            <a:r>
              <a:rPr lang="en-IN" b="1" dirty="0"/>
              <a:t>Manager adds items, deletes items.</a:t>
            </a:r>
          </a:p>
          <a:p>
            <a:pPr lvl="0" algn="just"/>
            <a:endParaRPr lang="en-IN" b="1" dirty="0"/>
          </a:p>
          <a:p>
            <a:pPr lvl="0" algn="just"/>
            <a:r>
              <a:rPr lang="en-IN" b="1" dirty="0"/>
              <a:t>3.Customer</a:t>
            </a:r>
          </a:p>
          <a:p>
            <a:pPr lvl="0" algn="just"/>
            <a:endParaRPr lang="en-IN" b="1" dirty="0"/>
          </a:p>
          <a:p>
            <a:pPr lvl="0" algn="just"/>
            <a:r>
              <a:rPr lang="en-IN" b="1" dirty="0"/>
              <a:t>Customer logins/signup to place an order.</a:t>
            </a:r>
          </a:p>
          <a:p>
            <a:pPr lvl="0" algn="just"/>
            <a:r>
              <a:rPr lang="en-IN" b="1" dirty="0"/>
              <a:t>Customer goes through the food items of his/her choice from the menu.</a:t>
            </a:r>
          </a:p>
          <a:p>
            <a:pPr lvl="0" algn="just"/>
            <a:r>
              <a:rPr lang="en-IN" b="1" dirty="0"/>
              <a:t>Customer also gets the facility of multi cuisine to choose from.</a:t>
            </a:r>
          </a:p>
          <a:p>
            <a:pPr lvl="0" algn="just"/>
            <a:r>
              <a:rPr lang="en-IN" b="1" dirty="0"/>
              <a:t>Customer can also avail the benefits of the coupons.</a:t>
            </a:r>
          </a:p>
          <a:p>
            <a:pPr lvl="0" algn="just"/>
            <a:r>
              <a:rPr lang="en-IN" b="1" dirty="0"/>
              <a:t>Customer gives the feedback of the food service provided to him/her by that restaurant.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SYSTEM DESIGN</a:t>
            </a:r>
          </a:p>
        </p:txBody>
      </p:sp>
      <p:sp>
        <p:nvSpPr>
          <p:cNvPr id="3" name="Content Placeholder 2"/>
          <p:cNvSpPr>
            <a:spLocks noGrp="1"/>
          </p:cNvSpPr>
          <p:nvPr>
            <p:ph sz="half" idx="1"/>
          </p:nvPr>
        </p:nvSpPr>
        <p:spPr/>
        <p:txBody>
          <a:bodyPr/>
          <a:lstStyle/>
          <a:p>
            <a:pPr marL="0" indent="0">
              <a:buNone/>
            </a:pPr>
            <a:r>
              <a:rPr lang="en-IN" altLang="en-US" dirty="0"/>
              <a:t>Use Case Diagram</a:t>
            </a:r>
            <a:endParaRPr lang="en-US" dirty="0"/>
          </a:p>
          <a:p>
            <a:pPr marL="0" indent="0">
              <a:buNone/>
            </a:pPr>
            <a:endParaRPr lang="en-US" dirty="0"/>
          </a:p>
        </p:txBody>
      </p:sp>
      <p:pic>
        <p:nvPicPr>
          <p:cNvPr id="11"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910" y="1292225"/>
            <a:ext cx="3997960" cy="3891280"/>
          </a:xfrm>
          <a:prstGeom prst="rect">
            <a:avLst/>
          </a:prstGeom>
        </p:spPr>
      </p:pic>
      <p:sp>
        <p:nvSpPr>
          <p:cNvPr id="4" name="Content Placeholder 3"/>
          <p:cNvSpPr>
            <a:spLocks noGrp="1"/>
          </p:cNvSpPr>
          <p:nvPr>
            <p:ph sz="half" idx="2"/>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SYSTEM DESIGN</a:t>
            </a:r>
          </a:p>
        </p:txBody>
      </p:sp>
      <p:sp>
        <p:nvSpPr>
          <p:cNvPr id="3" name="Content Placeholder 2"/>
          <p:cNvSpPr>
            <a:spLocks noGrp="1"/>
          </p:cNvSpPr>
          <p:nvPr>
            <p:ph sz="half" idx="1"/>
          </p:nvPr>
        </p:nvSpPr>
        <p:spPr/>
        <p:txBody>
          <a:bodyPr/>
          <a:lstStyle/>
          <a:p>
            <a:pPr marL="0" indent="0">
              <a:buNone/>
            </a:pPr>
            <a:r>
              <a:rPr lang="en-IN" altLang="en-US" dirty="0"/>
              <a:t>Activity Diagram</a:t>
            </a:r>
            <a:endParaRPr lang="en-US" dirty="0"/>
          </a:p>
          <a:p>
            <a:pPr marL="0" indent="0">
              <a:buNone/>
            </a:pPr>
            <a:endParaRPr lang="en-US" dirty="0"/>
          </a:p>
        </p:txBody>
      </p:sp>
      <p:pic>
        <p:nvPicPr>
          <p:cNvPr id="15" name="Picture 15"/>
          <p:cNvPicPr>
            <a:picLocks noGrp="1" noChangeAspect="1"/>
          </p:cNvPicPr>
          <p:nvPr>
            <p:ph sz="half" idx="2"/>
          </p:nvPr>
        </p:nvPicPr>
        <p:blipFill>
          <a:blip r:embed="rId2">
            <a:extLst>
              <a:ext uri="{28A0092B-C50C-407E-A947-70E740481C1C}">
                <a14:useLocalDpi xmlns:a14="http://schemas.microsoft.com/office/drawing/2010/main" val="0"/>
              </a:ext>
            </a:extLst>
          </a:blip>
          <a:srcRect b="34377"/>
          <a:stretch>
            <a:fillRect/>
          </a:stretch>
        </p:blipFill>
        <p:spPr>
          <a:xfrm>
            <a:off x="4311650" y="1200150"/>
            <a:ext cx="3849370" cy="372491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SYSTEM DESIGN</a:t>
            </a:r>
          </a:p>
        </p:txBody>
      </p:sp>
      <p:sp>
        <p:nvSpPr>
          <p:cNvPr id="3" name="Content Placeholder 2"/>
          <p:cNvSpPr>
            <a:spLocks noGrp="1"/>
          </p:cNvSpPr>
          <p:nvPr>
            <p:ph sz="half" idx="1"/>
          </p:nvPr>
        </p:nvSpPr>
        <p:spPr/>
        <p:txBody>
          <a:bodyPr/>
          <a:lstStyle/>
          <a:p>
            <a:pPr marL="0" indent="0">
              <a:buNone/>
            </a:pPr>
            <a:r>
              <a:rPr lang="en-IN" altLang="en-US" dirty="0"/>
              <a:t>Class Diagram</a:t>
            </a:r>
            <a:endParaRPr lang="en-US" dirty="0"/>
          </a:p>
          <a:p>
            <a:pPr marL="0" indent="0">
              <a:buNone/>
            </a:pPr>
            <a:endParaRPr lang="en-US" dirty="0"/>
          </a:p>
        </p:txBody>
      </p:sp>
      <p:pic>
        <p:nvPicPr>
          <p:cNvPr id="5" name="Picture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58925" y="1774190"/>
            <a:ext cx="6584315" cy="3109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SYSTEM DESIGN</a:t>
            </a:r>
          </a:p>
        </p:txBody>
      </p:sp>
      <p:sp>
        <p:nvSpPr>
          <p:cNvPr id="3" name="Content Placeholder 2"/>
          <p:cNvSpPr>
            <a:spLocks noGrp="1"/>
          </p:cNvSpPr>
          <p:nvPr>
            <p:ph sz="half" idx="1"/>
          </p:nvPr>
        </p:nvSpPr>
        <p:spPr/>
        <p:txBody>
          <a:bodyPr/>
          <a:lstStyle/>
          <a:p>
            <a:pPr marL="0" indent="0">
              <a:buNone/>
            </a:pPr>
            <a:r>
              <a:rPr lang="en-IN" altLang="en-US" dirty="0"/>
              <a:t>Interaction Diagram</a:t>
            </a:r>
            <a:endParaRPr lang="en-US" dirty="0"/>
          </a:p>
          <a:p>
            <a:pPr marL="0" indent="0">
              <a:buNone/>
            </a:pPr>
            <a:endParaRPr lang="en-US" dirty="0"/>
          </a:p>
        </p:txBody>
      </p:sp>
      <p:pic>
        <p:nvPicPr>
          <p:cNvPr id="8" name="Picture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40430" y="1454150"/>
            <a:ext cx="5246370" cy="31407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1126</Words>
  <Application>Microsoft Office PowerPoint</Application>
  <PresentationFormat>On-screen Show (16:9)</PresentationFormat>
  <Paragraphs>96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 A Presentation Report on GameToh Food Ordering System  Submitted in partial fulfillment of the requirement for the award of the degree INTEGRATED MASTER OF COMPUTER APPLICATIONS Of Gujarat Technological University (GTU)</vt:lpstr>
      <vt:lpstr>SYNOPSIS</vt:lpstr>
      <vt:lpstr>PREAMBLE</vt:lpstr>
      <vt:lpstr>PREAMBLE</vt:lpstr>
      <vt:lpstr>PREAMBLE</vt:lpstr>
      <vt:lpstr>SYSTEM DESIGN</vt:lpstr>
      <vt:lpstr>SYSTEM DESIGN</vt:lpstr>
      <vt:lpstr>SYSTEM DESIGN</vt:lpstr>
      <vt:lpstr>SYSTEM DESIGN</vt:lpstr>
      <vt:lpstr>SCREENSHOTS</vt:lpstr>
      <vt:lpstr>SCREENSHOTS</vt:lpstr>
      <vt:lpstr>SCREENSHOTS</vt:lpstr>
      <vt:lpstr>SCREENSHOTS</vt:lpstr>
      <vt:lpstr>SCREENSHOTS</vt:lpstr>
      <vt:lpstr>SCREENSHOTS</vt:lpstr>
      <vt:lpstr>SCREENSHOTS</vt:lpstr>
      <vt:lpstr>SCREENSHOTS</vt:lpstr>
      <vt:lpstr>CONCLUSION</vt:lpstr>
      <vt:lpstr>BIBLIOGRAPHY</vt:lpstr>
      <vt:lpstr>Offline 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Akash Trivedi</cp:lastModifiedBy>
  <cp:revision>245</cp:revision>
  <dcterms:created xsi:type="dcterms:W3CDTF">2013-08-21T19:17:00Z</dcterms:created>
  <dcterms:modified xsi:type="dcterms:W3CDTF">2020-12-01T04:05:28Z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