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0" r:id="rId7"/>
    <p:sldId id="263" r:id="rId8"/>
    <p:sldId id="267" r:id="rId9"/>
    <p:sldId id="266" r:id="rId10"/>
    <p:sldId id="268" r:id="rId11"/>
    <p:sldId id="264" r:id="rId12"/>
    <p:sldId id="262" r:id="rId13"/>
    <p:sldId id="431" r:id="rId14"/>
    <p:sldId id="432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FF99"/>
    <a:srgbClr val="99FFCC"/>
    <a:srgbClr val="003399"/>
    <a:srgbClr val="9900CC"/>
    <a:srgbClr val="9900FF"/>
    <a:srgbClr val="33CC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77" d="100"/>
          <a:sy n="77" d="100"/>
        </p:scale>
        <p:origin x="81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Chandrashekar Ramanathan" userId="185e201e-eade-4912-b061-b701b78cc9bd" providerId="ADAL" clId="{835CCA00-8C7B-48C4-B97E-7DF41CCEC310}"/>
    <pc:docChg chg="modSld">
      <pc:chgData name="Prof. Chandrashekar Ramanathan" userId="185e201e-eade-4912-b061-b701b78cc9bd" providerId="ADAL" clId="{835CCA00-8C7B-48C4-B97E-7DF41CCEC310}" dt="2020-11-06T07:41:28.072" v="0" actId="729"/>
      <pc:docMkLst>
        <pc:docMk/>
      </pc:docMkLst>
      <pc:sldChg chg="mod modShow">
        <pc:chgData name="Prof. Chandrashekar Ramanathan" userId="185e201e-eade-4912-b061-b701b78cc9bd" providerId="ADAL" clId="{835CCA00-8C7B-48C4-B97E-7DF41CCEC310}" dt="2020-11-06T07:41:28.072" v="0" actId="729"/>
        <pc:sldMkLst>
          <pc:docMk/>
          <pc:sldMk cId="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E5FE7-5A38-4C31-8695-E6F02DC0B7C5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06BA90-8BAE-47C5-932D-D97232AAC5BA}">
      <dgm:prSet/>
      <dgm:spPr/>
      <dgm:t>
        <a:bodyPr/>
        <a:lstStyle/>
        <a:p>
          <a:r>
            <a:rPr lang="en-US"/>
            <a:t>Design through conceptual modeling</a:t>
          </a:r>
        </a:p>
      </dgm:t>
    </dgm:pt>
    <dgm:pt modelId="{DEF93EF4-EFAA-4E77-8334-E44492F43C7F}" type="parTrans" cxnId="{315CAF02-E532-4483-B756-BE5F6DB15989}">
      <dgm:prSet/>
      <dgm:spPr/>
      <dgm:t>
        <a:bodyPr/>
        <a:lstStyle/>
        <a:p>
          <a:endParaRPr lang="en-US"/>
        </a:p>
      </dgm:t>
    </dgm:pt>
    <dgm:pt modelId="{0FA607C1-3F0E-4D64-BE33-3D94A0634845}" type="sibTrans" cxnId="{315CAF02-E532-4483-B756-BE5F6DB15989}">
      <dgm:prSet/>
      <dgm:spPr/>
      <dgm:t>
        <a:bodyPr/>
        <a:lstStyle/>
        <a:p>
          <a:endParaRPr lang="en-US"/>
        </a:p>
      </dgm:t>
    </dgm:pt>
    <dgm:pt modelId="{0AAE5C27-F5CF-41CD-A9CA-236EF519C696}">
      <dgm:prSet/>
      <dgm:spPr/>
      <dgm:t>
        <a:bodyPr/>
        <a:lstStyle/>
        <a:p>
          <a:r>
            <a:rPr lang="en-US"/>
            <a:t>Design through normalization</a:t>
          </a:r>
        </a:p>
      </dgm:t>
    </dgm:pt>
    <dgm:pt modelId="{247A439F-AFF1-48A9-83D2-94614C46ED0D}" type="parTrans" cxnId="{A75E2EAE-AE68-4C4A-89AC-80A22946352D}">
      <dgm:prSet/>
      <dgm:spPr/>
      <dgm:t>
        <a:bodyPr/>
        <a:lstStyle/>
        <a:p>
          <a:endParaRPr lang="en-US"/>
        </a:p>
      </dgm:t>
    </dgm:pt>
    <dgm:pt modelId="{909044A4-3A0B-43FD-B507-734904026358}" type="sibTrans" cxnId="{A75E2EAE-AE68-4C4A-89AC-80A22946352D}">
      <dgm:prSet/>
      <dgm:spPr/>
      <dgm:t>
        <a:bodyPr/>
        <a:lstStyle/>
        <a:p>
          <a:endParaRPr lang="en-US"/>
        </a:p>
      </dgm:t>
    </dgm:pt>
    <dgm:pt modelId="{0C76D055-6B6F-4052-99DB-3BA799B165BB}" type="pres">
      <dgm:prSet presAssocID="{F38E5FE7-5A38-4C31-8695-E6F02DC0B7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7DD8F7-E186-4805-A67F-A74DED28E8D9}" type="pres">
      <dgm:prSet presAssocID="{5E06BA90-8BAE-47C5-932D-D97232AAC5BA}" presName="horFlow" presStyleCnt="0"/>
      <dgm:spPr/>
    </dgm:pt>
    <dgm:pt modelId="{68062CD8-E9E8-4770-A724-58D732D811B1}" type="pres">
      <dgm:prSet presAssocID="{5E06BA90-8BAE-47C5-932D-D97232AAC5BA}" presName="bigChev" presStyleLbl="node1" presStyleIdx="0" presStyleCnt="2" custScaleX="183770"/>
      <dgm:spPr/>
    </dgm:pt>
    <dgm:pt modelId="{91A67839-F4E1-410F-AF82-0586ECEC1DA9}" type="pres">
      <dgm:prSet presAssocID="{5E06BA90-8BAE-47C5-932D-D97232AAC5BA}" presName="vSp" presStyleCnt="0"/>
      <dgm:spPr/>
    </dgm:pt>
    <dgm:pt modelId="{1D02B2B3-0192-4597-9025-3294D98933DA}" type="pres">
      <dgm:prSet presAssocID="{0AAE5C27-F5CF-41CD-A9CA-236EF519C696}" presName="horFlow" presStyleCnt="0"/>
      <dgm:spPr/>
    </dgm:pt>
    <dgm:pt modelId="{7A01AB95-35C5-4C98-A27D-E9A809BF8AE1}" type="pres">
      <dgm:prSet presAssocID="{0AAE5C27-F5CF-41CD-A9CA-236EF519C696}" presName="bigChev" presStyleLbl="node1" presStyleIdx="1" presStyleCnt="2" custScaleX="191760"/>
      <dgm:spPr/>
    </dgm:pt>
  </dgm:ptLst>
  <dgm:cxnLst>
    <dgm:cxn modelId="{315CAF02-E532-4483-B756-BE5F6DB15989}" srcId="{F38E5FE7-5A38-4C31-8695-E6F02DC0B7C5}" destId="{5E06BA90-8BAE-47C5-932D-D97232AAC5BA}" srcOrd="0" destOrd="0" parTransId="{DEF93EF4-EFAA-4E77-8334-E44492F43C7F}" sibTransId="{0FA607C1-3F0E-4D64-BE33-3D94A0634845}"/>
    <dgm:cxn modelId="{CF6E1A0C-A997-46C7-AAB8-B856EE9D595A}" type="presOf" srcId="{0AAE5C27-F5CF-41CD-A9CA-236EF519C696}" destId="{7A01AB95-35C5-4C98-A27D-E9A809BF8AE1}" srcOrd="0" destOrd="0" presId="urn:microsoft.com/office/officeart/2005/8/layout/lProcess3"/>
    <dgm:cxn modelId="{7A9EFA88-D936-4F04-A81A-CB809838F13B}" type="presOf" srcId="{5E06BA90-8BAE-47C5-932D-D97232AAC5BA}" destId="{68062CD8-E9E8-4770-A724-58D732D811B1}" srcOrd="0" destOrd="0" presId="urn:microsoft.com/office/officeart/2005/8/layout/lProcess3"/>
    <dgm:cxn modelId="{A75E2EAE-AE68-4C4A-89AC-80A22946352D}" srcId="{F38E5FE7-5A38-4C31-8695-E6F02DC0B7C5}" destId="{0AAE5C27-F5CF-41CD-A9CA-236EF519C696}" srcOrd="1" destOrd="0" parTransId="{247A439F-AFF1-48A9-83D2-94614C46ED0D}" sibTransId="{909044A4-3A0B-43FD-B507-734904026358}"/>
    <dgm:cxn modelId="{5EF8C1F9-EA5E-4113-9C11-F43CE7977650}" type="presOf" srcId="{F38E5FE7-5A38-4C31-8695-E6F02DC0B7C5}" destId="{0C76D055-6B6F-4052-99DB-3BA799B165BB}" srcOrd="0" destOrd="0" presId="urn:microsoft.com/office/officeart/2005/8/layout/lProcess3"/>
    <dgm:cxn modelId="{6AB98B8A-0D98-4D00-9BA2-5ADF03E6B2A0}" type="presParOf" srcId="{0C76D055-6B6F-4052-99DB-3BA799B165BB}" destId="{017DD8F7-E186-4805-A67F-A74DED28E8D9}" srcOrd="0" destOrd="0" presId="urn:microsoft.com/office/officeart/2005/8/layout/lProcess3"/>
    <dgm:cxn modelId="{DF877429-35DC-4D87-8025-E9766A1F76BE}" type="presParOf" srcId="{017DD8F7-E186-4805-A67F-A74DED28E8D9}" destId="{68062CD8-E9E8-4770-A724-58D732D811B1}" srcOrd="0" destOrd="0" presId="urn:microsoft.com/office/officeart/2005/8/layout/lProcess3"/>
    <dgm:cxn modelId="{ACA77843-3820-4E6E-9782-A290377A6A37}" type="presParOf" srcId="{0C76D055-6B6F-4052-99DB-3BA799B165BB}" destId="{91A67839-F4E1-410F-AF82-0586ECEC1DA9}" srcOrd="1" destOrd="0" presId="urn:microsoft.com/office/officeart/2005/8/layout/lProcess3"/>
    <dgm:cxn modelId="{F7ED9272-F253-4783-B2C2-5E0FCE5070A5}" type="presParOf" srcId="{0C76D055-6B6F-4052-99DB-3BA799B165BB}" destId="{1D02B2B3-0192-4597-9025-3294D98933DA}" srcOrd="2" destOrd="0" presId="urn:microsoft.com/office/officeart/2005/8/layout/lProcess3"/>
    <dgm:cxn modelId="{F18C0E48-5DA2-49CA-865A-721FBA601415}" type="presParOf" srcId="{1D02B2B3-0192-4597-9025-3294D98933DA}" destId="{7A01AB95-35C5-4C98-A27D-E9A809BF8A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E5FE7-5A38-4C31-8695-E6F02DC0B7C5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06BA90-8BAE-47C5-932D-D97232AAC5BA}">
      <dgm:prSet/>
      <dgm:spPr/>
      <dgm:t>
        <a:bodyPr/>
        <a:lstStyle/>
        <a:p>
          <a:r>
            <a:rPr lang="en-US" dirty="0"/>
            <a:t>Design through conceptual modeling</a:t>
          </a:r>
        </a:p>
      </dgm:t>
    </dgm:pt>
    <dgm:pt modelId="{DEF93EF4-EFAA-4E77-8334-E44492F43C7F}" type="parTrans" cxnId="{315CAF02-E532-4483-B756-BE5F6DB15989}">
      <dgm:prSet/>
      <dgm:spPr/>
      <dgm:t>
        <a:bodyPr/>
        <a:lstStyle/>
        <a:p>
          <a:endParaRPr lang="en-US"/>
        </a:p>
      </dgm:t>
    </dgm:pt>
    <dgm:pt modelId="{0FA607C1-3F0E-4D64-BE33-3D94A0634845}" type="sibTrans" cxnId="{315CAF02-E532-4483-B756-BE5F6DB15989}">
      <dgm:prSet/>
      <dgm:spPr/>
      <dgm:t>
        <a:bodyPr/>
        <a:lstStyle/>
        <a:p>
          <a:endParaRPr lang="en-US"/>
        </a:p>
      </dgm:t>
    </dgm:pt>
    <dgm:pt modelId="{0C76D055-6B6F-4052-99DB-3BA799B165BB}" type="pres">
      <dgm:prSet presAssocID="{F38E5FE7-5A38-4C31-8695-E6F02DC0B7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7DD8F7-E186-4805-A67F-A74DED28E8D9}" type="pres">
      <dgm:prSet presAssocID="{5E06BA90-8BAE-47C5-932D-D97232AAC5BA}" presName="horFlow" presStyleCnt="0"/>
      <dgm:spPr/>
    </dgm:pt>
    <dgm:pt modelId="{68062CD8-E9E8-4770-A724-58D732D811B1}" type="pres">
      <dgm:prSet presAssocID="{5E06BA90-8BAE-47C5-932D-D97232AAC5BA}" presName="bigChev" presStyleLbl="node1" presStyleIdx="0" presStyleCnt="1" custScaleX="183770"/>
      <dgm:spPr/>
    </dgm:pt>
  </dgm:ptLst>
  <dgm:cxnLst>
    <dgm:cxn modelId="{315CAF02-E532-4483-B756-BE5F6DB15989}" srcId="{F38E5FE7-5A38-4C31-8695-E6F02DC0B7C5}" destId="{5E06BA90-8BAE-47C5-932D-D97232AAC5BA}" srcOrd="0" destOrd="0" parTransId="{DEF93EF4-EFAA-4E77-8334-E44492F43C7F}" sibTransId="{0FA607C1-3F0E-4D64-BE33-3D94A0634845}"/>
    <dgm:cxn modelId="{7A9EFA88-D936-4F04-A81A-CB809838F13B}" type="presOf" srcId="{5E06BA90-8BAE-47C5-932D-D97232AAC5BA}" destId="{68062CD8-E9E8-4770-A724-58D732D811B1}" srcOrd="0" destOrd="0" presId="urn:microsoft.com/office/officeart/2005/8/layout/lProcess3"/>
    <dgm:cxn modelId="{5EF8C1F9-EA5E-4113-9C11-F43CE7977650}" type="presOf" srcId="{F38E5FE7-5A38-4C31-8695-E6F02DC0B7C5}" destId="{0C76D055-6B6F-4052-99DB-3BA799B165BB}" srcOrd="0" destOrd="0" presId="urn:microsoft.com/office/officeart/2005/8/layout/lProcess3"/>
    <dgm:cxn modelId="{6AB98B8A-0D98-4D00-9BA2-5ADF03E6B2A0}" type="presParOf" srcId="{0C76D055-6B6F-4052-99DB-3BA799B165BB}" destId="{017DD8F7-E186-4805-A67F-A74DED28E8D9}" srcOrd="0" destOrd="0" presId="urn:microsoft.com/office/officeart/2005/8/layout/lProcess3"/>
    <dgm:cxn modelId="{DF877429-35DC-4D87-8025-E9766A1F76BE}" type="presParOf" srcId="{017DD8F7-E186-4805-A67F-A74DED28E8D9}" destId="{68062CD8-E9E8-4770-A724-58D732D811B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62CD8-E9E8-4770-A724-58D732D811B1}">
      <dsp:nvSpPr>
        <dsp:cNvPr id="0" name=""/>
        <dsp:cNvSpPr/>
      </dsp:nvSpPr>
      <dsp:spPr>
        <a:xfrm>
          <a:off x="8" y="4403"/>
          <a:ext cx="10515583" cy="22888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Design through conceptual modeling</a:t>
          </a:r>
        </a:p>
      </dsp:txBody>
      <dsp:txXfrm>
        <a:off x="1144437" y="4403"/>
        <a:ext cx="8226726" cy="2288857"/>
      </dsp:txXfrm>
    </dsp:sp>
    <dsp:sp modelId="{7A01AB95-35C5-4C98-A27D-E9A809BF8AE1}">
      <dsp:nvSpPr>
        <dsp:cNvPr id="0" name=""/>
        <dsp:cNvSpPr/>
      </dsp:nvSpPr>
      <dsp:spPr>
        <a:xfrm>
          <a:off x="8" y="2613701"/>
          <a:ext cx="10972782" cy="22888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Design through normalization</a:t>
          </a:r>
        </a:p>
      </dsp:txBody>
      <dsp:txXfrm>
        <a:off x="1144437" y="2613701"/>
        <a:ext cx="8683925" cy="2288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62CD8-E9E8-4770-A724-58D732D811B1}">
      <dsp:nvSpPr>
        <dsp:cNvPr id="0" name=""/>
        <dsp:cNvSpPr/>
      </dsp:nvSpPr>
      <dsp:spPr>
        <a:xfrm>
          <a:off x="2149" y="1259760"/>
          <a:ext cx="10968501" cy="23874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Design through conceptual modeling</a:t>
          </a:r>
        </a:p>
      </dsp:txBody>
      <dsp:txXfrm>
        <a:off x="1195870" y="1259760"/>
        <a:ext cx="8581060" cy="2387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8EA2-3CD5-422E-B859-4DAA091D4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5379E-9849-43CB-90C9-1CD0AB66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400C-3E41-4565-A41F-7A0F31EB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C4DD-33DA-46C5-9EA2-1A5762B69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1AEA-F49B-48E2-8787-2AC81B16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2CE8-4E19-4D50-B3C9-541F3140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59A4-3E3D-4CB6-BBBE-4D22BFA00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E345-B548-4BB3-BB83-C5CB44AD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6D45-D34F-464F-A77A-13A2C127C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5A23-B1DE-482D-BC87-D2B7D2F4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4370-7F09-4FE8-A09E-72D62840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C8EE9E87-36FC-4CAE-AE02-CC87DCF3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Introduction to Database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191000"/>
            <a:ext cx="6400800" cy="1752600"/>
          </a:xfrm>
        </p:spPr>
        <p:txBody>
          <a:bodyPr/>
          <a:lstStyle/>
          <a:p>
            <a:r>
              <a:rPr lang="en-US" dirty="0"/>
              <a:t>CS 512 Software Systems</a:t>
            </a:r>
          </a:p>
          <a:p>
            <a:r>
              <a:rPr lang="en-US" dirty="0"/>
              <a:t>Prof. Chandrashekar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800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8610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676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5638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3581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4" name="AutoShape 27"/>
          <p:cNvCxnSpPr>
            <a:cxnSpLocks noChangeShapeType="1"/>
            <a:stCxn id="9256" idx="1"/>
            <a:endCxn id="9258" idx="3"/>
          </p:cNvCxnSpPr>
          <p:nvPr/>
        </p:nvCxnSpPr>
        <p:spPr bwMode="auto">
          <a:xfrm rot="10800000">
            <a:off x="6705600" y="19431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5829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4419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7086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6477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5829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7162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6477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5029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42"/>
          <p:cNvSpPr txBox="1">
            <a:spLocks noChangeArrowheads="1"/>
          </p:cNvSpPr>
          <p:nvPr/>
        </p:nvSpPr>
        <p:spPr bwMode="auto">
          <a:xfrm>
            <a:off x="7912100" y="19050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teacher</a:t>
            </a:r>
          </a:p>
        </p:txBody>
      </p:sp>
      <p:sp>
        <p:nvSpPr>
          <p:cNvPr id="9234" name="Text Box 43"/>
          <p:cNvSpPr txBox="1">
            <a:spLocks noChangeArrowheads="1"/>
          </p:cNvSpPr>
          <p:nvPr/>
        </p:nvSpPr>
        <p:spPr bwMode="auto">
          <a:xfrm>
            <a:off x="6689725" y="1524000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Courses_taught</a:t>
            </a:r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6553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5699126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3429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4119564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3641725" y="1633539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5257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6172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2" name="Text Box 51"/>
          <p:cNvSpPr txBox="1">
            <a:spLocks noChangeArrowheads="1"/>
          </p:cNvSpPr>
          <p:nvPr/>
        </p:nvSpPr>
        <p:spPr bwMode="auto">
          <a:xfrm>
            <a:off x="6781800" y="19812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3" name="Text Box 52"/>
          <p:cNvSpPr txBox="1">
            <a:spLocks noChangeArrowheads="1"/>
          </p:cNvSpPr>
          <p:nvPr/>
        </p:nvSpPr>
        <p:spPr bwMode="auto">
          <a:xfrm>
            <a:off x="8342314" y="1676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4724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4724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29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7789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8342314" y="3588328"/>
            <a:ext cx="1335087" cy="1059873"/>
            <a:chOff x="6818313" y="3588327"/>
            <a:chExt cx="1335087" cy="10598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818313" y="3588327"/>
              <a:ext cx="1335087" cy="9836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818313" y="3588327"/>
              <a:ext cx="1220787" cy="10598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676401" y="3839171"/>
            <a:ext cx="2578100" cy="2062103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Which one was easier to understand and review?</a:t>
            </a:r>
          </a:p>
        </p:txBody>
      </p:sp>
    </p:spTree>
    <p:extLst>
      <p:ext uri="{BB962C8B-B14F-4D97-AF65-F5344CB8AC3E}">
        <p14:creationId xmlns:p14="http://schemas.microsoft.com/office/powerpoint/2010/main" val="37200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/>
      <p:bldP spid="9234" grpId="0"/>
      <p:bldP spid="9242" grpId="0"/>
      <p:bldP spid="924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1049000" cy="5562600"/>
          </a:xfrm>
        </p:spPr>
        <p:txBody>
          <a:bodyPr/>
          <a:lstStyle/>
          <a:p>
            <a:r>
              <a:rPr lang="en-US" dirty="0"/>
              <a:t>Uses diagrams to communicate information about data and relationships</a:t>
            </a:r>
          </a:p>
          <a:p>
            <a:r>
              <a:rPr lang="en-US" dirty="0"/>
              <a:t>Helps make “implicit” information “explicit”</a:t>
            </a:r>
          </a:p>
          <a:p>
            <a:r>
              <a:rPr lang="en-US" dirty="0"/>
              <a:t>Recall that data models are vocabularies</a:t>
            </a:r>
          </a:p>
          <a:p>
            <a:r>
              <a:rPr lang="en-US" dirty="0"/>
              <a:t>Conceptual data models help create conceptual database designs</a:t>
            </a:r>
          </a:p>
          <a:p>
            <a:r>
              <a:rPr lang="en-US" dirty="0"/>
              <a:t>ER and UML are examples conceptual data models</a:t>
            </a:r>
          </a:p>
        </p:txBody>
      </p:sp>
      <p:sp>
        <p:nvSpPr>
          <p:cNvPr id="4" name="TextBox 3"/>
          <p:cNvSpPr txBox="1"/>
          <p:nvPr/>
        </p:nvSpPr>
        <p:spPr>
          <a:xfrm rot="19433468">
            <a:off x="9808634" y="1835978"/>
            <a:ext cx="1447799" cy="40011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4005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Design through normalization</a:t>
            </a:r>
            <a:endParaRPr lang="en-IN" altLang="en-US" sz="3200"/>
          </a:p>
        </p:txBody>
      </p:sp>
      <p:sp>
        <p:nvSpPr>
          <p:cNvPr id="142339" name="AutoShape 3"/>
          <p:cNvSpPr>
            <a:spLocks noChangeArrowheads="1"/>
          </p:cNvSpPr>
          <p:nvPr/>
        </p:nvSpPr>
        <p:spPr bwMode="auto">
          <a:xfrm>
            <a:off x="3429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Requirements</a:t>
            </a:r>
            <a:endParaRPr lang="en-IN" altLang="en-US"/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3429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Logical Database Design</a:t>
            </a:r>
            <a:endParaRPr lang="en-IN" altLang="en-US"/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3429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Physical / Implementation Database Design</a:t>
            </a:r>
            <a:endParaRPr lang="en-IN" altLang="en-US"/>
          </a:p>
        </p:txBody>
      </p:sp>
      <p:sp>
        <p:nvSpPr>
          <p:cNvPr id="142347" name="AutoShape 11"/>
          <p:cNvSpPr>
            <a:spLocks/>
          </p:cNvSpPr>
          <p:nvPr/>
        </p:nvSpPr>
        <p:spPr bwMode="auto">
          <a:xfrm>
            <a:off x="7315200" y="49530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5477"/>
              <a:gd name="adj5" fmla="val 62120"/>
              <a:gd name="adj6" fmla="val -285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Implementation </a:t>
            </a:r>
            <a:r>
              <a:rPr lang="en-US" altLang="en-US" sz="1600" dirty="0"/>
              <a:t>Schema </a:t>
            </a:r>
          </a:p>
          <a:p>
            <a:pPr algn="ctr" eaLnBrk="1" hangingPunct="1"/>
            <a:r>
              <a:rPr lang="en-US" altLang="en-US" sz="1600" dirty="0"/>
              <a:t>(vendor-specific SQL scripts)</a:t>
            </a:r>
            <a:endParaRPr lang="en-IN" altLang="en-US" sz="1600" dirty="0"/>
          </a:p>
        </p:txBody>
      </p:sp>
      <p:sp>
        <p:nvSpPr>
          <p:cNvPr id="142348" name="AutoShape 12"/>
          <p:cNvSpPr>
            <a:spLocks/>
          </p:cNvSpPr>
          <p:nvPr/>
        </p:nvSpPr>
        <p:spPr bwMode="auto">
          <a:xfrm>
            <a:off x="7315200" y="1295400"/>
            <a:ext cx="2743200" cy="914400"/>
          </a:xfrm>
          <a:prstGeom prst="borderCallout2">
            <a:avLst>
              <a:gd name="adj1" fmla="val 12500"/>
              <a:gd name="adj2" fmla="val -2778"/>
              <a:gd name="adj3" fmla="val 12500"/>
              <a:gd name="adj4" fmla="val -15278"/>
              <a:gd name="adj5" fmla="val 58333"/>
              <a:gd name="adj6" fmla="val -2824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Universal schema</a:t>
            </a:r>
          </a:p>
          <a:p>
            <a:pPr algn="ctr" eaLnBrk="1" hangingPunct="1"/>
            <a:r>
              <a:rPr lang="en-US" altLang="en-US" sz="1600"/>
              <a:t>Functional dependencies</a:t>
            </a:r>
            <a:endParaRPr lang="en-IN" altLang="en-US" sz="1600"/>
          </a:p>
        </p:txBody>
      </p:sp>
      <p:sp>
        <p:nvSpPr>
          <p:cNvPr id="142349" name="AutoShape 13"/>
          <p:cNvSpPr>
            <a:spLocks/>
          </p:cNvSpPr>
          <p:nvPr/>
        </p:nvSpPr>
        <p:spPr bwMode="auto">
          <a:xfrm>
            <a:off x="7315200" y="32004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4764"/>
              <a:gd name="adj5" fmla="val 59093"/>
              <a:gd name="adj6" fmla="val -271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4724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1" name="AutoShape 15"/>
          <p:cNvSpPr>
            <a:spLocks noChangeArrowheads="1"/>
          </p:cNvSpPr>
          <p:nvPr/>
        </p:nvSpPr>
        <p:spPr bwMode="auto">
          <a:xfrm>
            <a:off x="4724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2" name="AutoShape 16"/>
          <p:cNvSpPr>
            <a:spLocks noChangeArrowheads="1"/>
          </p:cNvSpPr>
          <p:nvPr/>
        </p:nvSpPr>
        <p:spPr bwMode="auto">
          <a:xfrm>
            <a:off x="836295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8667750" y="2362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normalization</a:t>
            </a:r>
            <a:endParaRPr lang="en-IN" altLang="en-US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>
            <a:off x="83820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866775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0" grpId="0" animBg="1"/>
      <p:bldP spid="142341" grpId="0" animBg="1"/>
      <p:bldP spid="142347" grpId="0" animBg="1"/>
      <p:bldP spid="142348" grpId="0" animBg="1"/>
      <p:bldP spid="142349" grpId="0" animBg="1"/>
      <p:bldP spid="142350" grpId="0" animBg="1"/>
      <p:bldP spid="142351" grpId="0" animBg="1"/>
      <p:bldP spid="142352" grpId="0" animBg="1"/>
      <p:bldP spid="142353" grpId="0"/>
      <p:bldP spid="142354" grpId="0" animBg="1"/>
      <p:bldP spid="1423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Architecture Workshop by Prof. Chandrashekar Ramanathan, July 22, 2022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ADC2-B3DD-48D7-A1AB-5A7E5FF678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ADC2-B3DD-48D7-A1AB-5A7E5FF6780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83" y="4320442"/>
            <a:ext cx="2348751" cy="2519142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2FC6EFE-203F-438D-8806-BF141FCA9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27817"/>
              </p:ext>
            </p:extLst>
          </p:nvPr>
        </p:nvGraphicFramePr>
        <p:xfrm>
          <a:off x="609600" y="1219200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52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coupling between data model, schema, database and DBMS</a:t>
            </a:r>
          </a:p>
          <a:p>
            <a:pPr eaLnBrk="1" hangingPunct="1"/>
            <a:r>
              <a:rPr lang="en-US" altLang="en-US"/>
              <a:t>The database design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 binds them all</a:t>
            </a:r>
            <a:endParaRPr lang="en-IN" altLang="en-US"/>
          </a:p>
        </p:txBody>
      </p:sp>
      <p:sp>
        <p:nvSpPr>
          <p:cNvPr id="5123" name="Oval 22"/>
          <p:cNvSpPr>
            <a:spLocks noChangeArrowheads="1"/>
          </p:cNvSpPr>
          <p:nvPr/>
        </p:nvSpPr>
        <p:spPr bwMode="auto">
          <a:xfrm>
            <a:off x="4876800" y="3200400"/>
            <a:ext cx="2133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Model</a:t>
            </a:r>
            <a:endParaRPr lang="en-IN" altLang="en-US"/>
          </a:p>
        </p:txBody>
      </p:sp>
      <p:sp>
        <p:nvSpPr>
          <p:cNvPr id="5124" name="Rectangle 24"/>
          <p:cNvSpPr>
            <a:spLocks noChangeArrowheads="1"/>
          </p:cNvSpPr>
          <p:nvPr/>
        </p:nvSpPr>
        <p:spPr bwMode="auto">
          <a:xfrm>
            <a:off x="3124200" y="1676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Schema</a:t>
            </a:r>
          </a:p>
        </p:txBody>
      </p:sp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6553200" y="16764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4953000" y="57150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DBMS</a:t>
            </a:r>
          </a:p>
        </p:txBody>
      </p:sp>
      <p:sp>
        <p:nvSpPr>
          <p:cNvPr id="5127" name="AutoShape 27"/>
          <p:cNvSpPr>
            <a:spLocks noChangeArrowheads="1"/>
          </p:cNvSpPr>
          <p:nvPr/>
        </p:nvSpPr>
        <p:spPr bwMode="auto">
          <a:xfrm rot="2611222">
            <a:off x="4191000" y="25908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AutoShape 28"/>
          <p:cNvSpPr>
            <a:spLocks noChangeArrowheads="1"/>
          </p:cNvSpPr>
          <p:nvPr/>
        </p:nvSpPr>
        <p:spPr bwMode="auto">
          <a:xfrm rot="-2306012">
            <a:off x="6629400" y="26670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AutoShape 29"/>
          <p:cNvSpPr>
            <a:spLocks noChangeArrowheads="1"/>
          </p:cNvSpPr>
          <p:nvPr/>
        </p:nvSpPr>
        <p:spPr bwMode="auto">
          <a:xfrm rot="-5400000">
            <a:off x="5295900" y="46101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30"/>
          <p:cNvSpPr txBox="1">
            <a:spLocks noChangeArrowheads="1"/>
          </p:cNvSpPr>
          <p:nvPr/>
        </p:nvSpPr>
        <p:spPr bwMode="auto">
          <a:xfrm>
            <a:off x="7848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Relational Database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OO Database</a:t>
            </a:r>
          </a:p>
          <a:p>
            <a:pPr eaLnBrk="1" hangingPunct="1"/>
            <a:endParaRPr lang="en-IN" altLang="en-US" sz="1600" dirty="0"/>
          </a:p>
        </p:txBody>
      </p:sp>
      <p:sp>
        <p:nvSpPr>
          <p:cNvPr id="5131" name="Text Box 31"/>
          <p:cNvSpPr txBox="1">
            <a:spLocks noChangeArrowheads="1"/>
          </p:cNvSpPr>
          <p:nvPr/>
        </p:nvSpPr>
        <p:spPr bwMode="auto">
          <a:xfrm>
            <a:off x="3429000" y="5562600"/>
            <a:ext cx="12954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RDBMS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OODBMS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2" name="Text Box 32"/>
          <p:cNvSpPr txBox="1">
            <a:spLocks noChangeArrowheads="1"/>
          </p:cNvSpPr>
          <p:nvPr/>
        </p:nvSpPr>
        <p:spPr bwMode="auto">
          <a:xfrm>
            <a:off x="6477000" y="4157664"/>
            <a:ext cx="236220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Relational Data Model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/>
              <a:t>OO Data Model</a:t>
            </a:r>
          </a:p>
          <a:p>
            <a:pPr eaLnBrk="1" hangingPunct="1"/>
            <a:endParaRPr lang="en-IN" altLang="en-US" sz="1600" dirty="0"/>
          </a:p>
        </p:txBody>
      </p:sp>
      <p:sp>
        <p:nvSpPr>
          <p:cNvPr id="5133" name="Text Box 33"/>
          <p:cNvSpPr txBox="1">
            <a:spLocks noChangeArrowheads="1"/>
          </p:cNvSpPr>
          <p:nvPr/>
        </p:nvSpPr>
        <p:spPr bwMode="auto">
          <a:xfrm>
            <a:off x="1752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Schema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Schema</a:t>
            </a:r>
          </a:p>
          <a:p>
            <a:pPr eaLnBrk="1" hangingPunct="1"/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/>
      <p:bldP spid="5131" grpId="0"/>
      <p:bldP spid="5132" grpId="0"/>
      <p:bldP spid="5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 Design</a:t>
            </a:r>
            <a:endParaRPr lang="en-I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Goal is to create a design that can be implemented using a RDBMS</a:t>
            </a:r>
          </a:p>
          <a:p>
            <a:pPr marL="609600" indent="-609600" eaLnBrk="1" hangingPunct="1"/>
            <a:r>
              <a:rPr lang="en-US" altLang="en-US" dirty="0"/>
              <a:t>The design is basically comprised of a collection of tables</a:t>
            </a:r>
          </a:p>
          <a:p>
            <a:pPr marL="609600" indent="-609600" eaLnBrk="1" hangingPunct="1"/>
            <a:r>
              <a:rPr lang="en-US" altLang="en-US" dirty="0"/>
              <a:t>There are two ways in which the set of tables for a database can be identified: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Design through conceptual modeling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Design through normalization</a:t>
            </a: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3F2-6DC9-4E1C-A788-D3B1C5F2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DB Design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7706C-B0C2-4311-84F2-58A6EC3CD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20588"/>
              </p:ext>
            </p:extLst>
          </p:nvPr>
        </p:nvGraphicFramePr>
        <p:xfrm>
          <a:off x="609600" y="1219200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15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Design through conceptual modeling</a:t>
            </a:r>
            <a:endParaRPr lang="en-IN" altLang="en-US" sz="3200"/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3429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Conceptual Database Design</a:t>
            </a:r>
            <a:endParaRPr lang="en-I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3429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Logical Database Design</a:t>
            </a:r>
            <a:endParaRPr lang="en-I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3429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/ Implementation Database Design</a:t>
            </a:r>
            <a:endParaRPr lang="en-I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7315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0299" name="AutoShape 11"/>
          <p:cNvSpPr>
            <a:spLocks/>
          </p:cNvSpPr>
          <p:nvPr/>
        </p:nvSpPr>
        <p:spPr bwMode="auto">
          <a:xfrm>
            <a:off x="7315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table design)</a:t>
            </a:r>
            <a:endParaRPr lang="en-IN" altLang="en-US" sz="1600"/>
          </a:p>
        </p:txBody>
      </p:sp>
      <p:sp>
        <p:nvSpPr>
          <p:cNvPr id="140301" name="AutoShape 13"/>
          <p:cNvSpPr>
            <a:spLocks/>
          </p:cNvSpPr>
          <p:nvPr/>
        </p:nvSpPr>
        <p:spPr bwMode="auto">
          <a:xfrm>
            <a:off x="7315200" y="12954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0370"/>
              <a:gd name="adj5" fmla="val 58333"/>
              <a:gd name="adj6" fmla="val -3765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Conceptual Schema </a:t>
            </a:r>
          </a:p>
          <a:p>
            <a:pPr algn="ctr" eaLnBrk="1" hangingPunct="1"/>
            <a:r>
              <a:rPr lang="en-US" altLang="en-US" sz="1600"/>
              <a:t>(ER diagram, UML class diagram, etc.)</a:t>
            </a:r>
            <a:endParaRPr lang="en-IN" altLang="en-US" sz="1600"/>
          </a:p>
        </p:txBody>
      </p:sp>
      <p:sp>
        <p:nvSpPr>
          <p:cNvPr id="140303" name="AutoShape 15"/>
          <p:cNvSpPr>
            <a:spLocks noChangeArrowheads="1"/>
          </p:cNvSpPr>
          <p:nvPr/>
        </p:nvSpPr>
        <p:spPr bwMode="auto">
          <a:xfrm>
            <a:off x="4724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4" name="AutoShape 16"/>
          <p:cNvSpPr>
            <a:spLocks noChangeArrowheads="1"/>
          </p:cNvSpPr>
          <p:nvPr/>
        </p:nvSpPr>
        <p:spPr bwMode="auto">
          <a:xfrm>
            <a:off x="4724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5" name="AutoShape 17"/>
          <p:cNvSpPr>
            <a:spLocks noChangeArrowheads="1"/>
          </p:cNvSpPr>
          <p:nvPr/>
        </p:nvSpPr>
        <p:spPr bwMode="auto">
          <a:xfrm>
            <a:off x="815340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8458200" y="2362201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07" name="AutoShape 19"/>
          <p:cNvSpPr>
            <a:spLocks noChangeArrowheads="1"/>
          </p:cNvSpPr>
          <p:nvPr/>
        </p:nvSpPr>
        <p:spPr bwMode="auto">
          <a:xfrm>
            <a:off x="81534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845820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17" name="AutoShape 29"/>
          <p:cNvSpPr>
            <a:spLocks/>
          </p:cNvSpPr>
          <p:nvPr/>
        </p:nvSpPr>
        <p:spPr bwMode="auto">
          <a:xfrm>
            <a:off x="7315200" y="49530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20681"/>
              <a:gd name="adj5" fmla="val 59093"/>
              <a:gd name="adj6" fmla="val -3827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Physical Schema </a:t>
            </a:r>
          </a:p>
          <a:p>
            <a:pPr algn="ctr" eaLnBrk="1" hangingPunct="1"/>
            <a:r>
              <a:rPr lang="en-US" altLang="en-US" sz="1600"/>
              <a:t>(vendor-specific SQL scripts)</a:t>
            </a:r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3" grpId="0" animBg="1"/>
      <p:bldP spid="140294" grpId="0" animBg="1"/>
      <p:bldP spid="140296" grpId="0" animBg="1"/>
      <p:bldP spid="140299" grpId="0" animBg="1"/>
      <p:bldP spid="140301" grpId="0" animBg="1"/>
      <p:bldP spid="140303" grpId="0" animBg="1"/>
      <p:bldP spid="140304" grpId="0" animBg="1"/>
      <p:bldP spid="140305" grpId="0" animBg="1"/>
      <p:bldP spid="140306" grpId="0"/>
      <p:bldP spid="140307" grpId="0" animBg="1"/>
      <p:bldP spid="140308" grpId="0"/>
      <p:bldP spid="1403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designs can be very hard to communicate</a:t>
            </a:r>
          </a:p>
          <a:p>
            <a:r>
              <a:rPr lang="en-US" dirty="0"/>
              <a:t>Errors can be hard to detect</a:t>
            </a:r>
          </a:p>
          <a:p>
            <a:r>
              <a:rPr lang="en-US" dirty="0"/>
              <a:t>Conceptual designs are usually expressed in pictures (and pictures are worth a hundred words here)</a:t>
            </a:r>
          </a:p>
        </p:txBody>
      </p:sp>
    </p:spTree>
    <p:extLst>
      <p:ext uri="{BB962C8B-B14F-4D97-AF65-F5344CB8AC3E}">
        <p14:creationId xmlns:p14="http://schemas.microsoft.com/office/powerpoint/2010/main" val="23736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1"/>
          <p:cNvSpPr>
            <a:spLocks noChangeArrowheads="1"/>
          </p:cNvSpPr>
          <p:nvPr/>
        </p:nvSpPr>
        <p:spPr bwMode="auto">
          <a:xfrm>
            <a:off x="6959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3" name="Rectangle 20"/>
          <p:cNvSpPr>
            <a:spLocks noChangeArrowheads="1"/>
          </p:cNvSpPr>
          <p:nvPr/>
        </p:nvSpPr>
        <p:spPr bwMode="auto">
          <a:xfrm>
            <a:off x="4927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4" name="Rectangle 19"/>
          <p:cNvSpPr>
            <a:spLocks noChangeArrowheads="1"/>
          </p:cNvSpPr>
          <p:nvPr/>
        </p:nvSpPr>
        <p:spPr bwMode="auto">
          <a:xfrm>
            <a:off x="2895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6959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4927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2895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8" name="Line 22"/>
          <p:cNvSpPr>
            <a:spLocks noChangeShapeType="1"/>
          </p:cNvSpPr>
          <p:nvPr/>
        </p:nvSpPr>
        <p:spPr bwMode="auto">
          <a:xfrm>
            <a:off x="2895600" y="1295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3"/>
          <p:cNvSpPr>
            <a:spLocks noChangeShapeType="1"/>
          </p:cNvSpPr>
          <p:nvPr/>
        </p:nvSpPr>
        <p:spPr bwMode="auto">
          <a:xfrm>
            <a:off x="2895600" y="33274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4"/>
          <p:cNvSpPr>
            <a:spLocks noChangeShapeType="1"/>
          </p:cNvSpPr>
          <p:nvPr/>
        </p:nvSpPr>
        <p:spPr bwMode="auto">
          <a:xfrm>
            <a:off x="2895600" y="5359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5"/>
          <p:cNvSpPr>
            <a:spLocks noChangeShapeType="1"/>
          </p:cNvSpPr>
          <p:nvPr/>
        </p:nvSpPr>
        <p:spPr bwMode="auto">
          <a:xfrm>
            <a:off x="2895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6"/>
          <p:cNvSpPr>
            <a:spLocks noChangeShapeType="1"/>
          </p:cNvSpPr>
          <p:nvPr/>
        </p:nvSpPr>
        <p:spPr bwMode="auto">
          <a:xfrm>
            <a:off x="4927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7"/>
          <p:cNvSpPr>
            <a:spLocks noChangeShapeType="1"/>
          </p:cNvSpPr>
          <p:nvPr/>
        </p:nvSpPr>
        <p:spPr bwMode="auto">
          <a:xfrm>
            <a:off x="6959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28"/>
          <p:cNvSpPr>
            <a:spLocks noChangeShapeType="1"/>
          </p:cNvSpPr>
          <p:nvPr/>
        </p:nvSpPr>
        <p:spPr bwMode="auto">
          <a:xfrm>
            <a:off x="8991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aphicFrame>
        <p:nvGraphicFramePr>
          <p:cNvPr id="15376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5600" y="1727200"/>
          <a:ext cx="1981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15376" name="Object 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7200"/>
                        <a:ext cx="1981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6800" y="1668464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15377" name="Object 10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68464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34200" y="1668464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ackage" showAsIcon="1" r:id="rId7" imgW="914400" imgH="714240" progId="Package">
                  <p:embed/>
                </p:oleObj>
              </mc:Choice>
              <mc:Fallback>
                <p:oleObj name="Package" showAsIcon="1" r:id="rId7" imgW="914400" imgH="714240" progId="Package">
                  <p:embed/>
                  <p:pic>
                    <p:nvPicPr>
                      <p:cNvPr id="15378" name="Object 11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68464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56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" showAsIcon="1" r:id="rId9" imgW="914400" imgH="714240" progId="Package">
                  <p:embed/>
                </p:oleObj>
              </mc:Choice>
              <mc:Fallback>
                <p:oleObj name="Package" showAsIcon="1" r:id="rId9" imgW="914400" imgH="714240" progId="Package">
                  <p:embed/>
                  <p:pic>
                    <p:nvPicPr>
                      <p:cNvPr id="15379" name="Object 12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530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" showAsIcon="1" r:id="rId11" imgW="914400" imgH="714240" progId="Package">
                  <p:embed/>
                </p:oleObj>
              </mc:Choice>
              <mc:Fallback>
                <p:oleObj name="Package" showAsIcon="1" r:id="rId11" imgW="914400" imgH="714240" progId="Package">
                  <p:embed/>
                  <p:pic>
                    <p:nvPicPr>
                      <p:cNvPr id="15380" name="Object 1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34200" y="3802064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" showAsIcon="1" r:id="rId13" imgW="914400" imgH="714240" progId="Package">
                  <p:embed/>
                </p:oleObj>
              </mc:Choice>
              <mc:Fallback>
                <p:oleObj name="Package" showAsIcon="1" r:id="rId13" imgW="914400" imgH="714240" progId="Package">
                  <p:embed/>
                  <p:pic>
                    <p:nvPicPr>
                      <p:cNvPr id="15381" name="Object 1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02064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3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800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8610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676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5638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3581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5829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4419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7086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6477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5829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7162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6477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5029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6553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5699126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3429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4119564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3641725" y="1633539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5257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6172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4724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4724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29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7789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5129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457</Words>
  <Application>Microsoft Office PowerPoint</Application>
  <PresentationFormat>Widescreen</PresentationFormat>
  <Paragraphs>142</Paragraphs>
  <Slides>14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Verdana</vt:lpstr>
      <vt:lpstr>blank</vt:lpstr>
      <vt:lpstr>Package</vt:lpstr>
      <vt:lpstr>Introduction to Database Design</vt:lpstr>
      <vt:lpstr>Outline</vt:lpstr>
      <vt:lpstr>Data model binds them all</vt:lpstr>
      <vt:lpstr>Relational Database Design</vt:lpstr>
      <vt:lpstr>Main DB Design Strategies</vt:lpstr>
      <vt:lpstr>Design through conceptual modeling</vt:lpstr>
      <vt:lpstr>Why Conceptual Design</vt:lpstr>
      <vt:lpstr>Are there errors in this design?</vt:lpstr>
      <vt:lpstr>Are there errors in this design?</vt:lpstr>
      <vt:lpstr>Are there errors in this design?</vt:lpstr>
      <vt:lpstr>Conceptual Design</vt:lpstr>
      <vt:lpstr>Design through normalization</vt:lpstr>
      <vt:lpstr>GOING forward</vt:lpstr>
      <vt:lpstr>Looking ahead</vt:lpstr>
    </vt:vector>
  </TitlesOfParts>
  <Company>iiitb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iiitb1</dc:creator>
  <cp:lastModifiedBy>Prof. RC</cp:lastModifiedBy>
  <cp:revision>81</cp:revision>
  <dcterms:created xsi:type="dcterms:W3CDTF">2008-10-01T02:40:03Z</dcterms:created>
  <dcterms:modified xsi:type="dcterms:W3CDTF">2022-10-18T03:50:13Z</dcterms:modified>
</cp:coreProperties>
</file>