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66FF99"/>
    <a:srgbClr val="003399"/>
    <a:srgbClr val="9900CC"/>
    <a:srgbClr val="9900FF"/>
    <a:srgbClr val="33CC33"/>
    <a:srgbClr val="9966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2" autoAdjust="0"/>
  </p:normalViewPr>
  <p:slideViewPr>
    <p:cSldViewPr>
      <p:cViewPr varScale="1">
        <p:scale>
          <a:sx n="69" d="100"/>
          <a:sy n="69" d="100"/>
        </p:scale>
        <p:origin x="5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13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F88EA2-3CD5-422E-B859-4DAA091D4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5379E-9849-43CB-90C9-1CD0AB66B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D400C-3E41-4565-A41F-7A0F31EBA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9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3C4DD-33DA-46C5-9EA2-1A5762B69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51AEA-F49B-48E2-8787-2AC81B160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A2CE8-4E19-4D50-B3C9-541F31404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159A4-3E3D-4CB6-BBBE-4D22BFA00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6E345-B548-4BB3-BB83-C5CB44AD0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B6D45-D34F-464F-A77A-13A2C127C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45A23-B1DE-482D-BC87-D2B7D2F4B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14370-7F09-4FE8-A09E-72D62840B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C8EE9E87-36FC-4CAE-AE02-CC87DCF3E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32" name="Rectangle 16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15" descr="iiit-b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File:UML_Diagrams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reately.com/blog/wp-content/uploads/2012/01/UML-Diagram-Types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UML Class Diagrams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191000"/>
            <a:ext cx="6400800" cy="1752600"/>
          </a:xfrm>
        </p:spPr>
        <p:txBody>
          <a:bodyPr/>
          <a:lstStyle/>
          <a:p>
            <a:r>
              <a:rPr lang="en-US" dirty="0"/>
              <a:t>CS 512 Software Systems</a:t>
            </a:r>
          </a:p>
          <a:p>
            <a:r>
              <a:rPr lang="en-US" dirty="0"/>
              <a:t>Prof. Chandrashekar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(IS-PART-OF)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781800" y="1354138"/>
            <a:ext cx="2667000" cy="2151062"/>
            <a:chOff x="720" y="1200"/>
            <a:chExt cx="1200" cy="10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800" dirty="0"/>
                <a:t>Computer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dirty="0" err="1"/>
                <a:t>Serial_No</a:t>
              </a:r>
              <a:endParaRPr lang="en-US" altLang="en-US" sz="2800" dirty="0"/>
            </a:p>
            <a:p>
              <a:pPr eaLnBrk="1" hangingPunct="1"/>
              <a:r>
                <a:rPr lang="en-US" altLang="en-US" sz="2800" dirty="0"/>
                <a:t>Make</a:t>
              </a:r>
            </a:p>
            <a:p>
              <a:pPr eaLnBrk="1" hangingPunct="1"/>
              <a:endParaRPr lang="en-US" altLang="en-US" sz="2800" dirty="0"/>
            </a:p>
            <a:p>
              <a:pPr eaLnBrk="1" hangingPunct="1"/>
              <a:endParaRPr lang="en-US" altLang="en-US" sz="2800" dirty="0"/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905000" y="1658938"/>
            <a:ext cx="2362200" cy="2019481"/>
            <a:chOff x="720" y="1200"/>
            <a:chExt cx="1200" cy="1067"/>
          </a:xfrm>
        </p:grpSpPr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800" dirty="0"/>
                <a:t>Peripheral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720" y="1451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dirty="0" err="1"/>
                <a:t>Peripheral_name</a:t>
              </a:r>
              <a:endParaRPr lang="en-US" altLang="en-US" sz="2800" dirty="0"/>
            </a:p>
            <a:p>
              <a:pPr eaLnBrk="1" hangingPunct="1"/>
              <a:endParaRPr lang="en-US" altLang="en-US" sz="2800" dirty="0"/>
            </a:p>
          </p:txBody>
        </p:sp>
      </p:grpSp>
      <p:cxnSp>
        <p:nvCxnSpPr>
          <p:cNvPr id="10" name="AutoShape 25"/>
          <p:cNvCxnSpPr>
            <a:cxnSpLocks noChangeShapeType="1"/>
            <a:stCxn id="12" idx="1"/>
            <a:endCxn id="9" idx="3"/>
          </p:cNvCxnSpPr>
          <p:nvPr/>
        </p:nvCxnSpPr>
        <p:spPr bwMode="auto">
          <a:xfrm flipH="1">
            <a:off x="4267200" y="2553596"/>
            <a:ext cx="2095500" cy="35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4419601" y="2406652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1..n</a:t>
            </a:r>
          </a:p>
        </p:txBody>
      </p:sp>
      <p:sp>
        <p:nvSpPr>
          <p:cNvPr id="12" name="Diamond 11"/>
          <p:cNvSpPr/>
          <p:nvPr/>
        </p:nvSpPr>
        <p:spPr>
          <a:xfrm>
            <a:off x="6362700" y="2331208"/>
            <a:ext cx="419100" cy="444776"/>
          </a:xfrm>
          <a:prstGeom prst="diamond">
            <a:avLst/>
          </a:prstGeom>
          <a:solidFill>
            <a:srgbClr val="00206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64314" y="5105400"/>
            <a:ext cx="30091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Parent class</a:t>
            </a:r>
          </a:p>
          <a:p>
            <a:r>
              <a:rPr lang="en-US" sz="3200" dirty="0"/>
              <a:t>Container class</a:t>
            </a:r>
          </a:p>
        </p:txBody>
      </p:sp>
      <p:cxnSp>
        <p:nvCxnSpPr>
          <p:cNvPr id="16" name="Straight Arrow Connector 15"/>
          <p:cNvCxnSpPr>
            <a:endCxn id="9" idx="2"/>
          </p:cNvCxnSpPr>
          <p:nvPr/>
        </p:nvCxnSpPr>
        <p:spPr>
          <a:xfrm flipV="1">
            <a:off x="3086100" y="3678418"/>
            <a:ext cx="0" cy="188418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924800" y="3678419"/>
            <a:ext cx="0" cy="125110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8808" y="5644010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Child class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14950" y="2775984"/>
            <a:ext cx="1047750" cy="14150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2598" y="4201419"/>
            <a:ext cx="4529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Filled diamond placed on container class</a:t>
            </a:r>
          </a:p>
        </p:txBody>
      </p:sp>
      <p:cxnSp>
        <p:nvCxnSpPr>
          <p:cNvPr id="30" name="Straight Arrow Connector 29"/>
          <p:cNvCxnSpPr>
            <a:endCxn id="11" idx="0"/>
          </p:cNvCxnSpPr>
          <p:nvPr/>
        </p:nvCxnSpPr>
        <p:spPr>
          <a:xfrm>
            <a:off x="4648200" y="1598578"/>
            <a:ext cx="56094" cy="80807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11806" y="914401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Cardinality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4800" y="6324600"/>
            <a:ext cx="41910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Peripheral is-part-of computer</a:t>
            </a:r>
          </a:p>
        </p:txBody>
      </p:sp>
    </p:spTree>
    <p:extLst>
      <p:ext uri="{BB962C8B-B14F-4D97-AF65-F5344CB8AC3E}">
        <p14:creationId xmlns:p14="http://schemas.microsoft.com/office/powerpoint/2010/main" val="72136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8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(IS-PART-OF)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is similar to composition</a:t>
            </a:r>
          </a:p>
          <a:p>
            <a:r>
              <a:rPr lang="en-US" dirty="0"/>
              <a:t>The relationship name is fixed to “IS-PART-OF”</a:t>
            </a:r>
          </a:p>
          <a:p>
            <a:r>
              <a:rPr lang="en-US" dirty="0"/>
              <a:t>Cardinality cannot be “</a:t>
            </a:r>
            <a:r>
              <a:rPr lang="en-US" dirty="0" err="1"/>
              <a:t>many:many</a:t>
            </a:r>
            <a:r>
              <a:rPr lang="en-US" dirty="0"/>
              <a:t>”</a:t>
            </a:r>
          </a:p>
          <a:p>
            <a:r>
              <a:rPr lang="en-US" dirty="0"/>
              <a:t>Child CANNOT exist independently until attached to a parent (“existence dependency”)</a:t>
            </a:r>
          </a:p>
          <a:p>
            <a:r>
              <a:rPr lang="en-US" dirty="0"/>
              <a:t>Deletion semantics – All child objects get deleted when parent is deleted</a:t>
            </a:r>
          </a:p>
        </p:txBody>
      </p:sp>
    </p:spTree>
    <p:extLst>
      <p:ext uri="{BB962C8B-B14F-4D97-AF65-F5344CB8AC3E}">
        <p14:creationId xmlns:p14="http://schemas.microsoft.com/office/powerpoint/2010/main" val="194807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(IS-A)</a:t>
            </a: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048000" y="1738312"/>
            <a:ext cx="1905000" cy="1371600"/>
            <a:chOff x="720" y="1200"/>
            <a:chExt cx="1200" cy="1056"/>
          </a:xfrm>
        </p:grpSpPr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SID</a:t>
              </a:r>
            </a:p>
            <a:p>
              <a:pPr eaLnBrk="1" hangingPunct="1"/>
              <a:r>
                <a:rPr lang="en-US" altLang="en-US"/>
                <a:t>Name</a:t>
              </a:r>
            </a:p>
            <a:p>
              <a:pPr eaLnBrk="1" hangingPunct="1"/>
              <a:r>
                <a:rPr lang="en-US" altLang="en-US"/>
                <a:t>GPA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1828800" y="3871912"/>
            <a:ext cx="1905000" cy="1371600"/>
            <a:chOff x="720" y="1200"/>
            <a:chExt cx="1200" cy="1056"/>
          </a:xfrm>
        </p:grpSpPr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TA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Hours_clocked</a:t>
              </a:r>
            </a:p>
          </p:txBody>
        </p:sp>
      </p:grp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4495800" y="3871912"/>
            <a:ext cx="1905000" cy="1371600"/>
            <a:chOff x="720" y="1200"/>
            <a:chExt cx="1200" cy="1056"/>
          </a:xfrm>
        </p:grpSpPr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Research Engg</a:t>
              </a: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Project_name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33" name="AutoShape 35"/>
          <p:cNvSpPr>
            <a:spLocks noChangeArrowheads="1"/>
          </p:cNvSpPr>
          <p:nvPr/>
        </p:nvSpPr>
        <p:spPr bwMode="auto">
          <a:xfrm>
            <a:off x="3886200" y="3338512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4" name="AutoShape 36"/>
          <p:cNvCxnSpPr>
            <a:cxnSpLocks noChangeShapeType="1"/>
            <a:stCxn id="33" idx="3"/>
            <a:endCxn id="24" idx="0"/>
          </p:cNvCxnSpPr>
          <p:nvPr/>
        </p:nvCxnSpPr>
        <p:spPr bwMode="auto">
          <a:xfrm rot="5400000">
            <a:off x="3238500" y="3109912"/>
            <a:ext cx="3048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7"/>
          <p:cNvCxnSpPr>
            <a:cxnSpLocks noChangeShapeType="1"/>
            <a:stCxn id="33" idx="3"/>
            <a:endCxn id="29" idx="0"/>
          </p:cNvCxnSpPr>
          <p:nvPr/>
        </p:nvCxnSpPr>
        <p:spPr bwMode="auto">
          <a:xfrm rot="16200000" flipH="1">
            <a:off x="4572000" y="2995612"/>
            <a:ext cx="304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8"/>
          <p:cNvCxnSpPr>
            <a:cxnSpLocks noChangeShapeType="1"/>
            <a:stCxn id="22" idx="2"/>
            <a:endCxn id="33" idx="0"/>
          </p:cNvCxnSpPr>
          <p:nvPr/>
        </p:nvCxnSpPr>
        <p:spPr bwMode="auto">
          <a:xfrm rot="5400000">
            <a:off x="3886200" y="3224212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7557280" y="2133601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Super class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334000" y="2425987"/>
            <a:ext cx="22098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48600" y="4421188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Sub-classes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629400" y="4713575"/>
            <a:ext cx="1205720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05700" y="3200401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triangle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267200" y="3518475"/>
            <a:ext cx="32385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99331" y="5715000"/>
            <a:ext cx="669706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A student can be either a TA or research engineer or neither</a:t>
            </a:r>
          </a:p>
        </p:txBody>
      </p:sp>
    </p:spTree>
    <p:extLst>
      <p:ext uri="{BB962C8B-B14F-4D97-AF65-F5344CB8AC3E}">
        <p14:creationId xmlns:p14="http://schemas.microsoft.com/office/powerpoint/2010/main" val="42314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(IS-A)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763000" cy="5562600"/>
          </a:xfrm>
        </p:spPr>
        <p:txBody>
          <a:bodyPr/>
          <a:lstStyle/>
          <a:p>
            <a:r>
              <a:rPr lang="en-US" dirty="0"/>
              <a:t>The relationship name is fixed to “IS-A”</a:t>
            </a:r>
          </a:p>
          <a:p>
            <a:r>
              <a:rPr lang="en-US" dirty="0"/>
              <a:t>Child object inherits all attributes of parent objects</a:t>
            </a:r>
          </a:p>
          <a:p>
            <a:r>
              <a:rPr lang="en-US" dirty="0"/>
              <a:t>Class hierarchy can be arbitrarily deep</a:t>
            </a:r>
          </a:p>
          <a:p>
            <a:r>
              <a:rPr lang="en-US" dirty="0"/>
              <a:t>Cardinality </a:t>
            </a:r>
          </a:p>
          <a:p>
            <a:pPr lvl="1"/>
            <a:r>
              <a:rPr lang="en-US" dirty="0"/>
              <a:t>cannot be “</a:t>
            </a:r>
            <a:r>
              <a:rPr lang="en-US" dirty="0" err="1"/>
              <a:t>one:many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cannot be “</a:t>
            </a:r>
            <a:r>
              <a:rPr lang="en-US" dirty="0" err="1"/>
              <a:t>many:many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Cardinality can only be 1:1 or 1:0</a:t>
            </a:r>
          </a:p>
          <a:p>
            <a:pPr lvl="1"/>
            <a:r>
              <a:rPr lang="en-US" dirty="0"/>
              <a:t>So no need to (and must not) mention cardinality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object cannot exist stand-alone</a:t>
            </a:r>
          </a:p>
          <a:p>
            <a:endParaRPr lang="en-US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48000" y="2971800"/>
            <a:ext cx="1905000" cy="1371600"/>
            <a:chOff x="720" y="1200"/>
            <a:chExt cx="1200" cy="1056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SID</a:t>
              </a:r>
            </a:p>
            <a:p>
              <a:pPr eaLnBrk="1" hangingPunct="1"/>
              <a:r>
                <a:rPr lang="en-US" altLang="en-US"/>
                <a:t>Name</a:t>
              </a:r>
            </a:p>
            <a:p>
              <a:pPr eaLnBrk="1" hangingPunct="1"/>
              <a:r>
                <a:rPr lang="en-US" altLang="en-US"/>
                <a:t>GPA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828800" y="5105400"/>
            <a:ext cx="1905000" cy="1371600"/>
            <a:chOff x="720" y="1200"/>
            <a:chExt cx="1200" cy="1056"/>
          </a:xfrm>
        </p:grpSpPr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TA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Hours_clocked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4495800" y="5105400"/>
            <a:ext cx="1905000" cy="1371600"/>
            <a:chOff x="720" y="1200"/>
            <a:chExt cx="1200" cy="1056"/>
          </a:xfrm>
        </p:grpSpPr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Research Engg</a:t>
              </a: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Project_name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13" name="AutoShape 35"/>
          <p:cNvSpPr>
            <a:spLocks noChangeArrowheads="1"/>
          </p:cNvSpPr>
          <p:nvPr/>
        </p:nvSpPr>
        <p:spPr bwMode="auto">
          <a:xfrm>
            <a:off x="3886200" y="4572000"/>
            <a:ext cx="228600" cy="228600"/>
          </a:xfrm>
          <a:prstGeom prst="triangle">
            <a:avLst>
              <a:gd name="adj" fmla="val 50000"/>
            </a:avLst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" name="AutoShape 36"/>
          <p:cNvCxnSpPr>
            <a:cxnSpLocks noChangeShapeType="1"/>
            <a:stCxn id="13" idx="3"/>
            <a:endCxn id="8" idx="0"/>
          </p:cNvCxnSpPr>
          <p:nvPr/>
        </p:nvCxnSpPr>
        <p:spPr bwMode="auto">
          <a:xfrm rot="5400000">
            <a:off x="3238500" y="4343400"/>
            <a:ext cx="3048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37"/>
          <p:cNvCxnSpPr>
            <a:cxnSpLocks noChangeShapeType="1"/>
            <a:stCxn id="13" idx="3"/>
            <a:endCxn id="11" idx="0"/>
          </p:cNvCxnSpPr>
          <p:nvPr/>
        </p:nvCxnSpPr>
        <p:spPr bwMode="auto">
          <a:xfrm rot="16200000" flipH="1">
            <a:off x="4572000" y="4229100"/>
            <a:ext cx="304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8"/>
          <p:cNvCxnSpPr>
            <a:cxnSpLocks noChangeShapeType="1"/>
            <a:stCxn id="6" idx="2"/>
            <a:endCxn id="13" idx="0"/>
          </p:cNvCxnSpPr>
          <p:nvPr/>
        </p:nvCxnSpPr>
        <p:spPr bwMode="auto">
          <a:xfrm rot="5400000">
            <a:off x="3886200" y="44577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7505700" y="4368226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Filled triangle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67200" y="4686300"/>
            <a:ext cx="32385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86450" y="3127664"/>
            <a:ext cx="425013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Every student MUST be either a TA or research engineer </a:t>
            </a:r>
          </a:p>
        </p:txBody>
      </p:sp>
    </p:spTree>
    <p:extLst>
      <p:ext uri="{BB962C8B-B14F-4D97-AF65-F5344CB8AC3E}">
        <p14:creationId xmlns:p14="http://schemas.microsoft.com/office/powerpoint/2010/main" val="930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Describe this in 100 words!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800600" y="914400"/>
            <a:ext cx="1905000" cy="1676400"/>
            <a:chOff x="720" y="1200"/>
            <a:chExt cx="1200" cy="1056"/>
          </a:xfrm>
        </p:grpSpPr>
        <p:sp>
          <p:nvSpPr>
            <p:cNvPr id="9257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Course</a:t>
              </a:r>
            </a:p>
          </p:txBody>
        </p:sp>
        <p:sp>
          <p:nvSpPr>
            <p:cNvPr id="9258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Course_name</a:t>
              </a:r>
            </a:p>
            <a:p>
              <a:pPr eaLnBrk="1" hangingPunct="1"/>
              <a:r>
                <a:rPr lang="en-US" altLang="en-US"/>
                <a:t>Class_room</a:t>
              </a:r>
            </a:p>
            <a:p>
              <a:pPr eaLnBrk="1" hangingPunct="1"/>
              <a:r>
                <a:rPr lang="en-US" altLang="en-US"/>
                <a:t>Course_credits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8610600" y="914400"/>
            <a:ext cx="1905000" cy="1676400"/>
            <a:chOff x="720" y="1200"/>
            <a:chExt cx="1200" cy="1056"/>
          </a:xfrm>
        </p:grpSpPr>
        <p:sp>
          <p:nvSpPr>
            <p:cNvPr id="9255" name="Rectangle 7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Instructor</a:t>
              </a:r>
            </a:p>
          </p:txBody>
        </p:sp>
        <p:sp>
          <p:nvSpPr>
            <p:cNvPr id="9256" name="Rectangle 8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Instr_name</a:t>
              </a:r>
            </a:p>
            <a:p>
              <a:pPr eaLnBrk="1" hangingPunct="1"/>
              <a:r>
                <a:rPr lang="en-US" altLang="en-US"/>
                <a:t>Office</a:t>
              </a:r>
            </a:p>
            <a:p>
              <a:pPr eaLnBrk="1" hangingPunct="1"/>
              <a:r>
                <a:rPr lang="en-US" altLang="en-US"/>
                <a:t>e_mail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1" name="Group 17"/>
          <p:cNvGrpSpPr>
            <a:grpSpLocks/>
          </p:cNvGrpSpPr>
          <p:nvPr/>
        </p:nvGrpSpPr>
        <p:grpSpPr bwMode="auto">
          <a:xfrm>
            <a:off x="1676400" y="914400"/>
            <a:ext cx="1905000" cy="1676400"/>
            <a:chOff x="720" y="1200"/>
            <a:chExt cx="1200" cy="1056"/>
          </a:xfrm>
        </p:grpSpPr>
        <p:sp>
          <p:nvSpPr>
            <p:cNvPr id="9253" name="Rectangle 18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Pre_Req</a:t>
              </a:r>
            </a:p>
          </p:txBody>
        </p:sp>
        <p:sp>
          <p:nvSpPr>
            <p:cNvPr id="9254" name="Rectangle 19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Skill</a:t>
              </a:r>
            </a:p>
            <a:p>
              <a:pPr eaLnBrk="1" hangingPunct="1"/>
              <a:r>
                <a:rPr lang="en-US" altLang="en-US"/>
                <a:t>Experience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2" name="Group 21"/>
          <p:cNvGrpSpPr>
            <a:grpSpLocks/>
          </p:cNvGrpSpPr>
          <p:nvPr/>
        </p:nvGrpSpPr>
        <p:grpSpPr bwMode="auto">
          <a:xfrm>
            <a:off x="5638800" y="3276600"/>
            <a:ext cx="1905000" cy="1371600"/>
            <a:chOff x="720" y="1200"/>
            <a:chExt cx="1200" cy="1056"/>
          </a:xfrm>
        </p:grpSpPr>
        <p:sp>
          <p:nvSpPr>
            <p:cNvPr id="9251" name="Rectangle 22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9252" name="Rectangle 23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SID</a:t>
              </a:r>
            </a:p>
            <a:p>
              <a:pPr eaLnBrk="1" hangingPunct="1"/>
              <a:r>
                <a:rPr lang="en-US" altLang="en-US"/>
                <a:t>Name</a:t>
              </a:r>
            </a:p>
            <a:p>
              <a:pPr eaLnBrk="1" hangingPunct="1"/>
              <a:r>
                <a:rPr lang="en-US" altLang="en-US"/>
                <a:t>GPA</a:t>
              </a:r>
            </a:p>
            <a:p>
              <a:pPr eaLnBrk="1" hangingPunct="1"/>
              <a:endParaRPr lang="en-US" altLang="en-US"/>
            </a:p>
          </p:txBody>
        </p:sp>
      </p:grpSp>
      <p:cxnSp>
        <p:nvCxnSpPr>
          <p:cNvPr id="9223" name="AutoShape 25"/>
          <p:cNvCxnSpPr>
            <a:cxnSpLocks noChangeShapeType="1"/>
            <a:stCxn id="9258" idx="1"/>
            <a:endCxn id="9254" idx="3"/>
          </p:cNvCxnSpPr>
          <p:nvPr/>
        </p:nvCxnSpPr>
        <p:spPr bwMode="auto">
          <a:xfrm rot="10800000">
            <a:off x="3581400" y="19431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5" name="AutoShape 28"/>
          <p:cNvCxnSpPr>
            <a:cxnSpLocks noChangeShapeType="1"/>
            <a:stCxn id="9258" idx="2"/>
            <a:endCxn id="9251" idx="0"/>
          </p:cNvCxnSpPr>
          <p:nvPr/>
        </p:nvCxnSpPr>
        <p:spPr bwMode="auto">
          <a:xfrm rot="16200000" flipH="1">
            <a:off x="5829300" y="2514600"/>
            <a:ext cx="6858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26" name="Group 29"/>
          <p:cNvGrpSpPr>
            <a:grpSpLocks/>
          </p:cNvGrpSpPr>
          <p:nvPr/>
        </p:nvGrpSpPr>
        <p:grpSpPr bwMode="auto">
          <a:xfrm>
            <a:off x="4419600" y="5410200"/>
            <a:ext cx="1905000" cy="1371600"/>
            <a:chOff x="720" y="1200"/>
            <a:chExt cx="1200" cy="1056"/>
          </a:xfrm>
        </p:grpSpPr>
        <p:sp>
          <p:nvSpPr>
            <p:cNvPr id="9249" name="Rectangle 30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TA</a:t>
              </a:r>
            </a:p>
          </p:txBody>
        </p:sp>
        <p:sp>
          <p:nvSpPr>
            <p:cNvPr id="9250" name="Rectangle 31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Hours_clocked</a:t>
              </a:r>
            </a:p>
          </p:txBody>
        </p:sp>
      </p:grpSp>
      <p:grpSp>
        <p:nvGrpSpPr>
          <p:cNvPr id="9227" name="Group 32"/>
          <p:cNvGrpSpPr>
            <a:grpSpLocks/>
          </p:cNvGrpSpPr>
          <p:nvPr/>
        </p:nvGrpSpPr>
        <p:grpSpPr bwMode="auto">
          <a:xfrm>
            <a:off x="7086600" y="5410200"/>
            <a:ext cx="1905000" cy="1371600"/>
            <a:chOff x="720" y="1200"/>
            <a:chExt cx="1200" cy="1056"/>
          </a:xfrm>
        </p:grpSpPr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Research Engg</a:t>
              </a:r>
            </a:p>
          </p:txBody>
        </p:sp>
        <p:sp>
          <p:nvSpPr>
            <p:cNvPr id="9248" name="Rectangle 34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Project_name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9228" name="AutoShape 35"/>
          <p:cNvSpPr>
            <a:spLocks noChangeArrowheads="1"/>
          </p:cNvSpPr>
          <p:nvPr/>
        </p:nvSpPr>
        <p:spPr bwMode="auto">
          <a:xfrm>
            <a:off x="6477000" y="487680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29" name="AutoShape 36"/>
          <p:cNvCxnSpPr>
            <a:cxnSpLocks noChangeShapeType="1"/>
            <a:stCxn id="9228" idx="3"/>
            <a:endCxn id="9249" idx="0"/>
          </p:cNvCxnSpPr>
          <p:nvPr/>
        </p:nvCxnSpPr>
        <p:spPr bwMode="auto">
          <a:xfrm rot="5400000">
            <a:off x="5829300" y="4648200"/>
            <a:ext cx="3048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37"/>
          <p:cNvCxnSpPr>
            <a:cxnSpLocks noChangeShapeType="1"/>
            <a:stCxn id="9228" idx="3"/>
            <a:endCxn id="9247" idx="0"/>
          </p:cNvCxnSpPr>
          <p:nvPr/>
        </p:nvCxnSpPr>
        <p:spPr bwMode="auto">
          <a:xfrm rot="16200000" flipH="1">
            <a:off x="7162800" y="4533900"/>
            <a:ext cx="304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38"/>
          <p:cNvCxnSpPr>
            <a:cxnSpLocks noChangeShapeType="1"/>
            <a:stCxn id="9252" idx="2"/>
            <a:endCxn id="9228" idx="0"/>
          </p:cNvCxnSpPr>
          <p:nvPr/>
        </p:nvCxnSpPr>
        <p:spPr bwMode="auto">
          <a:xfrm rot="5400000">
            <a:off x="6477000" y="4762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Line 41"/>
          <p:cNvSpPr>
            <a:spLocks noChangeShapeType="1"/>
          </p:cNvSpPr>
          <p:nvPr/>
        </p:nvSpPr>
        <p:spPr bwMode="auto">
          <a:xfrm flipV="1">
            <a:off x="5029200" y="2590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Text Box 44"/>
          <p:cNvSpPr txBox="1">
            <a:spLocks noChangeArrowheads="1"/>
          </p:cNvSpPr>
          <p:nvPr/>
        </p:nvSpPr>
        <p:spPr bwMode="auto">
          <a:xfrm>
            <a:off x="6553200" y="2909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Enrolled_students</a:t>
            </a:r>
          </a:p>
        </p:txBody>
      </p:sp>
      <p:sp>
        <p:nvSpPr>
          <p:cNvPr id="9236" name="Text Box 45"/>
          <p:cNvSpPr txBox="1">
            <a:spLocks noChangeArrowheads="1"/>
          </p:cNvSpPr>
          <p:nvPr/>
        </p:nvSpPr>
        <p:spPr bwMode="auto">
          <a:xfrm>
            <a:off x="5699126" y="2498725"/>
            <a:ext cx="175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Enrolled_courses</a:t>
            </a:r>
          </a:p>
        </p:txBody>
      </p:sp>
      <p:sp>
        <p:nvSpPr>
          <p:cNvPr id="9237" name="Text Box 46"/>
          <p:cNvSpPr txBox="1">
            <a:spLocks noChangeArrowheads="1"/>
          </p:cNvSpPr>
          <p:nvPr/>
        </p:nvSpPr>
        <p:spPr bwMode="auto">
          <a:xfrm>
            <a:off x="3429000" y="2743200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course_assisted</a:t>
            </a:r>
          </a:p>
        </p:txBody>
      </p:sp>
      <p:sp>
        <p:nvSpPr>
          <p:cNvPr id="9238" name="Text Box 47"/>
          <p:cNvSpPr txBox="1">
            <a:spLocks noChangeArrowheads="1"/>
          </p:cNvSpPr>
          <p:nvPr/>
        </p:nvSpPr>
        <p:spPr bwMode="auto">
          <a:xfrm>
            <a:off x="4119564" y="4724400"/>
            <a:ext cx="985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assistant</a:t>
            </a:r>
          </a:p>
        </p:txBody>
      </p:sp>
      <p:sp>
        <p:nvSpPr>
          <p:cNvPr id="9239" name="Text Box 48"/>
          <p:cNvSpPr txBox="1">
            <a:spLocks noChangeArrowheads="1"/>
          </p:cNvSpPr>
          <p:nvPr/>
        </p:nvSpPr>
        <p:spPr bwMode="auto">
          <a:xfrm>
            <a:off x="3641725" y="1633539"/>
            <a:ext cx="438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0" name="Text Box 49"/>
          <p:cNvSpPr txBox="1">
            <a:spLocks noChangeArrowheads="1"/>
          </p:cNvSpPr>
          <p:nvPr/>
        </p:nvSpPr>
        <p:spPr bwMode="auto">
          <a:xfrm>
            <a:off x="5257800" y="2590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1" name="Text Box 50"/>
          <p:cNvSpPr txBox="1">
            <a:spLocks noChangeArrowheads="1"/>
          </p:cNvSpPr>
          <p:nvPr/>
        </p:nvSpPr>
        <p:spPr bwMode="auto">
          <a:xfrm>
            <a:off x="6172200" y="2971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4" name="Text Box 53"/>
          <p:cNvSpPr txBox="1">
            <a:spLocks noChangeArrowheads="1"/>
          </p:cNvSpPr>
          <p:nvPr/>
        </p:nvSpPr>
        <p:spPr bwMode="auto">
          <a:xfrm>
            <a:off x="4724400" y="2590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5" name="Text Box 54"/>
          <p:cNvSpPr txBox="1">
            <a:spLocks noChangeArrowheads="1"/>
          </p:cNvSpPr>
          <p:nvPr/>
        </p:nvSpPr>
        <p:spPr bwMode="auto">
          <a:xfrm>
            <a:off x="4724400" y="51054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6" name="AutoShape 5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29800" y="6248400"/>
            <a:ext cx="838200" cy="6096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3" name="AutoShape 37"/>
          <p:cNvCxnSpPr>
            <a:cxnSpLocks noChangeShapeType="1"/>
            <a:stCxn id="9256" idx="2"/>
            <a:endCxn id="9252" idx="3"/>
          </p:cNvCxnSpPr>
          <p:nvPr/>
        </p:nvCxnSpPr>
        <p:spPr bwMode="auto">
          <a:xfrm rot="5400000">
            <a:off x="7789718" y="2344882"/>
            <a:ext cx="1527464" cy="2019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430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UML for database design</a:t>
            </a:r>
          </a:p>
          <a:p>
            <a:pPr eaLnBrk="1" hangingPunct="1"/>
            <a:r>
              <a:rPr lang="en-US" altLang="en-US" dirty="0"/>
              <a:t>UML notations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upload.wikimedia.org/wikipedia/commons/thumb/8/81/UML_Diagrams.jpg/320px-UML_Diagram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53" y="990600"/>
            <a:ext cx="9059956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Components</a:t>
            </a:r>
          </a:p>
        </p:txBody>
      </p:sp>
      <p:pic>
        <p:nvPicPr>
          <p:cNvPr id="10244" name="Picture 4" descr="UML Diagram Type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35736"/>
            <a:ext cx="7772400" cy="54924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5" name="Oval 4"/>
          <p:cNvSpPr/>
          <p:nvPr/>
        </p:nvSpPr>
        <p:spPr>
          <a:xfrm>
            <a:off x="4572001" y="3681984"/>
            <a:ext cx="1468531" cy="134721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715000"/>
          </a:xfrm>
        </p:spPr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Attribute</a:t>
            </a:r>
          </a:p>
          <a:p>
            <a:r>
              <a:rPr lang="en-US" dirty="0"/>
              <a:t>Relationships</a:t>
            </a:r>
          </a:p>
          <a:p>
            <a:pPr lvl="1"/>
            <a:r>
              <a:rPr lang="en-US" dirty="0"/>
              <a:t>Association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61291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attributes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52600" y="1981200"/>
            <a:ext cx="3200400" cy="3352800"/>
            <a:chOff x="720" y="1200"/>
            <a:chExt cx="1200" cy="1056"/>
          </a:xfrm>
          <a:solidFill>
            <a:srgbClr val="99FFCC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800"/>
                <a:t>Course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/>
                <a:t>Course_name</a:t>
              </a:r>
            </a:p>
            <a:p>
              <a:pPr eaLnBrk="1" hangingPunct="1"/>
              <a:r>
                <a:rPr lang="en-US" altLang="en-US" sz="2800"/>
                <a:t>Class_room</a:t>
              </a:r>
            </a:p>
            <a:p>
              <a:pPr eaLnBrk="1" hangingPunct="1"/>
              <a:r>
                <a:rPr lang="en-US" altLang="en-US" sz="2800"/>
                <a:t>Course_credits</a:t>
              </a:r>
            </a:p>
            <a:p>
              <a:pPr eaLnBrk="1" hangingPunct="1"/>
              <a:endParaRPr lang="en-US" altLang="en-US" sz="28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557280" y="2133601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 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1" y="3118367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Attributes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29200" y="2425987"/>
            <a:ext cx="22098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29200" y="3093253"/>
            <a:ext cx="22098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9200" y="3505200"/>
            <a:ext cx="22098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29200" y="3886200"/>
            <a:ext cx="22098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7180" y="4602540"/>
            <a:ext cx="4624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Generally no methods in conceptual database designs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types may be added as part of refinement</a:t>
            </a:r>
          </a:p>
        </p:txBody>
      </p:sp>
    </p:spTree>
    <p:extLst>
      <p:ext uri="{BB962C8B-B14F-4D97-AF65-F5344CB8AC3E}">
        <p14:creationId xmlns:p14="http://schemas.microsoft.com/office/powerpoint/2010/main" val="267896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6424" y="838201"/>
            <a:ext cx="3419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 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4314" y="5868838"/>
            <a:ext cx="3986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Role name (optional)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19660" y="4148554"/>
            <a:ext cx="1096427" cy="156193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518306" y="4148555"/>
            <a:ext cx="644494" cy="164264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1676401" y="2743200"/>
            <a:ext cx="2678113" cy="1676400"/>
            <a:chOff x="720" y="1200"/>
            <a:chExt cx="1200" cy="1056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Course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Course_name</a:t>
              </a:r>
            </a:p>
            <a:p>
              <a:pPr eaLnBrk="1" hangingPunct="1"/>
              <a:r>
                <a:rPr lang="en-US" altLang="en-US" sz="2400"/>
                <a:t>Class_room</a:t>
              </a:r>
            </a:p>
            <a:p>
              <a:pPr eaLnBrk="1" hangingPunct="1"/>
              <a:r>
                <a:rPr lang="en-US" altLang="en-US" sz="2400"/>
                <a:t>Course_credits</a:t>
              </a:r>
            </a:p>
            <a:p>
              <a:pPr eaLnBrk="1" hangingPunct="1"/>
              <a:endParaRPr lang="en-US" altLang="en-US" sz="2400"/>
            </a:p>
          </p:txBody>
        </p:sp>
      </p:grpSp>
      <p:grpSp>
        <p:nvGrpSpPr>
          <p:cNvPr id="21" name="Group 6"/>
          <p:cNvGrpSpPr>
            <a:grpSpLocks/>
          </p:cNvGrpSpPr>
          <p:nvPr/>
        </p:nvGrpSpPr>
        <p:grpSpPr bwMode="auto">
          <a:xfrm>
            <a:off x="6999288" y="2743200"/>
            <a:ext cx="2678113" cy="1676400"/>
            <a:chOff x="720" y="1200"/>
            <a:chExt cx="1200" cy="1056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Instructor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Instr_name</a:t>
              </a:r>
            </a:p>
            <a:p>
              <a:pPr eaLnBrk="1" hangingPunct="1"/>
              <a:r>
                <a:rPr lang="en-US" altLang="en-US" sz="2400"/>
                <a:t>Office</a:t>
              </a:r>
            </a:p>
            <a:p>
              <a:pPr eaLnBrk="1" hangingPunct="1"/>
              <a:r>
                <a:rPr lang="en-US" altLang="en-US" sz="2400"/>
                <a:t>e_mail</a:t>
              </a:r>
            </a:p>
            <a:p>
              <a:pPr eaLnBrk="1" hangingPunct="1"/>
              <a:endParaRPr lang="en-US" altLang="en-US" sz="2400"/>
            </a:p>
          </p:txBody>
        </p:sp>
      </p:grpSp>
      <p:cxnSp>
        <p:nvCxnSpPr>
          <p:cNvPr id="24" name="AutoShape 27"/>
          <p:cNvCxnSpPr>
            <a:cxnSpLocks noChangeShapeType="1"/>
            <a:stCxn id="23" idx="1"/>
            <a:endCxn id="20" idx="3"/>
          </p:cNvCxnSpPr>
          <p:nvPr/>
        </p:nvCxnSpPr>
        <p:spPr bwMode="auto">
          <a:xfrm flipH="1">
            <a:off x="4354513" y="3771900"/>
            <a:ext cx="264477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5669084" y="3733800"/>
            <a:ext cx="1341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/>
              <a:t>teacher</a:t>
            </a: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4613579" y="3352800"/>
            <a:ext cx="2130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000" dirty="0" err="1"/>
              <a:t>Courses_taught</a:t>
            </a:r>
            <a:endParaRPr lang="en-US" altLang="en-US" sz="2000" dirty="0"/>
          </a:p>
        </p:txBody>
      </p:sp>
      <p:sp>
        <p:nvSpPr>
          <p:cNvPr id="29" name="Text Box 51"/>
          <p:cNvSpPr txBox="1">
            <a:spLocks noChangeArrowheads="1"/>
          </p:cNvSpPr>
          <p:nvPr/>
        </p:nvSpPr>
        <p:spPr bwMode="auto">
          <a:xfrm>
            <a:off x="4445152" y="3810000"/>
            <a:ext cx="7418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1..n</a:t>
            </a:r>
          </a:p>
        </p:txBody>
      </p:sp>
      <p:sp>
        <p:nvSpPr>
          <p:cNvPr id="30" name="Text Box 52"/>
          <p:cNvSpPr txBox="1">
            <a:spLocks noChangeArrowheads="1"/>
          </p:cNvSpPr>
          <p:nvPr/>
        </p:nvSpPr>
        <p:spPr bwMode="auto">
          <a:xfrm>
            <a:off x="6098694" y="3505200"/>
            <a:ext cx="4196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616187" y="1676400"/>
            <a:ext cx="0" cy="167640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27108" y="5780514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23955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One:One</a:t>
            </a:r>
            <a:endParaRPr lang="en-US" dirty="0"/>
          </a:p>
          <a:p>
            <a:r>
              <a:rPr lang="en-US" dirty="0" err="1"/>
              <a:t>One:Many</a:t>
            </a:r>
            <a:endParaRPr lang="en-US" dirty="0"/>
          </a:p>
          <a:p>
            <a:r>
              <a:rPr lang="en-US" dirty="0" err="1"/>
              <a:t>Many:Many</a:t>
            </a:r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6401" y="3657600"/>
            <a:ext cx="2678113" cy="1676400"/>
            <a:chOff x="720" y="1200"/>
            <a:chExt cx="1200" cy="105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Course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Course_name</a:t>
              </a:r>
            </a:p>
            <a:p>
              <a:pPr eaLnBrk="1" hangingPunct="1"/>
              <a:r>
                <a:rPr lang="en-US" altLang="en-US" sz="2400"/>
                <a:t>Class_room</a:t>
              </a:r>
            </a:p>
            <a:p>
              <a:pPr eaLnBrk="1" hangingPunct="1"/>
              <a:r>
                <a:rPr lang="en-US" altLang="en-US" sz="2400"/>
                <a:t>Course_credits</a:t>
              </a:r>
            </a:p>
            <a:p>
              <a:pPr eaLnBrk="1" hangingPunct="1"/>
              <a:endParaRPr lang="en-US" altLang="en-US" sz="2400"/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999288" y="3657600"/>
            <a:ext cx="2678113" cy="1676400"/>
            <a:chOff x="720" y="1200"/>
            <a:chExt cx="1200" cy="1056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Instructor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Instr_name</a:t>
              </a:r>
            </a:p>
            <a:p>
              <a:pPr eaLnBrk="1" hangingPunct="1"/>
              <a:r>
                <a:rPr lang="en-US" altLang="en-US" sz="2400"/>
                <a:t>Office</a:t>
              </a:r>
            </a:p>
            <a:p>
              <a:pPr eaLnBrk="1" hangingPunct="1"/>
              <a:r>
                <a:rPr lang="en-US" altLang="en-US" sz="2400"/>
                <a:t>e_mail</a:t>
              </a:r>
            </a:p>
            <a:p>
              <a:pPr eaLnBrk="1" hangingPunct="1"/>
              <a:endParaRPr lang="en-US" altLang="en-US" sz="2400"/>
            </a:p>
          </p:txBody>
        </p:sp>
      </p:grpSp>
      <p:cxnSp>
        <p:nvCxnSpPr>
          <p:cNvPr id="11" name="AutoShape 27"/>
          <p:cNvCxnSpPr>
            <a:cxnSpLocks noChangeShapeType="1"/>
            <a:stCxn id="10" idx="1"/>
            <a:endCxn id="7" idx="3"/>
          </p:cNvCxnSpPr>
          <p:nvPr/>
        </p:nvCxnSpPr>
        <p:spPr bwMode="auto">
          <a:xfrm flipH="1">
            <a:off x="4354513" y="4686300"/>
            <a:ext cx="264477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5669084" y="4648200"/>
            <a:ext cx="1341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/>
              <a:t>teacher</a:t>
            </a: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4613579" y="4267200"/>
            <a:ext cx="2130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000" dirty="0" err="1"/>
              <a:t>Courses_taught</a:t>
            </a:r>
            <a:endParaRPr lang="en-US" altLang="en-US" sz="2000" dirty="0"/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6098694" y="4419600"/>
            <a:ext cx="4196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7107" y="5780514"/>
            <a:ext cx="769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the interpretation of cardinalities?</a:t>
            </a:r>
          </a:p>
        </p:txBody>
      </p:sp>
    </p:spTree>
    <p:extLst>
      <p:ext uri="{BB962C8B-B14F-4D97-AF65-F5344CB8AC3E}">
        <p14:creationId xmlns:p14="http://schemas.microsoft.com/office/powerpoint/2010/main" val="15778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(HAS-A)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781800" y="1354138"/>
            <a:ext cx="2667000" cy="2151062"/>
            <a:chOff x="720" y="1200"/>
            <a:chExt cx="1200" cy="10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800" dirty="0"/>
                <a:t>Computer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dirty="0" err="1"/>
                <a:t>Serial_No</a:t>
              </a:r>
              <a:endParaRPr lang="en-US" altLang="en-US" sz="2800" dirty="0"/>
            </a:p>
            <a:p>
              <a:pPr eaLnBrk="1" hangingPunct="1"/>
              <a:r>
                <a:rPr lang="en-US" altLang="en-US" sz="2800" dirty="0"/>
                <a:t>Make</a:t>
              </a:r>
            </a:p>
            <a:p>
              <a:pPr eaLnBrk="1" hangingPunct="1"/>
              <a:endParaRPr lang="en-US" altLang="en-US" sz="2800" dirty="0"/>
            </a:p>
            <a:p>
              <a:pPr eaLnBrk="1" hangingPunct="1"/>
              <a:endParaRPr lang="en-US" altLang="en-US" sz="2800" dirty="0"/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905000" y="1658938"/>
            <a:ext cx="2362200" cy="2019481"/>
            <a:chOff x="720" y="1200"/>
            <a:chExt cx="1200" cy="1067"/>
          </a:xfrm>
        </p:grpSpPr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800" dirty="0"/>
                <a:t>Peripheral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720" y="1451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dirty="0" err="1"/>
                <a:t>Peripheral_name</a:t>
              </a:r>
              <a:endParaRPr lang="en-US" altLang="en-US" sz="2800" dirty="0"/>
            </a:p>
            <a:p>
              <a:pPr eaLnBrk="1" hangingPunct="1"/>
              <a:endParaRPr lang="en-US" altLang="en-US" sz="2800" dirty="0"/>
            </a:p>
          </p:txBody>
        </p:sp>
      </p:grpSp>
      <p:cxnSp>
        <p:nvCxnSpPr>
          <p:cNvPr id="10" name="AutoShape 25"/>
          <p:cNvCxnSpPr>
            <a:cxnSpLocks noChangeShapeType="1"/>
            <a:stCxn id="12" idx="1"/>
            <a:endCxn id="9" idx="3"/>
          </p:cNvCxnSpPr>
          <p:nvPr/>
        </p:nvCxnSpPr>
        <p:spPr bwMode="auto">
          <a:xfrm flipH="1">
            <a:off x="4267200" y="2553596"/>
            <a:ext cx="2095500" cy="35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4419601" y="2406652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1..n</a:t>
            </a:r>
          </a:p>
        </p:txBody>
      </p:sp>
      <p:sp>
        <p:nvSpPr>
          <p:cNvPr id="12" name="Diamond 11"/>
          <p:cNvSpPr/>
          <p:nvPr/>
        </p:nvSpPr>
        <p:spPr>
          <a:xfrm>
            <a:off x="6362700" y="2331208"/>
            <a:ext cx="419100" cy="444776"/>
          </a:xfrm>
          <a:prstGeom prst="diamond">
            <a:avLst/>
          </a:prstGeom>
          <a:noFill/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64314" y="5105400"/>
            <a:ext cx="30091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Parent class</a:t>
            </a:r>
          </a:p>
          <a:p>
            <a:r>
              <a:rPr lang="en-US" sz="3200" dirty="0"/>
              <a:t>Container class</a:t>
            </a:r>
          </a:p>
        </p:txBody>
      </p:sp>
      <p:cxnSp>
        <p:nvCxnSpPr>
          <p:cNvPr id="16" name="Straight Arrow Connector 15"/>
          <p:cNvCxnSpPr>
            <a:endCxn id="9" idx="2"/>
          </p:cNvCxnSpPr>
          <p:nvPr/>
        </p:nvCxnSpPr>
        <p:spPr>
          <a:xfrm flipV="1">
            <a:off x="3086100" y="3678418"/>
            <a:ext cx="0" cy="188418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924800" y="3678419"/>
            <a:ext cx="0" cy="125110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8808" y="5644010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Child class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14950" y="2775984"/>
            <a:ext cx="1047750" cy="14150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2598" y="4201419"/>
            <a:ext cx="4529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Unfilled diamond placed on container class</a:t>
            </a:r>
          </a:p>
        </p:txBody>
      </p:sp>
      <p:cxnSp>
        <p:nvCxnSpPr>
          <p:cNvPr id="30" name="Straight Arrow Connector 29"/>
          <p:cNvCxnSpPr>
            <a:endCxn id="11" idx="0"/>
          </p:cNvCxnSpPr>
          <p:nvPr/>
        </p:nvCxnSpPr>
        <p:spPr>
          <a:xfrm>
            <a:off x="4648200" y="1598578"/>
            <a:ext cx="56094" cy="80807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11806" y="914401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Cardinality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6324600"/>
            <a:ext cx="41910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Computer has-a peripheral</a:t>
            </a:r>
          </a:p>
        </p:txBody>
      </p:sp>
    </p:spTree>
    <p:extLst>
      <p:ext uri="{BB962C8B-B14F-4D97-AF65-F5344CB8AC3E}">
        <p14:creationId xmlns:p14="http://schemas.microsoft.com/office/powerpoint/2010/main" val="2276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8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(HAS-A)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is similar to association</a:t>
            </a:r>
          </a:p>
          <a:p>
            <a:r>
              <a:rPr lang="en-US" dirty="0"/>
              <a:t>The association name is fixed to “HAS-A”</a:t>
            </a:r>
          </a:p>
          <a:p>
            <a:r>
              <a:rPr lang="en-US" dirty="0"/>
              <a:t>Cardinality cannot be “</a:t>
            </a:r>
            <a:r>
              <a:rPr lang="en-US" dirty="0" err="1"/>
              <a:t>many:many</a:t>
            </a:r>
            <a:r>
              <a:rPr lang="en-US" dirty="0"/>
              <a:t>”</a:t>
            </a:r>
          </a:p>
          <a:p>
            <a:r>
              <a:rPr lang="en-US" dirty="0"/>
              <a:t>Child can exist independently until attached to a parent</a:t>
            </a:r>
          </a:p>
        </p:txBody>
      </p:sp>
    </p:spTree>
    <p:extLst>
      <p:ext uri="{BB962C8B-B14F-4D97-AF65-F5344CB8AC3E}">
        <p14:creationId xmlns:p14="http://schemas.microsoft.com/office/powerpoint/2010/main" val="367140157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624</TotalTime>
  <Words>479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Verdana</vt:lpstr>
      <vt:lpstr>blank</vt:lpstr>
      <vt:lpstr>UML Class Diagrams</vt:lpstr>
      <vt:lpstr>Outline</vt:lpstr>
      <vt:lpstr>UML Components</vt:lpstr>
      <vt:lpstr>Elements of Class Diagram</vt:lpstr>
      <vt:lpstr>Class and attributes</vt:lpstr>
      <vt:lpstr>Association</vt:lpstr>
      <vt:lpstr>Association cardinality</vt:lpstr>
      <vt:lpstr>Aggregation (HAS-A)</vt:lpstr>
      <vt:lpstr>Aggregation (HAS-A)</vt:lpstr>
      <vt:lpstr>Composition (IS-PART-OF)</vt:lpstr>
      <vt:lpstr>Composition (IS-PART-OF)</vt:lpstr>
      <vt:lpstr>Inheritance (IS-A)</vt:lpstr>
      <vt:lpstr>Inheritance (IS-A)</vt:lpstr>
      <vt:lpstr>Partitioned subclasses</vt:lpstr>
      <vt:lpstr>Describe this in 100 words!</vt:lpstr>
    </vt:vector>
  </TitlesOfParts>
  <Company>iiitb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iiitb1</dc:creator>
  <cp:lastModifiedBy>Chandrashekar Ramanathan</cp:lastModifiedBy>
  <cp:revision>96</cp:revision>
  <dcterms:created xsi:type="dcterms:W3CDTF">2008-10-01T02:40:03Z</dcterms:created>
  <dcterms:modified xsi:type="dcterms:W3CDTF">2023-10-11T16:44:10Z</dcterms:modified>
</cp:coreProperties>
</file>