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  <p:sldMasterId id="2147483686" r:id="rId3"/>
  </p:sldMasterIdLst>
  <p:sldIdLst>
    <p:sldId id="328" r:id="rId4"/>
    <p:sldId id="311" r:id="rId5"/>
    <p:sldId id="318" r:id="rId6"/>
    <p:sldId id="305" r:id="rId7"/>
    <p:sldId id="306" r:id="rId8"/>
    <p:sldId id="308" r:id="rId9"/>
    <p:sldId id="309" r:id="rId10"/>
    <p:sldId id="314" r:id="rId11"/>
    <p:sldId id="422" r:id="rId12"/>
    <p:sldId id="271" r:id="rId13"/>
    <p:sldId id="41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411"/>
    <a:srgbClr val="5B9BD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0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0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4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58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7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27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3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06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4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6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67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22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10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8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8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95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0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1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84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52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53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4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41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6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8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D4D426C6-F4E3-4010-8513-23C03F47F09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39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255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40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Layered Architecture for Enterprise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513 Software Systems - ESD</a:t>
            </a:r>
          </a:p>
          <a:p>
            <a:r>
              <a:rPr lang="en-US" dirty="0"/>
              <a:t>Prof. </a:t>
            </a:r>
            <a:r>
              <a:rPr lang="en-US" dirty="0" err="1"/>
              <a:t>Chandrashekar</a:t>
            </a:r>
            <a:r>
              <a:rPr lang="en-US" dirty="0"/>
              <a:t> 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488" y="5943600"/>
            <a:ext cx="714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Ref: Software Architecture Patterns by Mark Richards</a:t>
            </a:r>
          </a:p>
        </p:txBody>
      </p:sp>
    </p:spTree>
    <p:extLst>
      <p:ext uri="{BB962C8B-B14F-4D97-AF65-F5344CB8AC3E}">
        <p14:creationId xmlns:p14="http://schemas.microsoft.com/office/powerpoint/2010/main" val="38688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Services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8" y="2095499"/>
            <a:ext cx="10581363" cy="22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9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Monolithic coding practices have evolved into distributed applications</a:t>
            </a:r>
          </a:p>
          <a:p>
            <a:r>
              <a:rPr lang="en-US" dirty="0"/>
              <a:t>The full stack is divided into multiple layers</a:t>
            </a:r>
          </a:p>
          <a:p>
            <a:r>
              <a:rPr lang="en-US" dirty="0"/>
              <a:t>Interactions between layers are enabled using REST APIs</a:t>
            </a:r>
          </a:p>
        </p:txBody>
      </p:sp>
    </p:spTree>
    <p:extLst>
      <p:ext uri="{BB962C8B-B14F-4D97-AF65-F5344CB8AC3E}">
        <p14:creationId xmlns:p14="http://schemas.microsoft.com/office/powerpoint/2010/main" val="261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201"/>
            <a:ext cx="7997952" cy="4906963"/>
          </a:xfrm>
        </p:spPr>
        <p:txBody>
          <a:bodyPr/>
          <a:lstStyle/>
          <a:p>
            <a:r>
              <a:rPr lang="en-US" dirty="0"/>
              <a:t>Software Architecture is concerned with all necessary computing needs of a given IT solution</a:t>
            </a:r>
          </a:p>
          <a:p>
            <a:r>
              <a:rPr lang="en-US" dirty="0"/>
              <a:t>It includes the software needed to provide compute, storage and networking capabilities 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/>
          </p:nvPr>
        </p:nvGraphicFramePr>
        <p:xfrm>
          <a:off x="8972925" y="1733061"/>
          <a:ext cx="2929896" cy="3879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255">
                  <a:extLst>
                    <a:ext uri="{9D8B030D-6E8A-4147-A177-3AD203B41FA5}">
                      <a16:colId xmlns:a16="http://schemas.microsoft.com/office/drawing/2014/main" val="3201408017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1737104995"/>
                    </a:ext>
                  </a:extLst>
                </a:gridCol>
                <a:gridCol w="1954537">
                  <a:extLst>
                    <a:ext uri="{9D8B030D-6E8A-4147-A177-3AD203B41FA5}">
                      <a16:colId xmlns:a16="http://schemas.microsoft.com/office/drawing/2014/main" val="1816824732"/>
                    </a:ext>
                  </a:extLst>
                </a:gridCol>
              </a:tblGrid>
              <a:tr h="414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1765"/>
                  </a:ext>
                </a:extLst>
              </a:tr>
              <a:tr h="42744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Components</a:t>
                      </a:r>
                    </a:p>
                  </a:txBody>
                  <a:tcPr vert="vert2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Software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71731"/>
                  </a:ext>
                </a:extLst>
              </a:tr>
              <a:tr h="102337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</a:t>
                      </a:r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7894"/>
                  </a:ext>
                </a:extLst>
              </a:tr>
              <a:tr h="990525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Storage</a:t>
                      </a:r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21160"/>
                  </a:ext>
                </a:extLst>
              </a:tr>
              <a:tr h="102337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5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different cohesion forces leads to different types of layered architecture</a:t>
            </a:r>
          </a:p>
          <a:p>
            <a:r>
              <a:rPr lang="en-US" dirty="0"/>
              <a:t>N-Tier Architecture is a type of layered architecture in which FUNCTIONAL forces are dominant</a:t>
            </a:r>
          </a:p>
          <a:p>
            <a:r>
              <a:rPr lang="en-US" dirty="0"/>
              <a:t>The layers in N-Tier Architecture are strictly CLOSED</a:t>
            </a:r>
          </a:p>
          <a:p>
            <a:r>
              <a:rPr lang="en-US" dirty="0"/>
              <a:t>Following is an example of </a:t>
            </a:r>
            <a:r>
              <a:rPr lang="en-US" b="1" dirty="0">
                <a:solidFill>
                  <a:srgbClr val="FF0000"/>
                </a:solidFill>
              </a:rPr>
              <a:t>Web Application N-Tier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8262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1-Tier Architecture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28800" y="2246810"/>
            <a:ext cx="2971800" cy="36967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1-Tier System</a:t>
            </a:r>
          </a:p>
          <a:p>
            <a:pPr algn="ctr" eaLnBrk="1" hangingPunct="1"/>
            <a:r>
              <a:rPr lang="en-US" altLang="en-US"/>
              <a:t>(Monolithic Design)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828801" y="1828804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876800" y="1828803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848601" y="1828803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876800" y="2246810"/>
            <a:ext cx="2895600" cy="36967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Dumb Terminals</a:t>
            </a:r>
          </a:p>
          <a:p>
            <a:pPr algn="ctr" eaLnBrk="1" hangingPunct="1"/>
            <a:r>
              <a:rPr lang="en-US" altLang="en-US"/>
              <a:t>Mainframe servers</a:t>
            </a:r>
          </a:p>
          <a:p>
            <a:pPr algn="ctr" eaLnBrk="1" hangingPunct="1"/>
            <a:r>
              <a:rPr lang="en-US" altLang="en-US"/>
              <a:t>Legacy Databases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848600" y="2246810"/>
            <a:ext cx="2438400" cy="36967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COBOL</a:t>
            </a:r>
          </a:p>
          <a:p>
            <a:pPr algn="ctr" eaLnBrk="1" hangingPunct="1"/>
            <a:r>
              <a:rPr lang="en-US" altLang="en-US"/>
              <a:t>IMS</a:t>
            </a:r>
          </a:p>
          <a:p>
            <a:pPr algn="ctr" eaLnBrk="1" hangingPunct="1"/>
            <a:r>
              <a:rPr lang="en-US" altLang="en-US"/>
              <a:t>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9AFA1-3F55-47BE-BC80-61787C539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7" y="2468661"/>
            <a:ext cx="1005842" cy="893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6DA96-F911-4511-BC22-814D257035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7" y="3496274"/>
            <a:ext cx="1005842" cy="893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7A99E2-5240-4155-84F3-905132F34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7" y="4561529"/>
            <a:ext cx="1005842" cy="8930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7330F-CB5E-4A27-B1F3-C6A01E5B280A}"/>
              </a:ext>
            </a:extLst>
          </p:cNvPr>
          <p:cNvCxnSpPr>
            <a:stCxn id="3" idx="3"/>
            <a:endCxn id="22532" idx="1"/>
          </p:cNvCxnSpPr>
          <p:nvPr/>
        </p:nvCxnSpPr>
        <p:spPr bwMode="auto">
          <a:xfrm>
            <a:off x="1287779" y="2915194"/>
            <a:ext cx="541021" cy="1180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F0FADF-2680-4FD3-9395-76B165A99136}"/>
              </a:ext>
            </a:extLst>
          </p:cNvPr>
          <p:cNvCxnSpPr>
            <a:stCxn id="11" idx="3"/>
            <a:endCxn id="22532" idx="1"/>
          </p:cNvCxnSpPr>
          <p:nvPr/>
        </p:nvCxnSpPr>
        <p:spPr bwMode="auto">
          <a:xfrm>
            <a:off x="1287779" y="3942807"/>
            <a:ext cx="541021" cy="1523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8A89E0-946A-4919-AC31-B98CB6918595}"/>
              </a:ext>
            </a:extLst>
          </p:cNvPr>
          <p:cNvCxnSpPr>
            <a:stCxn id="12" idx="3"/>
            <a:endCxn id="22532" idx="1"/>
          </p:cNvCxnSpPr>
          <p:nvPr/>
        </p:nvCxnSpPr>
        <p:spPr bwMode="auto">
          <a:xfrm flipV="1">
            <a:off x="1287779" y="4095205"/>
            <a:ext cx="541021" cy="912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52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 animBg="1"/>
      <p:bldP spid="22536" grpId="0" animBg="1"/>
      <p:bldP spid="225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2-Tier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58" y="822326"/>
            <a:ext cx="8486368" cy="571433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8CCFEA-09AE-4B22-8DEE-955983E7CB5D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3474720" y="2244713"/>
            <a:ext cx="861654" cy="1100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B6C52-41DF-435A-9CFE-BE8BBDD94A70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2421921" y="2244713"/>
            <a:ext cx="1052799" cy="1100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8ED4D7-A83F-4722-BCAE-6D783AEFEC25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 flipH="1" flipV="1">
            <a:off x="3409920" y="2279470"/>
            <a:ext cx="64800" cy="10652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9C0F6B-190F-49E1-A9B0-6E947BFE5B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23" y="1439011"/>
            <a:ext cx="805702" cy="805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6F3A8-E14D-401A-8E45-F96C6CA84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69" y="1473768"/>
            <a:ext cx="805702" cy="805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34BF28-6F83-4C40-A283-54D59CFD8C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0" y="1439011"/>
            <a:ext cx="805702" cy="8057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FE237A-12A8-4CAF-8E92-FA5370B3B081}"/>
              </a:ext>
            </a:extLst>
          </p:cNvPr>
          <p:cNvCxnSpPr>
            <a:cxnSpLocks/>
          </p:cNvCxnSpPr>
          <p:nvPr/>
        </p:nvCxnSpPr>
        <p:spPr bwMode="auto">
          <a:xfrm>
            <a:off x="1836774" y="3311517"/>
            <a:ext cx="84863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066E37-BABD-4945-9F58-FD168B856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67" y="3311517"/>
            <a:ext cx="1675874" cy="9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3-Tier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1051354"/>
            <a:ext cx="8504657" cy="4992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F01BAA-747D-4372-9244-C9F08ED96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6" y="1334509"/>
            <a:ext cx="677172" cy="67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1966D-C53E-42BE-A281-93128FC22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6" y="1986892"/>
            <a:ext cx="863509" cy="53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F2306-DE4F-463B-B9E9-D93A6F652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7" y="2617470"/>
            <a:ext cx="811530" cy="8115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B77241-6CE5-4A6F-BD74-C8B4B8D054C8}"/>
              </a:ext>
            </a:extLst>
          </p:cNvPr>
          <p:cNvCxnSpPr>
            <a:cxnSpLocks/>
          </p:cNvCxnSpPr>
          <p:nvPr/>
        </p:nvCxnSpPr>
        <p:spPr bwMode="auto">
          <a:xfrm>
            <a:off x="1314579" y="1051354"/>
            <a:ext cx="648250" cy="7286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AAD58-C3CB-4FF7-9C54-7E6981B3BAB2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4579" y="1779961"/>
            <a:ext cx="648250" cy="2990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3365E-CE76-4205-AE9D-9BA811CCCB1A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4579" y="1779961"/>
            <a:ext cx="648250" cy="13642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B2E0F33-2154-444B-8D5B-566CDDB177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55" y="4715510"/>
            <a:ext cx="921385" cy="512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CA2A81-120E-42C9-9DFF-4920D13E2F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3018103"/>
            <a:ext cx="1002665" cy="557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BD752D-136B-491D-B25F-06B8720EF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58" y="1570543"/>
            <a:ext cx="1337402" cy="4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0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4-Tier Architecture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28801" y="862148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876800" y="862147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848601" y="862147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828800" y="1676400"/>
            <a:ext cx="29718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1676400"/>
            <a:ext cx="28956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Browser</a:t>
            </a:r>
          </a:p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876800" y="3216274"/>
            <a:ext cx="2895600" cy="1431925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Application Servers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828800" y="3227386"/>
            <a:ext cx="2971800" cy="1497013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Business Tier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828800" y="4648200"/>
            <a:ext cx="29718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 Tier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876800" y="4648200"/>
            <a:ext cx="28956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848600" y="4648200"/>
            <a:ext cx="24384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7848600" y="1676400"/>
            <a:ext cx="24384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Firefox / IE / Chrome</a:t>
            </a:r>
          </a:p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848600" y="3227386"/>
            <a:ext cx="2438400" cy="1497013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IBM Websphere</a:t>
            </a:r>
          </a:p>
          <a:p>
            <a:pPr algn="ctr" eaLnBrk="1" hangingPunct="1"/>
            <a:r>
              <a:rPr lang="en-US" altLang="en-US"/>
              <a:t>Oracle 10gAS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1828800" y="1278206"/>
            <a:ext cx="2971800" cy="1007794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0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Client Tier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1828800" y="2286000"/>
            <a:ext cx="2971800" cy="94138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0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Presentation Tier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876800" y="1278206"/>
            <a:ext cx="2895600" cy="1007794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Javascript, AJAX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876800" y="2286000"/>
            <a:ext cx="2895600" cy="94138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0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7848600" y="1278206"/>
            <a:ext cx="2438400" cy="1007794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Flash, HTML5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848600" y="2286000"/>
            <a:ext cx="2438400" cy="94138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0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2514600" y="6188075"/>
            <a:ext cx="6992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/>
              <a:t>And so-on for N-Tier Architectures!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235A08-7E90-488E-B243-E1B64CBE2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392039"/>
            <a:ext cx="494374" cy="4943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E88777-1930-456F-B7EC-5C6FCC2DA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98" y="1430427"/>
            <a:ext cx="630411" cy="3920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5ACB0A-8B91-4BF3-B8A2-1FCE69581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6" y="1430427"/>
            <a:ext cx="630411" cy="3920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303704-5661-4144-AF4C-37015D9EA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85" y="1379250"/>
            <a:ext cx="494374" cy="4943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AB7DFD-DC4D-488D-885E-EEA5EB05D5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55" y="4715510"/>
            <a:ext cx="921385" cy="5126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658365-48D0-455E-9017-82204EE153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76" y="3282948"/>
            <a:ext cx="1002665" cy="5578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49E2C9-5B17-460C-80DC-70EB0502C9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67" y="2330703"/>
            <a:ext cx="1002665" cy="5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9" grpId="0" animBg="1"/>
      <p:bldP spid="25610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25621" grpId="0" animBg="1"/>
      <p:bldP spid="25623" grpId="0" animBg="1"/>
      <p:bldP spid="25624" grpId="0" animBg="1"/>
      <p:bldP spid="25625" grpId="0" animBg="1"/>
      <p:bldP spid="25626" grpId="0" animBg="1"/>
      <p:bldP spid="25627" grpId="0" animBg="1"/>
      <p:bldP spid="256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82" y="1344304"/>
            <a:ext cx="6313126" cy="4922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024" y="6394950"/>
            <a:ext cx="71445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/>
              <a:t>Ref: Software Architecture Patterns by Mark Richards</a:t>
            </a:r>
          </a:p>
        </p:txBody>
      </p:sp>
    </p:spTree>
    <p:extLst>
      <p:ext uri="{BB962C8B-B14F-4D97-AF65-F5344CB8AC3E}">
        <p14:creationId xmlns:p14="http://schemas.microsoft.com/office/powerpoint/2010/main" val="250964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8F9-830B-4622-8433-0A01661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Interaction Using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A7DA-4DFD-4756-8870-1F21F83B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Representational State Transfer (REST) is a mechanism for backend to provide services to the higher layers like the front-end</a:t>
            </a:r>
          </a:p>
          <a:p>
            <a:r>
              <a:rPr lang="en-IN" dirty="0"/>
              <a:t>REST Application Programming Interface (API) uses HTTP/HTTPS protocol to provide request / response interaction</a:t>
            </a:r>
          </a:p>
          <a:p>
            <a:r>
              <a:rPr lang="en-IN" dirty="0"/>
              <a:t>Backend implemented REST APIs are language-neutral </a:t>
            </a:r>
          </a:p>
        </p:txBody>
      </p:sp>
    </p:spTree>
    <p:extLst>
      <p:ext uri="{BB962C8B-B14F-4D97-AF65-F5344CB8AC3E}">
        <p14:creationId xmlns:p14="http://schemas.microsoft.com/office/powerpoint/2010/main" val="69966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iitb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iiitbtheme</Template>
  <TotalTime>1197</TotalTime>
  <Words>273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Verdana</vt:lpstr>
      <vt:lpstr>iiitbtheme</vt:lpstr>
      <vt:lpstr>Template</vt:lpstr>
      <vt:lpstr>1_Template</vt:lpstr>
      <vt:lpstr>Layered Architecture for Enterprise Applications</vt:lpstr>
      <vt:lpstr>Software Architecture</vt:lpstr>
      <vt:lpstr>N-Tier Architecture</vt:lpstr>
      <vt:lpstr>1-Tier Architecture</vt:lpstr>
      <vt:lpstr>2-Tier Architecture</vt:lpstr>
      <vt:lpstr>3-Tier Architecture</vt:lpstr>
      <vt:lpstr>4-Tier Architecture</vt:lpstr>
      <vt:lpstr>Example</vt:lpstr>
      <vt:lpstr>Backend Interaction Using REST APIs</vt:lpstr>
      <vt:lpstr>RESTful Services Example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IT Architectures</dc:title>
  <dc:creator>Prof.RC</dc:creator>
  <cp:lastModifiedBy>Chandrashekar Ramanathan</cp:lastModifiedBy>
  <cp:revision>140</cp:revision>
  <dcterms:created xsi:type="dcterms:W3CDTF">2020-08-26T16:16:03Z</dcterms:created>
  <dcterms:modified xsi:type="dcterms:W3CDTF">2024-11-04T16:51:20Z</dcterms:modified>
</cp:coreProperties>
</file>