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spring.io/spring-security/site/docs/current/api/org/springframework/security/crypto/bcrypt/BCrypt.html" TargetMode="External"/><Relationship Id="rId3" Type="http://schemas.openxmlformats.org/officeDocument/2006/relationships/hyperlink" Target="https://auth0.com/blog/adding-salt-to-hashing-a-better-way-to-store-passwords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obertheaton.com/2014/03/27/how-does-https-actually-work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fusionauth.io/articles/oauth/modern-guide-to-oauth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uth0.com/docs/secure/tokens/access-tokens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loginradius.com/blog/engineering/guest-post/what-are-refresh-tokens-and-when-to-use-them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wt.io/" TargetMode="External"/><Relationship Id="rId3" Type="http://schemas.openxmlformats.org/officeDocument/2006/relationships/hyperlink" Target="https://auth0.com/docs/secure/tokens/json-web-token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uth &amp; secur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 &amp; security</a:t>
            </a:r>
          </a:p>
        </p:txBody>
      </p:sp>
      <p:sp>
        <p:nvSpPr>
          <p:cNvPr id="167" name="Server sid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237" name="Has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Hashing</a:t>
            </a:r>
          </a:p>
        </p:txBody>
      </p:sp>
      <p:sp>
        <p:nvSpPr>
          <p:cNvPr id="238" name="Hash of the password is sto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 of the password is stored</a:t>
            </a:r>
          </a:p>
          <a:p>
            <a:pPr/>
            <a:r>
              <a:t>When the user provides the password to login, the raw password is hashed and the hashes are compared</a:t>
            </a:r>
          </a:p>
          <a:p>
            <a:pPr/>
            <a:r>
              <a:t>MD5, SHA-3, etc</a:t>
            </a:r>
          </a:p>
          <a:p>
            <a:pPr/>
            <a:r>
              <a:t>Disadvantages</a:t>
            </a:r>
          </a:p>
          <a:p>
            <a:pPr lvl="1"/>
            <a:r>
              <a:t>Same passwords map to same hash</a:t>
            </a:r>
          </a:p>
          <a:p>
            <a:pPr lvl="1"/>
            <a:r>
              <a:t>Tables can be used to crack common passwords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241" name="Sal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Salting</a:t>
            </a:r>
          </a:p>
        </p:txBody>
      </p:sp>
      <p:sp>
        <p:nvSpPr>
          <p:cNvPr id="242" name="Salt is a value generated by a cryptographically secure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815" indent="-297815" defTabSz="391414">
              <a:spcBef>
                <a:spcPts val="1800"/>
              </a:spcBef>
              <a:defRPr sz="2278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Salt </a:t>
            </a:r>
            <a:r>
              <a:t>is a value generated by a cryptographically secure function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t>Added to the input of hash functions to create unique hashes for every input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t>The same salt has to be provided at the time of comparing the raw password with the hashed value</a:t>
            </a:r>
          </a:p>
          <a:p>
            <a:pPr marL="297815" indent="-297815" defTabSz="391414">
              <a:spcBef>
                <a:spcPts val="1800"/>
              </a:spcBef>
              <a:defRPr sz="2278"/>
            </a:pPr>
            <a:r>
              <a:t>BCrypt </a:t>
            </a:r>
          </a:p>
          <a:p>
            <a:pPr lvl="1" marL="595630" indent="-297815" defTabSz="391414">
              <a:spcBef>
                <a:spcPts val="1800"/>
              </a:spcBef>
              <a:defRPr sz="2278"/>
            </a:pPr>
            <a:r>
              <a:t>Cryptographic hashing function designed specifically for securely hashing passwords.</a:t>
            </a:r>
          </a:p>
          <a:p>
            <a:pPr lvl="1" marL="595630" indent="-297815" defTabSz="391414">
              <a:spcBef>
                <a:spcPts val="1800"/>
              </a:spcBef>
              <a:defRPr sz="2278"/>
            </a:pPr>
            <a:r>
              <a:t>Salt is automatically included as part of the hashed password.</a:t>
            </a:r>
          </a:p>
          <a:p>
            <a:pPr lvl="1" marL="595630" indent="-297815" defTabSz="391414">
              <a:spcBef>
                <a:spcPts val="1800"/>
              </a:spcBef>
              <a:defRPr sz="2278"/>
            </a:pPr>
            <a:r>
              <a:t>The resulting hash contains information about the salt used, so there's no need to store the salt separately in the database</a:t>
            </a:r>
          </a:p>
          <a:p>
            <a:pPr lvl="1" marL="595630" indent="-297815" defTabSz="391414">
              <a:spcBef>
                <a:spcPts val="1800"/>
              </a:spcBef>
              <a:defRPr sz="134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https://docs.spring.io/spring-security/site/docs/current/api/org/springframework/security/crypto/bcrypt/BCrypt.html</a:t>
            </a:r>
          </a:p>
          <a:p>
            <a:pPr marL="297815" indent="-297815" defTabSz="391414">
              <a:spcBef>
                <a:spcPts val="1800"/>
              </a:spcBef>
              <a:defRPr sz="1340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https://auth0.com/blog/adding-salt-to-hashing-a-better-way-to-store-passwords/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Htt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Http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</a:t>
            </a:r>
          </a:p>
        </p:txBody>
      </p:sp>
      <p:sp>
        <p:nvSpPr>
          <p:cNvPr id="247" name="What is http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https?</a:t>
            </a:r>
          </a:p>
        </p:txBody>
      </p:sp>
      <p:sp>
        <p:nvSpPr>
          <p:cNvPr id="248" name="SSL/TLS layer over HTT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SSL/TLS layer over HTTP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The SSL layer has 2 main purposes</a:t>
            </a:r>
          </a:p>
          <a:p>
            <a:pPr lvl="1" marL="746759" indent="-373379" defTabSz="490727">
              <a:spcBef>
                <a:spcPts val="2300"/>
              </a:spcBef>
              <a:defRPr sz="2856"/>
            </a:pPr>
            <a:r>
              <a:t>Verifying that the client is talking directly to the server that it thinks it is talking to</a:t>
            </a:r>
          </a:p>
          <a:p>
            <a:pPr lvl="1" marL="746759" indent="-373379" defTabSz="490727">
              <a:spcBef>
                <a:spcPts val="2300"/>
              </a:spcBef>
              <a:defRPr sz="2856"/>
            </a:pPr>
            <a:r>
              <a:t>Ensuring that only the server can read what the client sends it and only the client can read what it sends back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Anyone can intercept every single one of the messages and still not be able to read any of the actual data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https://robertheaton.com/2014/03/27/how-does-https-actually-work/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Http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</a:t>
            </a:r>
          </a:p>
        </p:txBody>
      </p:sp>
      <p:sp>
        <p:nvSpPr>
          <p:cNvPr id="251" name="How is the Connection establish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is the Connection established?</a:t>
            </a:r>
          </a:p>
        </p:txBody>
      </p:sp>
      <p:sp>
        <p:nvSpPr>
          <p:cNvPr id="252" name="An SSL connection between a client and server is set up by a handshak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025" indent="-200025" defTabSz="262889">
              <a:spcBef>
                <a:spcPts val="1200"/>
              </a:spcBef>
              <a:defRPr sz="1529"/>
            </a:pPr>
            <a:r>
              <a:t>An SSL connection between a client and server is set up by a handshake</a:t>
            </a:r>
          </a:p>
          <a:p>
            <a:pPr marL="200025" indent="-200025" defTabSz="262889">
              <a:spcBef>
                <a:spcPts val="1200"/>
              </a:spcBef>
              <a:defRPr sz="1529"/>
            </a:pPr>
            <a:r>
              <a:t>3 Steps</a:t>
            </a:r>
          </a:p>
          <a:p>
            <a:pPr lvl="1" marL="400050" indent="-200025" defTabSz="262889">
              <a:spcBef>
                <a:spcPts val="1200"/>
              </a:spcBef>
              <a:defRPr sz="1529"/>
            </a:pPr>
            <a:r>
              <a:t>Hello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The handshake begins with the client sending a ClientHello message. 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This contains all the information the server needs in order to connect to the client via SSL, including the various cipher suites and maximum SSL version that it supports. 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The server responds with a ServerHello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a decision based on the client’s preferences about which cipher suite and version of SSL will be used</a:t>
            </a:r>
          </a:p>
          <a:p>
            <a:pPr lvl="1" marL="400050" indent="-200025" defTabSz="262889">
              <a:spcBef>
                <a:spcPts val="1200"/>
              </a:spcBef>
              <a:defRPr sz="1529"/>
            </a:pPr>
            <a:r>
              <a:t>Certificate Exchange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Now that contact has been established, the server has to prove its identity to the client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The server sends its SSL certificate. It contains the following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the name of the owner, the property (eg. domain) it is attached to, the certificate’s public key, the digital signature and information about the certificate’s validity dates</a:t>
            </a:r>
          </a:p>
          <a:p>
            <a:pPr lvl="2" marL="600075" indent="-200025" defTabSz="262889">
              <a:spcBef>
                <a:spcPts val="1200"/>
              </a:spcBef>
              <a:defRPr sz="1529"/>
            </a:pPr>
            <a:r>
              <a:t>Client verifies the SSL certificate</a:t>
            </a:r>
          </a:p>
          <a:p>
            <a:pPr lvl="3" marL="800100" indent="-200025" defTabSz="262889">
              <a:spcBef>
                <a:spcPts val="1200"/>
              </a:spcBef>
              <a:defRPr sz="1529"/>
            </a:pPr>
            <a:r>
              <a:t>The client uses the public key of the certificate authority (CA) that issued the certificate to verify the digital signature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Http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</a:t>
            </a:r>
          </a:p>
        </p:txBody>
      </p:sp>
      <p:sp>
        <p:nvSpPr>
          <p:cNvPr id="255" name="How is the Connection establish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is the Connection established?</a:t>
            </a:r>
          </a:p>
        </p:txBody>
      </p:sp>
      <p:sp>
        <p:nvSpPr>
          <p:cNvPr id="256" name="Key Exchan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1800"/>
              </a:spcBef>
              <a:defRPr sz="2209"/>
            </a:pPr>
            <a:r>
              <a:t>Key Exchange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The encryption of the actual message data exchanged by the client and server will be done using a symmetric algorithm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The details of which was already agreed during the Hello phase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Both parties need to agree on this single, symmetric key, a process that is accomplished securely using asymmetric encryption and the server’s public/private keys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The client generates a random key to be used for the main, symmetric algorithm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It encrypts it using an algorithm also agreed upon during the Hello phase, and the server’s public key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Encrypted key is then sent it to the server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It is decrypted using the server’s private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Au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aut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  <p:sp>
        <p:nvSpPr>
          <p:cNvPr id="261" name="What is oaut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oauth?</a:t>
            </a:r>
          </a:p>
        </p:txBody>
      </p:sp>
      <p:sp>
        <p:nvSpPr>
          <p:cNvPr id="262" name="Open Author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2200"/>
              </a:spcBef>
              <a:defRPr sz="2686"/>
            </a:pPr>
            <a:r>
              <a:t>Open Authorization</a:t>
            </a:r>
          </a:p>
          <a:p>
            <a:pPr marL="351155" indent="-351155" defTabSz="461518">
              <a:spcBef>
                <a:spcPts val="2200"/>
              </a:spcBef>
              <a:defRPr sz="2686"/>
            </a:pPr>
            <a:r>
              <a:t>Framework that enables secure third-party access to a user's data without the need for the user's credentials to be shared directly.</a:t>
            </a:r>
          </a:p>
          <a:p>
            <a:pPr marL="351155" indent="-351155" defTabSz="461518">
              <a:spcBef>
                <a:spcPts val="2200"/>
              </a:spcBef>
              <a:defRPr sz="2686"/>
            </a:pPr>
            <a:r>
              <a:t>Uses authorization tokens to prove an identity between consumers and service providers</a:t>
            </a:r>
          </a:p>
          <a:p>
            <a:pPr marL="351155" indent="-351155" defTabSz="461518">
              <a:spcBef>
                <a:spcPts val="2200"/>
              </a:spcBef>
              <a:defRPr sz="2686"/>
            </a:pPr>
            <a:r>
              <a:t>User logs into one platform and uses tokens generated by that platform to grant access to data and perform actions in one or more other applications</a:t>
            </a:r>
          </a:p>
          <a:p>
            <a:pPr marL="351155" indent="-351155" defTabSz="461518">
              <a:spcBef>
                <a:spcPts val="2200"/>
              </a:spcBef>
              <a:defRPr sz="2686"/>
            </a:pPr>
            <a:r>
              <a:t>There are different modes of OAuth</a:t>
            </a:r>
          </a:p>
          <a:p>
            <a:pPr marL="351155" indent="-351155" defTabSz="461518">
              <a:spcBef>
                <a:spcPts val="2200"/>
              </a:spcBef>
              <a:defRPr sz="268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https://fusionauth.io/articles/oauth/modern-guide-to-oauth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aut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  <p:sp>
        <p:nvSpPr>
          <p:cNvPr id="265" name="Third party 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Third party login</a:t>
            </a:r>
          </a:p>
        </p:txBody>
      </p:sp>
      <p:sp>
        <p:nvSpPr>
          <p:cNvPr id="266" name="We will look at third party login and registration m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2000"/>
              </a:spcBef>
              <a:defRPr sz="2448"/>
            </a:pPr>
            <a:r>
              <a:t>We will look at third party login and registration mode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Avoid storing any credentials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Use Authentication of a third party like Google, Facebook, etc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“Login with …”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your application will need to use one or more APIs from the OAuth provider in order to retrieve information about the user 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or do things on behalf of the user (Like sending a message on behalf of the user)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the user has to grant your application permissions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the third-party service usually shows the user a screen that asks for certain permissions.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aut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  <p:sp>
        <p:nvSpPr>
          <p:cNvPr id="269" name="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Flow</a:t>
            </a:r>
          </a:p>
        </p:txBody>
      </p:sp>
      <p:sp>
        <p:nvSpPr>
          <p:cNvPr id="270" name="A user visits TWGTL (The world’s greatest TODO List) and wants to sign up and manage their ToD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A user visits TWGTL (The world’s greatest TODO List) and wants to sign up and manage their ToDos.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They click the “Sign Up” button on the homepage.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On the login and registration screen, the user clicks the “Login with Facebook” button.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This button takes them over to Facebook’s OAuth server.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They log in to Facebook (if they aren’t already logged in).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Facebook presents the user with the permission grant screen based on the permissions TWGTL needs. This may not be done every time the user logs in.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Facebook redirects the browser back to TWGTL, which logs the user in. 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TWGTL server also calls Facebook APIs to retrieve the user’s information and validate.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The user begins using TWGTL and adds their current ToDos.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The user stops using TWGTL; they head off and do some ToDos.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Later, the user comes back to TWGTL and needs to log in to check off some of their ToDos. They click the My Account link at the top of the page.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This takes the user to the TWGTL login screen that contains the “Login with Facebook” button.</a:t>
            </a:r>
          </a:p>
          <a:p>
            <a:pPr marL="102869" indent="-102869" defTabSz="262889">
              <a:spcBef>
                <a:spcPts val="1200"/>
              </a:spcBef>
              <a:buSzPct val="100000"/>
              <a:buAutoNum type="arabicPeriod" startAt="1"/>
              <a:defRPr sz="1529"/>
            </a:pPr>
            <a:r>
              <a:t>Clicking this takes the user back to Facebook and they repeat the same process as above.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c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0" name="Web development spectr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Web development spectrum</a:t>
            </a:r>
          </a:p>
        </p:txBody>
      </p:sp>
      <p:sp>
        <p:nvSpPr>
          <p:cNvPr id="171" name="Client side technologies…"/>
          <p:cNvSpPr txBox="1"/>
          <p:nvPr>
            <p:ph type="body" sz="half" idx="1"/>
          </p:nvPr>
        </p:nvSpPr>
        <p:spPr>
          <a:xfrm>
            <a:off x="406400" y="2743200"/>
            <a:ext cx="5228835" cy="61087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2600"/>
              </a:spcBef>
              <a:defRPr sz="2632"/>
            </a:pPr>
            <a:r>
              <a:t>Client side technologies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React, Angular, Vue, etc</a:t>
            </a:r>
          </a:p>
          <a:p>
            <a:pPr marL="417830" indent="-417830" defTabSz="549148">
              <a:spcBef>
                <a:spcPts val="2600"/>
              </a:spcBef>
              <a:defRPr sz="2632"/>
            </a:pPr>
            <a:r>
              <a:t>Server side 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Node, Python, Java</a:t>
            </a:r>
          </a:p>
          <a:p>
            <a:pPr marL="417830" indent="-417830" defTabSz="549148">
              <a:spcBef>
                <a:spcPts val="2600"/>
              </a:spcBef>
              <a:defRPr sz="2632"/>
            </a:pPr>
            <a:r>
              <a:t>Database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MySQL, Mongo, etc</a:t>
            </a:r>
          </a:p>
          <a:p>
            <a:pPr marL="417830" indent="-417830" defTabSz="549148">
              <a:spcBef>
                <a:spcPts val="2600"/>
              </a:spcBef>
              <a:defRPr sz="2632"/>
            </a:pPr>
            <a:r>
              <a:t>Protocols</a:t>
            </a:r>
          </a:p>
          <a:p>
            <a:pPr lvl="1" marL="835660" indent="-417830" defTabSz="549148">
              <a:spcBef>
                <a:spcPts val="2600"/>
              </a:spcBef>
              <a:defRPr sz="2632"/>
            </a:pPr>
            <a:r>
              <a:t>HTTP(S), WebSockets</a:t>
            </a:r>
          </a:p>
        </p:txBody>
      </p:sp>
      <p:sp>
        <p:nvSpPr>
          <p:cNvPr id="172" name="Client side"/>
          <p:cNvSpPr/>
          <p:nvPr/>
        </p:nvSpPr>
        <p:spPr>
          <a:xfrm>
            <a:off x="8711232" y="7378923"/>
            <a:ext cx="1688958" cy="913780"/>
          </a:xfrm>
          <a:prstGeom prst="roundRect">
            <a:avLst>
              <a:gd name="adj" fmla="val 2084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Client side</a:t>
            </a:r>
          </a:p>
        </p:txBody>
      </p:sp>
      <p:sp>
        <p:nvSpPr>
          <p:cNvPr id="173" name="Computer"/>
          <p:cNvSpPr/>
          <p:nvPr/>
        </p:nvSpPr>
        <p:spPr>
          <a:xfrm>
            <a:off x="8711232" y="7295542"/>
            <a:ext cx="1688958" cy="1362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3">
              <a:hueOff val="-1187647"/>
              <a:satOff val="22407"/>
              <a:lumOff val="186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4" name="- React - Angular - Vue"/>
          <p:cNvSpPr txBox="1"/>
          <p:nvPr/>
        </p:nvSpPr>
        <p:spPr>
          <a:xfrm>
            <a:off x="6948499" y="7099213"/>
            <a:ext cx="123797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A6AA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- React</a:t>
            </a:r>
            <a:br/>
            <a:r>
              <a:t>- Angular</a:t>
            </a:r>
            <a:br/>
            <a:r>
              <a:t>- Vue</a:t>
            </a:r>
          </a:p>
        </p:txBody>
      </p:sp>
      <p:sp>
        <p:nvSpPr>
          <p:cNvPr id="175" name="Server…"/>
          <p:cNvSpPr/>
          <p:nvPr/>
        </p:nvSpPr>
        <p:spPr>
          <a:xfrm>
            <a:off x="8911204" y="4217765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Server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Side</a:t>
            </a:r>
          </a:p>
        </p:txBody>
      </p:sp>
      <p:sp>
        <p:nvSpPr>
          <p:cNvPr id="176" name="Cloud"/>
          <p:cNvSpPr/>
          <p:nvPr/>
        </p:nvSpPr>
        <p:spPr>
          <a:xfrm>
            <a:off x="8402418" y="5359924"/>
            <a:ext cx="758643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DB"/>
          <p:cNvSpPr/>
          <p:nvPr/>
        </p:nvSpPr>
        <p:spPr>
          <a:xfrm>
            <a:off x="9018555" y="1902826"/>
            <a:ext cx="1074310" cy="141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78" name="Line"/>
          <p:cNvSpPr/>
          <p:nvPr/>
        </p:nvSpPr>
        <p:spPr>
          <a:xfrm flipV="1">
            <a:off x="9560701" y="5483166"/>
            <a:ext cx="1" cy="190035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- HTTP - HTTPS - Websockets"/>
          <p:cNvSpPr txBox="1"/>
          <p:nvPr/>
        </p:nvSpPr>
        <p:spPr>
          <a:xfrm>
            <a:off x="9689769" y="5798344"/>
            <a:ext cx="212405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A6AA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- HTTP</a:t>
            </a:r>
            <a:br/>
            <a:r>
              <a:t>- HTTPS</a:t>
            </a:r>
            <a:br/>
            <a:r>
              <a:t>- Websockets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9555710" y="3319115"/>
            <a:ext cx="1" cy="90059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- MySQL - PostgreSQL - Mongo"/>
          <p:cNvSpPr txBox="1"/>
          <p:nvPr/>
        </p:nvSpPr>
        <p:spPr>
          <a:xfrm>
            <a:off x="10133526" y="1754594"/>
            <a:ext cx="212405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A6AA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- MySQL</a:t>
            </a:r>
            <a:br/>
            <a:r>
              <a:t>- PostgreSQL</a:t>
            </a:r>
            <a:br/>
            <a:r>
              <a:t>- Mongo</a:t>
            </a:r>
          </a:p>
        </p:txBody>
      </p:sp>
      <p:sp>
        <p:nvSpPr>
          <p:cNvPr id="182" name="- Nodejs - Python - Java"/>
          <p:cNvSpPr txBox="1"/>
          <p:nvPr/>
        </p:nvSpPr>
        <p:spPr>
          <a:xfrm>
            <a:off x="7614692" y="4116165"/>
            <a:ext cx="137158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A6AA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- Nodejs</a:t>
            </a:r>
            <a:br/>
            <a:r>
              <a:t>- Python</a:t>
            </a:r>
            <a:br/>
            <a:r>
              <a:t>-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aut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  <p:sp>
        <p:nvSpPr>
          <p:cNvPr id="273" name="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Flow</a:t>
            </a:r>
          </a:p>
        </p:txBody>
      </p:sp>
      <p:sp>
        <p:nvSpPr>
          <p:cNvPr id="274" name="Client"/>
          <p:cNvSpPr/>
          <p:nvPr/>
        </p:nvSpPr>
        <p:spPr>
          <a:xfrm>
            <a:off x="688238" y="2492755"/>
            <a:ext cx="1270001" cy="792956"/>
          </a:xfrm>
          <a:prstGeom prst="roundRect">
            <a:avLst>
              <a:gd name="adj" fmla="val 24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75" name="Web server"/>
          <p:cNvSpPr/>
          <p:nvPr/>
        </p:nvSpPr>
        <p:spPr>
          <a:xfrm>
            <a:off x="4871560" y="2492755"/>
            <a:ext cx="2090479" cy="792956"/>
          </a:xfrm>
          <a:prstGeom prst="roundRect">
            <a:avLst>
              <a:gd name="adj" fmla="val 24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276" name="Auth server"/>
          <p:cNvSpPr/>
          <p:nvPr/>
        </p:nvSpPr>
        <p:spPr>
          <a:xfrm>
            <a:off x="9875360" y="2492755"/>
            <a:ext cx="2090479" cy="792956"/>
          </a:xfrm>
          <a:prstGeom prst="roundRect">
            <a:avLst>
              <a:gd name="adj" fmla="val 24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Auth server</a:t>
            </a:r>
          </a:p>
        </p:txBody>
      </p:sp>
      <p:sp>
        <p:nvSpPr>
          <p:cNvPr id="277" name="Line"/>
          <p:cNvSpPr/>
          <p:nvPr/>
        </p:nvSpPr>
        <p:spPr>
          <a:xfrm flipV="1">
            <a:off x="1323238" y="3285478"/>
            <a:ext cx="1" cy="6260988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8" name="Line"/>
          <p:cNvSpPr/>
          <p:nvPr/>
        </p:nvSpPr>
        <p:spPr>
          <a:xfrm flipV="1">
            <a:off x="5994400" y="3222385"/>
            <a:ext cx="1" cy="6260987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9" name="Line"/>
          <p:cNvSpPr/>
          <p:nvPr/>
        </p:nvSpPr>
        <p:spPr>
          <a:xfrm flipV="1">
            <a:off x="10920599" y="3285478"/>
            <a:ext cx="1" cy="6260988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1301071" y="4036974"/>
            <a:ext cx="9641696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1" name="User clicks on “Login with FB”"/>
          <p:cNvSpPr txBox="1"/>
          <p:nvPr/>
        </p:nvSpPr>
        <p:spPr>
          <a:xfrm>
            <a:off x="1875993" y="3591407"/>
            <a:ext cx="356565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clicks on “Login with FB”</a:t>
            </a:r>
          </a:p>
        </p:txBody>
      </p:sp>
      <p:sp>
        <p:nvSpPr>
          <p:cNvPr id="282" name="Line"/>
          <p:cNvSpPr/>
          <p:nvPr/>
        </p:nvSpPr>
        <p:spPr>
          <a:xfrm>
            <a:off x="1301071" y="4787172"/>
            <a:ext cx="9641696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User logs in to FB"/>
          <p:cNvSpPr txBox="1"/>
          <p:nvPr/>
        </p:nvSpPr>
        <p:spPr>
          <a:xfrm>
            <a:off x="1875993" y="4341605"/>
            <a:ext cx="21531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logs in to FB</a:t>
            </a:r>
          </a:p>
        </p:txBody>
      </p:sp>
      <p:sp>
        <p:nvSpPr>
          <p:cNvPr id="284" name="Line"/>
          <p:cNvSpPr/>
          <p:nvPr/>
        </p:nvSpPr>
        <p:spPr>
          <a:xfrm>
            <a:off x="1301071" y="5475342"/>
            <a:ext cx="9641696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User grants permissions to App"/>
          <p:cNvSpPr txBox="1"/>
          <p:nvPr/>
        </p:nvSpPr>
        <p:spPr>
          <a:xfrm>
            <a:off x="1875993" y="5029775"/>
            <a:ext cx="376351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grants permissions to App</a:t>
            </a:r>
          </a:p>
        </p:txBody>
      </p:sp>
      <p:sp>
        <p:nvSpPr>
          <p:cNvPr id="286" name="Line"/>
          <p:cNvSpPr/>
          <p:nvPr/>
        </p:nvSpPr>
        <p:spPr>
          <a:xfrm flipH="1" flipV="1">
            <a:off x="1297053" y="6107099"/>
            <a:ext cx="9649731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7" name="Redirects browser to callback url with Auth code"/>
          <p:cNvSpPr txBox="1"/>
          <p:nvPr/>
        </p:nvSpPr>
        <p:spPr>
          <a:xfrm>
            <a:off x="5085131" y="5712332"/>
            <a:ext cx="57683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Redirects browser to callback url with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Auth code</a:t>
            </a:r>
          </a:p>
        </p:txBody>
      </p:sp>
      <p:sp>
        <p:nvSpPr>
          <p:cNvPr id="288" name="Line"/>
          <p:cNvSpPr/>
          <p:nvPr/>
        </p:nvSpPr>
        <p:spPr>
          <a:xfrm>
            <a:off x="1301071" y="6851684"/>
            <a:ext cx="4715497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9" name="Callback url with Auth code"/>
          <p:cNvSpPr txBox="1"/>
          <p:nvPr/>
        </p:nvSpPr>
        <p:spPr>
          <a:xfrm>
            <a:off x="1875993" y="6406116"/>
            <a:ext cx="33583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Callback url with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Auth code</a:t>
            </a:r>
          </a:p>
        </p:txBody>
      </p:sp>
      <p:sp>
        <p:nvSpPr>
          <p:cNvPr id="290" name="Line"/>
          <p:cNvSpPr/>
          <p:nvPr/>
        </p:nvSpPr>
        <p:spPr>
          <a:xfrm>
            <a:off x="5973248" y="7297251"/>
            <a:ext cx="4935822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1" name="Request Access token (userId, Auth code)"/>
          <p:cNvSpPr txBox="1"/>
          <p:nvPr/>
        </p:nvSpPr>
        <p:spPr>
          <a:xfrm>
            <a:off x="6000851" y="6813177"/>
            <a:ext cx="49733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 Access token (userId,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Auth code</a:t>
            </a:r>
            <a:r>
              <a:t>)</a:t>
            </a:r>
          </a:p>
        </p:txBody>
      </p:sp>
      <p:sp>
        <p:nvSpPr>
          <p:cNvPr id="298" name="Connection Line"/>
          <p:cNvSpPr/>
          <p:nvPr/>
        </p:nvSpPr>
        <p:spPr>
          <a:xfrm>
            <a:off x="10905549" y="7587718"/>
            <a:ext cx="689445" cy="674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0" y="0"/>
                </a:moveTo>
                <a:cubicBezTo>
                  <a:pt x="21290" y="8264"/>
                  <a:pt x="21600" y="15464"/>
                  <a:pt x="931" y="21600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3" name="Validate Auth code"/>
          <p:cNvSpPr txBox="1"/>
          <p:nvPr/>
        </p:nvSpPr>
        <p:spPr>
          <a:xfrm>
            <a:off x="9073235" y="7677674"/>
            <a:ext cx="237540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Validate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Auth code</a:t>
            </a:r>
          </a:p>
        </p:txBody>
      </p:sp>
      <p:sp>
        <p:nvSpPr>
          <p:cNvPr id="294" name="Line"/>
          <p:cNvSpPr/>
          <p:nvPr/>
        </p:nvSpPr>
        <p:spPr>
          <a:xfrm>
            <a:off x="5987050" y="8656752"/>
            <a:ext cx="4935821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5" name="Access token, refresh token, scope"/>
          <p:cNvSpPr txBox="1"/>
          <p:nvPr/>
        </p:nvSpPr>
        <p:spPr>
          <a:xfrm>
            <a:off x="6014653" y="8172678"/>
            <a:ext cx="41155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token, refresh token, scope</a:t>
            </a:r>
          </a:p>
        </p:txBody>
      </p:sp>
      <p:sp>
        <p:nvSpPr>
          <p:cNvPr id="296" name="Line"/>
          <p:cNvSpPr/>
          <p:nvPr/>
        </p:nvSpPr>
        <p:spPr>
          <a:xfrm>
            <a:off x="1289842" y="9079865"/>
            <a:ext cx="4715497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7" name="Access token, refresh token"/>
          <p:cNvSpPr txBox="1"/>
          <p:nvPr/>
        </p:nvSpPr>
        <p:spPr>
          <a:xfrm>
            <a:off x="1317444" y="8595792"/>
            <a:ext cx="32938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token, refresh token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aut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  <p:sp>
        <p:nvSpPr>
          <p:cNvPr id="301" name="Access tok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Access token</a:t>
            </a:r>
          </a:p>
        </p:txBody>
      </p:sp>
      <p:sp>
        <p:nvSpPr>
          <p:cNvPr id="302" name="Access tokens are used in token-based authentication to allow an application to access an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1700"/>
              </a:spcBef>
              <a:defRPr sz="2142"/>
            </a:pPr>
            <a:r>
              <a:t>Access tokens are used in token-based authentication to allow an application to access an API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Access tokens are issued by an authorization server after a successful authentication and authorization process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Access tokens have a limited lifespan, and their duration is determined by the authorization server during issuance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The client application receives an access token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The client application passes the access token as a credential when it calls the target API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The passed token informs the API that the bearer of the token has been authorized to access the API</a:t>
            </a:r>
          </a:p>
          <a:p>
            <a:pPr marL="280034" indent="-280034" defTabSz="368045">
              <a:spcBef>
                <a:spcPts val="1700"/>
              </a:spcBef>
              <a:defRPr sz="2142"/>
            </a:pPr>
            <a:r>
              <a:t>Perform specific actions specified by the Scope that was granted during authorization.</a:t>
            </a:r>
          </a:p>
          <a:p>
            <a:pPr marL="280034" indent="-280034" defTabSz="368045">
              <a:spcBef>
                <a:spcPts val="1700"/>
              </a:spcBef>
              <a:defRPr sz="126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https://auth0.com/docs/secure/tokens/access-tokens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aut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  <p:sp>
        <p:nvSpPr>
          <p:cNvPr id="305" name="Refresh tok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Refresh token</a:t>
            </a:r>
          </a:p>
        </p:txBody>
      </p:sp>
      <p:sp>
        <p:nvSpPr>
          <p:cNvPr id="306" name="A refresh token is a credential used to obtain a new access tok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A refresh token is a credential used to obtain a new access token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It is part of the OAuth 2.0 authorization framework and is commonly used to extend the validity of an access token without requiring the user to reauthenticate.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Refresh tokens are issued by the authorization server along with the access token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Refresh tokens typically have a longer lifespan compared to access tokens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When an access token expires, the client application can use the refresh token to request a new access token from the authorization server without requiring the user to re-enter their credentials</a:t>
            </a:r>
          </a:p>
          <a:p>
            <a:pPr marL="328929" indent="-328929" defTabSz="432308">
              <a:spcBef>
                <a:spcPts val="2000"/>
              </a:spcBef>
              <a:defRPr sz="148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https://www.loginradius.com/blog/engineering/guest-post/what-are-refresh-tokens-and-when-to-use-them/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Oauth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Oauth</a:t>
            </a:r>
          </a:p>
        </p:txBody>
      </p:sp>
      <p:sp>
        <p:nvSpPr>
          <p:cNvPr id="309" name="JW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JWT</a:t>
            </a:r>
          </a:p>
        </p:txBody>
      </p:sp>
      <p:sp>
        <p:nvSpPr>
          <p:cNvPr id="310" name="JSON Web Token (JWT) access tokens conform to the JWT standa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1139" indent="-231139" defTabSz="303783">
              <a:spcBef>
                <a:spcPts val="1400"/>
              </a:spcBef>
              <a:defRPr sz="1768"/>
            </a:pPr>
            <a:r>
              <a:t>JSON Web Token (JWT) access tokens conform to the JWT standard</a:t>
            </a:r>
          </a:p>
          <a:p>
            <a:pPr marL="231139" indent="-231139" defTabSz="303783">
              <a:spcBef>
                <a:spcPts val="1400"/>
              </a:spcBef>
              <a:defRPr sz="1768"/>
            </a:pPr>
            <a:r>
              <a:t>Compact</a:t>
            </a:r>
          </a:p>
          <a:p>
            <a:pPr marL="231139" indent="-231139" defTabSz="303783">
              <a:spcBef>
                <a:spcPts val="1400"/>
              </a:spcBef>
              <a:defRPr sz="1768"/>
            </a:pPr>
            <a:r>
              <a:t>A valid JWT confirms that the user/entity has been authenticated and has specific permissions or claims</a:t>
            </a:r>
          </a:p>
          <a:p>
            <a:pPr marL="231139" indent="-231139" defTabSz="303783">
              <a:spcBef>
                <a:spcPts val="1400"/>
              </a:spcBef>
              <a:defRPr sz="1768"/>
            </a:pPr>
            <a:r>
              <a:t>Secure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Server can easily verify if the token has been tampered with</a:t>
            </a:r>
          </a:p>
          <a:p>
            <a:pPr marL="231139" indent="-231139" defTabSz="303783">
              <a:spcBef>
                <a:spcPts val="1400"/>
              </a:spcBef>
              <a:defRPr sz="1768"/>
            </a:pPr>
            <a:r>
              <a:t>JWT has 3 parts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The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header</a:t>
            </a:r>
            <a:r>
              <a:t> typically consists of two parts: the type of the token, which is JWT, and the signing algorithm being used, such as HMAC SHA256 or RSA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The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payload</a:t>
            </a:r>
            <a:r>
              <a:t> contains the claims. Claims are statements about an entity (typically, the user) and additional data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The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signature</a:t>
            </a:r>
            <a:r>
              <a:t> is created by combining the encoded header, encoded payload, and a secret key. The signature ensures the integrity of the token.</a:t>
            </a:r>
          </a:p>
          <a:p>
            <a:pPr marL="231140" indent="-231140" defTabSz="303783">
              <a:spcBef>
                <a:spcPts val="1400"/>
              </a:spcBef>
              <a:defRPr sz="104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https://jwt.io/</a:t>
            </a:r>
          </a:p>
          <a:p>
            <a:pPr marL="231140" indent="-231140" defTabSz="303783">
              <a:spcBef>
                <a:spcPts val="1400"/>
              </a:spcBef>
              <a:defRPr sz="1040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https://auth0.com/docs/secure/tokens/json-web-tokens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187" name="What does it mea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does it mean?</a:t>
            </a:r>
          </a:p>
        </p:txBody>
      </p:sp>
      <p:sp>
        <p:nvSpPr>
          <p:cNvPr id="188" name="Web server"/>
          <p:cNvSpPr/>
          <p:nvPr/>
        </p:nvSpPr>
        <p:spPr>
          <a:xfrm>
            <a:off x="8832109" y="2892060"/>
            <a:ext cx="2090479" cy="792956"/>
          </a:xfrm>
          <a:prstGeom prst="roundRect">
            <a:avLst>
              <a:gd name="adj" fmla="val 24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89" name="Client"/>
          <p:cNvSpPr/>
          <p:nvPr/>
        </p:nvSpPr>
        <p:spPr>
          <a:xfrm>
            <a:off x="11134344" y="5662676"/>
            <a:ext cx="1270001" cy="792955"/>
          </a:xfrm>
          <a:prstGeom prst="roundRect">
            <a:avLst>
              <a:gd name="adj" fmla="val 24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90" name="Client"/>
          <p:cNvSpPr/>
          <p:nvPr/>
        </p:nvSpPr>
        <p:spPr>
          <a:xfrm>
            <a:off x="9242349" y="5662676"/>
            <a:ext cx="1270001" cy="792955"/>
          </a:xfrm>
          <a:prstGeom prst="roundRect">
            <a:avLst>
              <a:gd name="adj" fmla="val 24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91" name="Client"/>
          <p:cNvSpPr/>
          <p:nvPr/>
        </p:nvSpPr>
        <p:spPr>
          <a:xfrm>
            <a:off x="7350353" y="5662676"/>
            <a:ext cx="1270001" cy="792955"/>
          </a:xfrm>
          <a:prstGeom prst="roundRect">
            <a:avLst>
              <a:gd name="adj" fmla="val 240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92" name="Line"/>
          <p:cNvSpPr/>
          <p:nvPr/>
        </p:nvSpPr>
        <p:spPr>
          <a:xfrm flipV="1">
            <a:off x="8127615" y="3675115"/>
            <a:ext cx="1712030" cy="198034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3" name="Line"/>
          <p:cNvSpPr/>
          <p:nvPr/>
        </p:nvSpPr>
        <p:spPr>
          <a:xfrm flipV="1">
            <a:off x="9877349" y="3707269"/>
            <a:ext cx="1" cy="192433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4" name="Line"/>
          <p:cNvSpPr/>
          <p:nvPr/>
        </p:nvSpPr>
        <p:spPr>
          <a:xfrm flipH="1" flipV="1">
            <a:off x="9933202" y="3707269"/>
            <a:ext cx="1742912" cy="201074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5" name="For Server…"/>
          <p:cNvSpPr txBox="1"/>
          <p:nvPr>
            <p:ph type="body" sz="half" idx="1"/>
          </p:nvPr>
        </p:nvSpPr>
        <p:spPr>
          <a:xfrm>
            <a:off x="406400" y="2743200"/>
            <a:ext cx="6838737" cy="6631907"/>
          </a:xfrm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1500"/>
              </a:spcBef>
              <a:defRPr sz="1937"/>
            </a:pPr>
            <a:r>
              <a:t>For Server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login process is the way a user or system verifies their identity to gain access to server resources/services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Server knows how to identify a user/system which is requests for resources/services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For Client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login process is the mechanism through which a user authenticates themselves to access resources or services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Client has a mechanism to prove identity and access resources/services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Examples of resources/services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Bank account, banking services, FB account, Images, Videos, Email Inbox, Email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198" name="When a user logs 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When a user logs in</a:t>
            </a:r>
          </a:p>
        </p:txBody>
      </p:sp>
      <p:sp>
        <p:nvSpPr>
          <p:cNvPr id="199" name="Authentication…"/>
          <p:cNvSpPr txBox="1"/>
          <p:nvPr>
            <p:ph type="body" idx="1"/>
          </p:nvPr>
        </p:nvSpPr>
        <p:spPr>
          <a:xfrm>
            <a:off x="406400" y="2447170"/>
            <a:ext cx="12192000" cy="6404730"/>
          </a:xfrm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100"/>
              </a:spcBef>
              <a:defRPr sz="1428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Authentication</a:t>
            </a:r>
            <a:r>
              <a:t> 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The server verifies that the user is who they claim to be</a:t>
            </a:r>
          </a:p>
          <a:p>
            <a:pPr lvl="2" marL="560069" indent="-186689" defTabSz="245363">
              <a:spcBef>
                <a:spcPts val="1100"/>
              </a:spcBef>
              <a:defRPr sz="1428"/>
            </a:pPr>
            <a:r>
              <a:t>username and password </a:t>
            </a:r>
          </a:p>
          <a:p>
            <a:pPr lvl="2" marL="560069" indent="-186689" defTabSz="245363">
              <a:spcBef>
                <a:spcPts val="1100"/>
              </a:spcBef>
              <a:defRPr sz="1428"/>
            </a:pPr>
            <a:r>
              <a:t>two-factor authentication</a:t>
            </a:r>
          </a:p>
          <a:p>
            <a:pPr lvl="2" marL="560069" indent="-186689" defTabSz="245363">
              <a:spcBef>
                <a:spcPts val="1100"/>
              </a:spcBef>
              <a:defRPr sz="1428"/>
            </a:pPr>
            <a:r>
              <a:t>biometrics</a:t>
            </a:r>
          </a:p>
          <a:p>
            <a:pPr marL="186689" indent="-186689" defTabSz="245363">
              <a:spcBef>
                <a:spcPts val="1100"/>
              </a:spcBef>
              <a:defRPr b="1" sz="142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Authorization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Once authenticated, the server checks what resources or actions the user is permitted to access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level of access or permissions the user has based on roles or specific rules set by the application</a:t>
            </a:r>
          </a:p>
          <a:p>
            <a:pPr marL="186689" indent="-186689" defTabSz="245363">
              <a:spcBef>
                <a:spcPts val="1100"/>
              </a:spcBef>
              <a:defRPr b="1" sz="142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Session Creation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The server establishes a session for the user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Unique session ID or token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This ID/token allows the server to track user activities without re-authenticating on every request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Sessions may expire after some time for security purposes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Resource Access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Client stores the ID/token and passes it to the server to request for resources/services</a:t>
            </a:r>
          </a:p>
          <a:p>
            <a:pPr lvl="1" marL="373379" indent="-186689" defTabSz="245363">
              <a:spcBef>
                <a:spcPts val="1100"/>
              </a:spcBef>
              <a:defRPr sz="1428"/>
            </a:pPr>
            <a:r>
              <a:t>Server identifies the user using the ID/token and gives access to resources/services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202" name="Resource ac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Resource access</a:t>
            </a:r>
          </a:p>
        </p:txBody>
      </p:sp>
      <p:sp>
        <p:nvSpPr>
          <p:cNvPr id="203" name="Server"/>
          <p:cNvSpPr/>
          <p:nvPr/>
        </p:nvSpPr>
        <p:spPr>
          <a:xfrm>
            <a:off x="1566062" y="3997959"/>
            <a:ext cx="1774750" cy="938840"/>
          </a:xfrm>
          <a:prstGeom prst="roundRect">
            <a:avLst>
              <a:gd name="adj" fmla="val 2029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204" name="Client"/>
          <p:cNvSpPr/>
          <p:nvPr/>
        </p:nvSpPr>
        <p:spPr>
          <a:xfrm>
            <a:off x="8363407" y="3997959"/>
            <a:ext cx="1774750" cy="938840"/>
          </a:xfrm>
          <a:prstGeom prst="roundRect">
            <a:avLst>
              <a:gd name="adj" fmla="val 2029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05" name="Line"/>
          <p:cNvSpPr/>
          <p:nvPr/>
        </p:nvSpPr>
        <p:spPr>
          <a:xfrm flipH="1" flipV="1">
            <a:off x="3359792" y="4601783"/>
            <a:ext cx="498463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6" name="1. Authenticate"/>
          <p:cNvSpPr txBox="1"/>
          <p:nvPr/>
        </p:nvSpPr>
        <p:spPr>
          <a:xfrm>
            <a:off x="3671061" y="4654550"/>
            <a:ext cx="18755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Authenticate</a:t>
            </a:r>
          </a:p>
        </p:txBody>
      </p:sp>
      <p:sp>
        <p:nvSpPr>
          <p:cNvPr id="221" name="Connection Line"/>
          <p:cNvSpPr/>
          <p:nvPr/>
        </p:nvSpPr>
        <p:spPr>
          <a:xfrm>
            <a:off x="1994042" y="3306259"/>
            <a:ext cx="456506" cy="723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0" y="15231"/>
                </a:moveTo>
                <a:cubicBezTo>
                  <a:pt x="8819" y="-5396"/>
                  <a:pt x="16019" y="-5072"/>
                  <a:pt x="21600" y="1620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8" name="2. Create Session"/>
          <p:cNvSpPr txBox="1"/>
          <p:nvPr/>
        </p:nvSpPr>
        <p:spPr>
          <a:xfrm>
            <a:off x="979271" y="2882900"/>
            <a:ext cx="21104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Create Session</a:t>
            </a:r>
          </a:p>
        </p:txBody>
      </p:sp>
      <p:sp>
        <p:nvSpPr>
          <p:cNvPr id="209" name="Line"/>
          <p:cNvSpPr/>
          <p:nvPr/>
        </p:nvSpPr>
        <p:spPr>
          <a:xfrm flipH="1" flipV="1">
            <a:off x="3359792" y="4241103"/>
            <a:ext cx="498463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0" name="3. Return ID/Token"/>
          <p:cNvSpPr txBox="1"/>
          <p:nvPr/>
        </p:nvSpPr>
        <p:spPr>
          <a:xfrm>
            <a:off x="5940773" y="3786682"/>
            <a:ext cx="227685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Return ID/Token</a:t>
            </a:r>
          </a:p>
        </p:txBody>
      </p:sp>
      <p:sp>
        <p:nvSpPr>
          <p:cNvPr id="211" name="Ticket"/>
          <p:cNvSpPr/>
          <p:nvPr/>
        </p:nvSpPr>
        <p:spPr>
          <a:xfrm>
            <a:off x="7448963" y="3244657"/>
            <a:ext cx="908431" cy="468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2" name="Server"/>
          <p:cNvSpPr/>
          <p:nvPr/>
        </p:nvSpPr>
        <p:spPr>
          <a:xfrm>
            <a:off x="1566062" y="6672510"/>
            <a:ext cx="1774750" cy="938839"/>
          </a:xfrm>
          <a:prstGeom prst="roundRect">
            <a:avLst>
              <a:gd name="adj" fmla="val 2029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213" name="Client"/>
          <p:cNvSpPr/>
          <p:nvPr/>
        </p:nvSpPr>
        <p:spPr>
          <a:xfrm>
            <a:off x="8363407" y="6672510"/>
            <a:ext cx="1774750" cy="938839"/>
          </a:xfrm>
          <a:prstGeom prst="roundRect">
            <a:avLst>
              <a:gd name="adj" fmla="val 2029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14" name="Line"/>
          <p:cNvSpPr/>
          <p:nvPr/>
        </p:nvSpPr>
        <p:spPr>
          <a:xfrm flipH="1">
            <a:off x="3359792" y="7323240"/>
            <a:ext cx="498463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4. Request resource access"/>
          <p:cNvSpPr txBox="1"/>
          <p:nvPr/>
        </p:nvSpPr>
        <p:spPr>
          <a:xfrm>
            <a:off x="3671061" y="7376007"/>
            <a:ext cx="322986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Request resource access</a:t>
            </a:r>
          </a:p>
        </p:txBody>
      </p:sp>
      <p:sp>
        <p:nvSpPr>
          <p:cNvPr id="216" name="Ticket"/>
          <p:cNvSpPr/>
          <p:nvPr/>
        </p:nvSpPr>
        <p:spPr>
          <a:xfrm>
            <a:off x="3450190" y="7848560"/>
            <a:ext cx="908431" cy="46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3" y="0"/>
                </a:moveTo>
                <a:cubicBezTo>
                  <a:pt x="1323" y="1425"/>
                  <a:pt x="729" y="2568"/>
                  <a:pt x="0" y="2568"/>
                </a:cubicBezTo>
                <a:lnTo>
                  <a:pt x="0" y="3531"/>
                </a:lnTo>
                <a:cubicBezTo>
                  <a:pt x="184" y="3531"/>
                  <a:pt x="329" y="3813"/>
                  <a:pt x="329" y="4169"/>
                </a:cubicBezTo>
                <a:cubicBezTo>
                  <a:pt x="329" y="4526"/>
                  <a:pt x="184" y="4808"/>
                  <a:pt x="0" y="4808"/>
                </a:cubicBezTo>
                <a:lnTo>
                  <a:pt x="0" y="5741"/>
                </a:lnTo>
                <a:cubicBezTo>
                  <a:pt x="184" y="5741"/>
                  <a:pt x="329" y="6024"/>
                  <a:pt x="329" y="6380"/>
                </a:cubicBezTo>
                <a:cubicBezTo>
                  <a:pt x="329" y="6736"/>
                  <a:pt x="184" y="7022"/>
                  <a:pt x="0" y="7022"/>
                </a:cubicBezTo>
                <a:lnTo>
                  <a:pt x="0" y="7952"/>
                </a:lnTo>
                <a:cubicBezTo>
                  <a:pt x="184" y="7952"/>
                  <a:pt x="329" y="8238"/>
                  <a:pt x="329" y="8594"/>
                </a:cubicBezTo>
                <a:cubicBezTo>
                  <a:pt x="329" y="8950"/>
                  <a:pt x="184" y="9233"/>
                  <a:pt x="0" y="9233"/>
                </a:cubicBezTo>
                <a:lnTo>
                  <a:pt x="0" y="10206"/>
                </a:lnTo>
                <a:cubicBezTo>
                  <a:pt x="184" y="10206"/>
                  <a:pt x="329" y="10491"/>
                  <a:pt x="329" y="10847"/>
                </a:cubicBezTo>
                <a:cubicBezTo>
                  <a:pt x="329" y="11204"/>
                  <a:pt x="184" y="11486"/>
                  <a:pt x="0" y="11486"/>
                </a:cubicBezTo>
                <a:lnTo>
                  <a:pt x="0" y="12420"/>
                </a:lnTo>
                <a:cubicBezTo>
                  <a:pt x="184" y="12420"/>
                  <a:pt x="329" y="12702"/>
                  <a:pt x="329" y="13058"/>
                </a:cubicBezTo>
                <a:cubicBezTo>
                  <a:pt x="329" y="13415"/>
                  <a:pt x="184" y="13697"/>
                  <a:pt x="0" y="13697"/>
                </a:cubicBezTo>
                <a:lnTo>
                  <a:pt x="0" y="14630"/>
                </a:lnTo>
                <a:cubicBezTo>
                  <a:pt x="184" y="14630"/>
                  <a:pt x="329" y="14913"/>
                  <a:pt x="329" y="15269"/>
                </a:cubicBezTo>
                <a:cubicBezTo>
                  <a:pt x="329" y="15625"/>
                  <a:pt x="184" y="15908"/>
                  <a:pt x="0" y="15908"/>
                </a:cubicBezTo>
                <a:lnTo>
                  <a:pt x="0" y="16841"/>
                </a:lnTo>
                <a:cubicBezTo>
                  <a:pt x="184" y="16841"/>
                  <a:pt x="329" y="17123"/>
                  <a:pt x="329" y="17480"/>
                </a:cubicBezTo>
                <a:cubicBezTo>
                  <a:pt x="329" y="17836"/>
                  <a:pt x="184" y="18118"/>
                  <a:pt x="0" y="18118"/>
                </a:cubicBezTo>
                <a:lnTo>
                  <a:pt x="0" y="19085"/>
                </a:lnTo>
                <a:cubicBezTo>
                  <a:pt x="724" y="19085"/>
                  <a:pt x="1307" y="20206"/>
                  <a:pt x="1323" y="21600"/>
                </a:cubicBezTo>
                <a:lnTo>
                  <a:pt x="20277" y="21600"/>
                </a:lnTo>
                <a:cubicBezTo>
                  <a:pt x="20277" y="20175"/>
                  <a:pt x="20871" y="19032"/>
                  <a:pt x="21600" y="19032"/>
                </a:cubicBezTo>
                <a:lnTo>
                  <a:pt x="21600" y="18066"/>
                </a:lnTo>
                <a:cubicBezTo>
                  <a:pt x="21416" y="18066"/>
                  <a:pt x="21271" y="17784"/>
                  <a:pt x="21271" y="17427"/>
                </a:cubicBezTo>
                <a:cubicBezTo>
                  <a:pt x="21271" y="17071"/>
                  <a:pt x="21416" y="16789"/>
                  <a:pt x="21600" y="16789"/>
                </a:cubicBezTo>
                <a:lnTo>
                  <a:pt x="21600" y="15855"/>
                </a:lnTo>
                <a:cubicBezTo>
                  <a:pt x="21416" y="15855"/>
                  <a:pt x="21271" y="15573"/>
                  <a:pt x="21271" y="15217"/>
                </a:cubicBezTo>
                <a:cubicBezTo>
                  <a:pt x="21271" y="14860"/>
                  <a:pt x="21416" y="14578"/>
                  <a:pt x="21600" y="14578"/>
                </a:cubicBezTo>
                <a:lnTo>
                  <a:pt x="21600" y="13645"/>
                </a:lnTo>
                <a:cubicBezTo>
                  <a:pt x="21416" y="13645"/>
                  <a:pt x="21271" y="13362"/>
                  <a:pt x="21271" y="13006"/>
                </a:cubicBezTo>
                <a:cubicBezTo>
                  <a:pt x="21271" y="12650"/>
                  <a:pt x="21416" y="12367"/>
                  <a:pt x="21600" y="12367"/>
                </a:cubicBezTo>
                <a:lnTo>
                  <a:pt x="21600" y="11391"/>
                </a:lnTo>
                <a:cubicBezTo>
                  <a:pt x="21416" y="11391"/>
                  <a:pt x="21271" y="11109"/>
                  <a:pt x="21271" y="10753"/>
                </a:cubicBezTo>
                <a:cubicBezTo>
                  <a:pt x="21271" y="10396"/>
                  <a:pt x="21416" y="10114"/>
                  <a:pt x="21600" y="10114"/>
                </a:cubicBezTo>
                <a:lnTo>
                  <a:pt x="21600" y="9180"/>
                </a:lnTo>
                <a:cubicBezTo>
                  <a:pt x="21416" y="9180"/>
                  <a:pt x="21271" y="8898"/>
                  <a:pt x="21271" y="8542"/>
                </a:cubicBezTo>
                <a:cubicBezTo>
                  <a:pt x="21271" y="8185"/>
                  <a:pt x="21416" y="7900"/>
                  <a:pt x="21600" y="7900"/>
                </a:cubicBezTo>
                <a:lnTo>
                  <a:pt x="21600" y="6970"/>
                </a:lnTo>
                <a:cubicBezTo>
                  <a:pt x="21416" y="6970"/>
                  <a:pt x="21271" y="6684"/>
                  <a:pt x="21271" y="6328"/>
                </a:cubicBezTo>
                <a:cubicBezTo>
                  <a:pt x="21271" y="5971"/>
                  <a:pt x="21416" y="5689"/>
                  <a:pt x="21600" y="5689"/>
                </a:cubicBezTo>
                <a:lnTo>
                  <a:pt x="21600" y="4756"/>
                </a:lnTo>
                <a:cubicBezTo>
                  <a:pt x="21416" y="4756"/>
                  <a:pt x="21271" y="4473"/>
                  <a:pt x="21271" y="4117"/>
                </a:cubicBezTo>
                <a:cubicBezTo>
                  <a:pt x="21271" y="3771"/>
                  <a:pt x="21422" y="3478"/>
                  <a:pt x="21600" y="3478"/>
                </a:cubicBezTo>
                <a:lnTo>
                  <a:pt x="21600" y="2515"/>
                </a:lnTo>
                <a:cubicBezTo>
                  <a:pt x="20876" y="2515"/>
                  <a:pt x="20293" y="1394"/>
                  <a:pt x="20277" y="0"/>
                </a:cubicBezTo>
                <a:lnTo>
                  <a:pt x="1323" y="0"/>
                </a:lnTo>
                <a:close/>
                <a:moveTo>
                  <a:pt x="3111" y="2869"/>
                </a:moveTo>
                <a:lnTo>
                  <a:pt x="18494" y="2869"/>
                </a:lnTo>
                <a:cubicBezTo>
                  <a:pt x="19083" y="2869"/>
                  <a:pt x="19563" y="3803"/>
                  <a:pt x="19563" y="4946"/>
                </a:cubicBezTo>
                <a:lnTo>
                  <a:pt x="19563" y="16651"/>
                </a:lnTo>
                <a:lnTo>
                  <a:pt x="19558" y="16651"/>
                </a:lnTo>
                <a:cubicBezTo>
                  <a:pt x="19558" y="17794"/>
                  <a:pt x="19078" y="18728"/>
                  <a:pt x="18489" y="18728"/>
                </a:cubicBezTo>
                <a:lnTo>
                  <a:pt x="3111" y="18728"/>
                </a:lnTo>
                <a:cubicBezTo>
                  <a:pt x="2522" y="18728"/>
                  <a:pt x="2042" y="17794"/>
                  <a:pt x="2042" y="16651"/>
                </a:cubicBezTo>
                <a:lnTo>
                  <a:pt x="2042" y="4946"/>
                </a:lnTo>
                <a:cubicBezTo>
                  <a:pt x="2042" y="3803"/>
                  <a:pt x="2522" y="2869"/>
                  <a:pt x="3111" y="2869"/>
                </a:cubicBezTo>
                <a:close/>
                <a:moveTo>
                  <a:pt x="3111" y="3521"/>
                </a:moveTo>
                <a:cubicBezTo>
                  <a:pt x="2706" y="3521"/>
                  <a:pt x="2377" y="4160"/>
                  <a:pt x="2377" y="4946"/>
                </a:cubicBezTo>
                <a:lnTo>
                  <a:pt x="2377" y="16641"/>
                </a:lnTo>
                <a:cubicBezTo>
                  <a:pt x="2377" y="17427"/>
                  <a:pt x="2706" y="18066"/>
                  <a:pt x="3111" y="18066"/>
                </a:cubicBezTo>
                <a:lnTo>
                  <a:pt x="4959" y="18066"/>
                </a:lnTo>
                <a:lnTo>
                  <a:pt x="4959" y="3521"/>
                </a:lnTo>
                <a:lnTo>
                  <a:pt x="3111" y="3521"/>
                </a:lnTo>
                <a:close/>
                <a:moveTo>
                  <a:pt x="5288" y="3521"/>
                </a:moveTo>
                <a:lnTo>
                  <a:pt x="5288" y="18066"/>
                </a:lnTo>
                <a:lnTo>
                  <a:pt x="16312" y="18066"/>
                </a:lnTo>
                <a:lnTo>
                  <a:pt x="16312" y="3521"/>
                </a:lnTo>
                <a:lnTo>
                  <a:pt x="5288" y="3521"/>
                </a:lnTo>
                <a:close/>
                <a:moveTo>
                  <a:pt x="16641" y="3521"/>
                </a:moveTo>
                <a:lnTo>
                  <a:pt x="16641" y="18066"/>
                </a:lnTo>
                <a:lnTo>
                  <a:pt x="18489" y="18066"/>
                </a:lnTo>
                <a:cubicBezTo>
                  <a:pt x="18894" y="18066"/>
                  <a:pt x="19223" y="17427"/>
                  <a:pt x="19223" y="16641"/>
                </a:cubicBezTo>
                <a:lnTo>
                  <a:pt x="19223" y="4946"/>
                </a:lnTo>
                <a:cubicBezTo>
                  <a:pt x="19223" y="4160"/>
                  <a:pt x="18894" y="3521"/>
                  <a:pt x="18489" y="3521"/>
                </a:cubicBezTo>
                <a:lnTo>
                  <a:pt x="16641" y="352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Connection Line"/>
          <p:cNvSpPr/>
          <p:nvPr/>
        </p:nvSpPr>
        <p:spPr>
          <a:xfrm>
            <a:off x="1994042" y="5992618"/>
            <a:ext cx="456506" cy="723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0" y="15231"/>
                </a:moveTo>
                <a:cubicBezTo>
                  <a:pt x="8819" y="-5396"/>
                  <a:pt x="16019" y="-5072"/>
                  <a:pt x="21600" y="1620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8" name="5. Verify ID/Token"/>
          <p:cNvSpPr txBox="1"/>
          <p:nvPr/>
        </p:nvSpPr>
        <p:spPr>
          <a:xfrm>
            <a:off x="979271" y="5581958"/>
            <a:ext cx="21650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Verify ID/Token</a:t>
            </a:r>
          </a:p>
        </p:txBody>
      </p:sp>
      <p:sp>
        <p:nvSpPr>
          <p:cNvPr id="219" name="Line"/>
          <p:cNvSpPr/>
          <p:nvPr/>
        </p:nvSpPr>
        <p:spPr>
          <a:xfrm flipH="1">
            <a:off x="3359792" y="6865024"/>
            <a:ext cx="498463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6. Grant access"/>
          <p:cNvSpPr txBox="1"/>
          <p:nvPr/>
        </p:nvSpPr>
        <p:spPr>
          <a:xfrm>
            <a:off x="5940773" y="6410604"/>
            <a:ext cx="18658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Grant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225" name="s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session</a:t>
            </a:r>
          </a:p>
        </p:txBody>
      </p:sp>
      <p:sp>
        <p:nvSpPr>
          <p:cNvPr id="226" name="Server side ses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1139" indent="-231139" defTabSz="303783">
              <a:spcBef>
                <a:spcPts val="1400"/>
              </a:spcBef>
              <a:defRPr sz="1768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Server side sessions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Session Id stored on the server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Database or in-memory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Session Id mapped to user Id and roles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Pros</a:t>
            </a:r>
          </a:p>
          <a:p>
            <a:pPr lvl="2" marL="693419" indent="-231139" defTabSz="303783">
              <a:spcBef>
                <a:spcPts val="1400"/>
              </a:spcBef>
              <a:defRPr sz="1768"/>
            </a:pPr>
            <a:r>
              <a:t>Centralised control - Sessions can be centrally invalidated following a security event or logout</a:t>
            </a:r>
          </a:p>
          <a:p>
            <a:pPr lvl="2" marL="693419" indent="-231139" defTabSz="303783">
              <a:spcBef>
                <a:spcPts val="1400"/>
              </a:spcBef>
              <a:defRPr sz="1768"/>
            </a:pPr>
            <a:r>
              <a:t>Enhanced Security - Sensitive info, like roles of a user, not exposed to client.</a:t>
            </a:r>
          </a:p>
          <a:p>
            <a:pPr lvl="2" marL="693419" indent="-231139" defTabSz="303783">
              <a:spcBef>
                <a:spcPts val="1400"/>
              </a:spcBef>
              <a:defRPr sz="1768"/>
            </a:pPr>
            <a:r>
              <a:t>Smaller payloads</a:t>
            </a:r>
          </a:p>
          <a:p>
            <a:pPr lvl="1" marL="462279" indent="-231139" defTabSz="303783">
              <a:spcBef>
                <a:spcPts val="1400"/>
              </a:spcBef>
              <a:defRPr sz="1768"/>
            </a:pPr>
            <a:r>
              <a:t>Cons</a:t>
            </a:r>
          </a:p>
          <a:p>
            <a:pPr lvl="2" marL="693419" indent="-231139" defTabSz="303783">
              <a:spcBef>
                <a:spcPts val="1400"/>
              </a:spcBef>
              <a:defRPr sz="1768"/>
            </a:pPr>
            <a:r>
              <a:t>In a distributed system, session management becomes complex</a:t>
            </a:r>
          </a:p>
          <a:p>
            <a:pPr lvl="2" marL="693419" indent="-231139" defTabSz="303783">
              <a:spcBef>
                <a:spcPts val="1400"/>
              </a:spcBef>
              <a:defRPr sz="1768"/>
            </a:pPr>
            <a:r>
              <a:t>Scalability challenges - Server-side session storage can become difficult to scale across multiple servers, requiring a shared session store or distributed cache</a:t>
            </a:r>
          </a:p>
          <a:p>
            <a:pPr lvl="2" marL="693419" indent="-231139" defTabSz="303783">
              <a:spcBef>
                <a:spcPts val="1400"/>
              </a:spcBef>
              <a:defRPr sz="1768"/>
            </a:pPr>
            <a:r>
              <a:t>Resource-Intensive - Server memory or database storage is required to manage each active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229" name="S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Session</a:t>
            </a:r>
          </a:p>
        </p:txBody>
      </p:sp>
      <p:sp>
        <p:nvSpPr>
          <p:cNvPr id="230" name="Client side sessions…"/>
          <p:cNvSpPr txBox="1"/>
          <p:nvPr>
            <p:ph type="body" idx="1"/>
          </p:nvPr>
        </p:nvSpPr>
        <p:spPr>
          <a:xfrm>
            <a:off x="406400" y="2264660"/>
            <a:ext cx="12192000" cy="6987166"/>
          </a:xfrm>
          <a:prstGeom prst="rect">
            <a:avLst/>
          </a:prstGeom>
        </p:spPr>
        <p:txBody>
          <a:bodyPr/>
          <a:lstStyle/>
          <a:p>
            <a:pPr marL="222250" indent="-222250" defTabSz="292100">
              <a:spcBef>
                <a:spcPts val="1400"/>
              </a:spcBef>
              <a:defRPr b="1" sz="17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Client side sessions</a:t>
            </a:r>
          </a:p>
          <a:p>
            <a:pPr lvl="1" marL="444500" indent="-222250" defTabSz="292100">
              <a:spcBef>
                <a:spcPts val="1400"/>
              </a:spcBef>
              <a:defRPr sz="1700"/>
            </a:pPr>
            <a:r>
              <a:t>Token based (JWT)</a:t>
            </a:r>
          </a:p>
          <a:p>
            <a:pPr lvl="1" marL="444500" indent="-222250" defTabSz="292100">
              <a:spcBef>
                <a:spcPts val="1400"/>
              </a:spcBef>
              <a:defRPr sz="1700"/>
            </a:pPr>
            <a:r>
              <a:t>The server doesn’t need to store any session information</a:t>
            </a:r>
          </a:p>
          <a:p>
            <a:pPr lvl="1" marL="444500" indent="-222250" defTabSz="292100">
              <a:spcBef>
                <a:spcPts val="1400"/>
              </a:spcBef>
              <a:defRPr sz="1700"/>
            </a:pPr>
            <a:r>
              <a:t>Session information is encoded in the token</a:t>
            </a:r>
          </a:p>
          <a:p>
            <a:pPr lvl="1" marL="444500" indent="-222250" defTabSz="292100">
              <a:spcBef>
                <a:spcPts val="1400"/>
              </a:spcBef>
              <a:defRPr sz="1700"/>
            </a:pPr>
            <a:r>
              <a:t>Pros</a:t>
            </a:r>
          </a:p>
          <a:p>
            <a:pPr lvl="2" marL="666750" indent="-222250" defTabSz="292100">
              <a:spcBef>
                <a:spcPts val="1400"/>
              </a:spcBef>
              <a:defRPr sz="1700"/>
            </a:pPr>
            <a:r>
              <a:t>Stateless Architecture - Server doesn’t need to store any session information, making it easier to scale</a:t>
            </a:r>
          </a:p>
          <a:p>
            <a:pPr lvl="2" marL="666750" indent="-222250" defTabSz="292100">
              <a:spcBef>
                <a:spcPts val="1400"/>
              </a:spcBef>
              <a:defRPr sz="1700"/>
            </a:pPr>
            <a:r>
              <a:t>Reduced Server Load - Because sessions are managed client-side, the server doesn’t have to keep track of sessions, reducing memory and storage requirements.</a:t>
            </a:r>
          </a:p>
          <a:p>
            <a:pPr lvl="2" marL="666750" indent="-222250" defTabSz="292100">
              <a:spcBef>
                <a:spcPts val="1400"/>
              </a:spcBef>
              <a:defRPr sz="1700"/>
            </a:pPr>
            <a:r>
              <a:t>Decentralised Verification - Any service with the JWT verification key can verify the token, simplifying authorization</a:t>
            </a:r>
          </a:p>
          <a:p>
            <a:pPr lvl="1" marL="444500" indent="-222250" defTabSz="292100">
              <a:spcBef>
                <a:spcPts val="1400"/>
              </a:spcBef>
              <a:defRPr sz="1700"/>
            </a:pPr>
            <a:r>
              <a:t>Cons</a:t>
            </a:r>
          </a:p>
          <a:p>
            <a:pPr lvl="2" marL="666750" indent="-222250" defTabSz="292100">
              <a:spcBef>
                <a:spcPts val="1400"/>
              </a:spcBef>
              <a:defRPr sz="1700"/>
            </a:pPr>
            <a:r>
              <a:t>Limited Control Over Sessions - JWTs cannot be easily invalidated or revoked on the server side, making logout or session expiration more challenging.</a:t>
            </a:r>
          </a:p>
          <a:p>
            <a:pPr lvl="2" marL="666750" indent="-222250" defTabSz="292100">
              <a:spcBef>
                <a:spcPts val="1400"/>
              </a:spcBef>
              <a:defRPr sz="1700"/>
            </a:pPr>
            <a:r>
              <a:t>Potential for Larger Payloads - JWTs often carry encoded user information, which can result in larger payloads</a:t>
            </a:r>
          </a:p>
          <a:p>
            <a:pPr lvl="2" marL="666750" indent="-222250" defTabSz="292100">
              <a:spcBef>
                <a:spcPts val="1400"/>
              </a:spcBef>
              <a:defRPr sz="1700"/>
            </a:pPr>
            <a:r>
              <a:t>Risk of Token Tampering or Leakage - Storing user data client-side increases exposure to potential token theft, or tampering. Strong token encryption and secure storage are essential.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Logi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233" name="Simple 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Simple login</a:t>
            </a:r>
          </a:p>
        </p:txBody>
      </p:sp>
      <p:sp>
        <p:nvSpPr>
          <p:cNvPr id="234" name="Server stores username, passwo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Server stores username, password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Passwords cannot be stored as plain text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Higher risk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Illegal in most countries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Two common ways to store passwords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Hashing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Hashing + Salting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