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2E87BB">
              <a:alpha val="29000"/>
            </a:srgbClr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Body Level One…"/>
          <p:cNvSpPr txBox="1"/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lack and white photo of a solar panel"/>
          <p:cNvSpPr/>
          <p:nvPr>
            <p:ph type="pic" sz="half" idx="21"/>
          </p:nvPr>
        </p:nvSpPr>
        <p:spPr>
          <a:xfrm>
            <a:off x="5463161" y="-90806"/>
            <a:ext cx="8585201" cy="50438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Black and white photo of water flowing over the spillway gates of a dam"/>
          <p:cNvSpPr/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Black and white photo of windmills under a cloudy sky"/>
          <p:cNvSpPr/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4" name="Callout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Johnny Appleseed"/>
          <p:cNvSpPr txBox="1"/>
          <p:nvPr>
            <p:ph type="body" sz="quarter" idx="21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Text"/>
          <p:cNvSpPr txBox="1"/>
          <p:nvPr>
            <p:ph type="body" sz="quarter" idx="22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Black and white photo of windmills under a cloudy sky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Johnny Appleseed"/>
          <p:cNvSpPr txBox="1"/>
          <p:nvPr>
            <p:ph type="body" sz="quarter" idx="22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aerial photo of a person standing on top of a dam"/>
          <p:cNvSpPr/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Black and white photo of windmills under a cloudy sky"/>
          <p:cNvSpPr/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2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Black and white photo of windmills under a cloudy sky"/>
          <p:cNvSpPr/>
          <p:nvPr>
            <p:ph type="pic" idx="21"/>
          </p:nvPr>
        </p:nvSpPr>
        <p:spPr>
          <a:xfrm>
            <a:off x="6665376" y="1219200"/>
            <a:ext cx="7445459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22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s://www.geeksforgeeks.org/spring-boot-architecture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geeksforgeeks.org/rest-api-architectural-constraints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spring.io/spring-framework/reference/core/beans/dependencies/factory-collaborators.html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spring.io/spring-framework/reference/core/beans/basics.html" TargetMode="Externa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pring bo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boot</a:t>
            </a:r>
          </a:p>
        </p:txBody>
      </p:sp>
      <p:sp>
        <p:nvSpPr>
          <p:cNvPr id="170" name="Web serv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209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flow</a:t>
            </a:r>
          </a:p>
        </p:txBody>
      </p:sp>
      <p:sp>
        <p:nvSpPr>
          <p:cNvPr id="210" name="The Client makes an HTTP request(GET, PUT, POST, etc.)…"/>
          <p:cNvSpPr txBox="1"/>
          <p:nvPr>
            <p:ph type="body" idx="21"/>
          </p:nvPr>
        </p:nvSpPr>
        <p:spPr>
          <a:xfrm>
            <a:off x="435659" y="2882899"/>
            <a:ext cx="11840907" cy="61214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3782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Client makes an HTTP request(GET, PUT, POST, etc.)</a:t>
            </a:r>
          </a:p>
          <a:p>
            <a:pPr marL="33782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HTTP request is forwarded to the Controller. </a:t>
            </a:r>
          </a:p>
          <a:p>
            <a:pPr lvl="1" marL="67564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controller maps that request and handles it</a:t>
            </a:r>
          </a:p>
          <a:p>
            <a:pPr lvl="1" marL="67564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After that, it calls the service logic if required</a:t>
            </a:r>
          </a:p>
          <a:p>
            <a:pPr marL="33782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business logic resides in the Service layer. </a:t>
            </a:r>
          </a:p>
          <a:p>
            <a:pPr lvl="1" marL="67564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request is processed using the data in the DB either directly or by using the JPA model classes in the Model layer.</a:t>
            </a:r>
          </a:p>
          <a:p>
            <a:pPr marL="33782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view is returned as Response from the controller. </a:t>
            </a:r>
          </a:p>
          <a:p>
            <a:pPr lvl="1" marL="675640" indent="-337820" defTabSz="443991">
              <a:lnSpc>
                <a:spcPct val="100000"/>
              </a:lnSpc>
              <a:spcBef>
                <a:spcPts val="2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View can be a JSON response or a JSP page (HTML, CSS, JS)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213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flow</a:t>
            </a:r>
          </a:p>
        </p:txBody>
      </p:sp>
      <p:pic>
        <p:nvPicPr>
          <p:cNvPr id="214" name="spring-boot-architecture3.jpeg" descr="spring-boot-architectur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707" y="2420104"/>
            <a:ext cx="10151386" cy="676759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rc: https://www.geeksforgeeks.org/spring-boot-architecture/"/>
          <p:cNvSpPr txBox="1"/>
          <p:nvPr/>
        </p:nvSpPr>
        <p:spPr>
          <a:xfrm>
            <a:off x="6450836" y="9202926"/>
            <a:ext cx="514266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src: </a:t>
            </a:r>
            <a:r>
              <a:rPr u="sng">
                <a:solidFill>
                  <a:schemeClr val="accent1">
                    <a:lumOff val="23529"/>
                  </a:schemeClr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https://www.geeksforgeeks.org/spring-boot-architecture/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TTP &amp; 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&amp; 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s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Rest</a:t>
            </a:r>
          </a:p>
        </p:txBody>
      </p:sp>
      <p:sp>
        <p:nvSpPr>
          <p:cNvPr id="220" name="What is res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rest?</a:t>
            </a:r>
          </a:p>
        </p:txBody>
      </p:sp>
      <p:sp>
        <p:nvSpPr>
          <p:cNvPr id="221" name="Representational State Transfer (REST) is an architectural style that defines a set of constraints to be used for creating web service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2892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Representational State Transfer (REST) is an architectural style that defines a set of constraints to be used for creating web services.</a:t>
            </a:r>
          </a:p>
          <a:p>
            <a:pPr marL="32892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REST determines how the interaction between client and server is designed</a:t>
            </a:r>
          </a:p>
          <a:p>
            <a:pPr marL="32892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RESTful system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Server has resources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Clients request the resource(s)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request is sent (from client to server) as a HTTP GET or POST or PUT or DELETE.</a:t>
            </a:r>
          </a:p>
          <a:p>
            <a:pPr lvl="1" marL="657859" indent="-328929" defTabSz="432308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response can be HTML, JSON, plain text, image, etc. Most popular format is 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s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Rest</a:t>
            </a:r>
          </a:p>
        </p:txBody>
      </p:sp>
      <p:sp>
        <p:nvSpPr>
          <p:cNvPr id="224" name="Architectural constra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Architectural constraints</a:t>
            </a:r>
          </a:p>
        </p:txBody>
      </p:sp>
      <p:sp>
        <p:nvSpPr>
          <p:cNvPr id="225" name="Client-Server…"/>
          <p:cNvSpPr txBox="1"/>
          <p:nvPr>
            <p:ph type="body" idx="21"/>
          </p:nvPr>
        </p:nvSpPr>
        <p:spPr>
          <a:xfrm>
            <a:off x="406400" y="2405042"/>
            <a:ext cx="12192000" cy="70302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9949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Client-Server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REST application should have a client-server architecture. 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Client is someone who is requesting resources and are not concerned with data storage, which remains internal to each server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Server is someone who holds the resources and are not concerned with the user interface or user state.</a:t>
            </a:r>
          </a:p>
          <a:p>
            <a:pPr marL="19949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Uniform Interface 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suggests that there should be an uniform way of interacting with a given server irrespective of device or type of application (website, mobile app).</a:t>
            </a:r>
          </a:p>
          <a:p>
            <a:pPr marL="19949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Self-descriptive Messages (or Stateless): Each message includes enough information to describe how to process the message so that server can easily analyses the request.</a:t>
            </a:r>
          </a:p>
          <a:p>
            <a:pPr marL="19949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Resource-Based: Individual resources are identified in requests. For example: API/users.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Manipulation of Resources Through Representations: Client has representation of resource and it contains enough information to modify or delete the resource on the server, provided it has permission to do so.</a:t>
            </a:r>
          </a:p>
          <a:p>
            <a:pPr lvl="1" marL="398983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Example</a:t>
            </a:r>
          </a:p>
          <a:p>
            <a:pPr lvl="2" marL="98181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Client requests for User info (identified by a user ID) from the server</a:t>
            </a:r>
          </a:p>
          <a:p>
            <a:pPr lvl="2" marL="98181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Server returns representation of the user (usually JSON object)</a:t>
            </a:r>
          </a:p>
          <a:p>
            <a:pPr lvl="2" marL="98181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Client modifies the representation (JSON object) and sends it to server</a:t>
            </a:r>
          </a:p>
          <a:p>
            <a:pPr lvl="2" marL="981811" indent="-199491" defTabSz="2621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9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Server updates the User record in the DB with the modifications from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s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Rest</a:t>
            </a:r>
          </a:p>
        </p:txBody>
      </p:sp>
      <p:sp>
        <p:nvSpPr>
          <p:cNvPr id="228" name="Architectural constra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Architectural constraints</a:t>
            </a:r>
          </a:p>
        </p:txBody>
      </p:sp>
      <p:sp>
        <p:nvSpPr>
          <p:cNvPr id="229" name="Stateles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0225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Stateless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means that the necessary state to handle the request is contained within the request itself and server would not store anything related to the session. 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REST, the client must include all information for the server to fulfill the request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Advantage - Servers can scale easily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Disadvantage - Client has to send more information over the network.</a:t>
            </a:r>
          </a:p>
          <a:p>
            <a:pPr marL="30225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Cacheable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Responses from the server can be explicitly marked as cacheable or non-cacheable. </a:t>
            </a:r>
          </a:p>
          <a:p>
            <a:pPr lvl="1" marL="604519" indent="-302259" defTabSz="397256">
              <a:lnSpc>
                <a:spcPct val="100000"/>
              </a:lnSpc>
              <a:spcBef>
                <a:spcPts val="1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This allows clients to cache responses, improving performance and reducing the load on the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s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  <a:defRPr spc="100"/>
            </a:pPr>
            <a:r>
              <a:t>rest</a:t>
            </a:r>
          </a:p>
        </p:txBody>
      </p:sp>
      <p:sp>
        <p:nvSpPr>
          <p:cNvPr id="232" name="http &amp; CR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http &amp; CRUD</a:t>
            </a:r>
          </a:p>
        </p:txBody>
      </p:sp>
      <p:sp>
        <p:nvSpPr>
          <p:cNvPr id="233" name="HTTP methods…"/>
          <p:cNvSpPr txBox="1"/>
          <p:nvPr>
            <p:ph type="body" idx="21"/>
          </p:nvPr>
        </p:nvSpPr>
        <p:spPr>
          <a:xfrm>
            <a:off x="406400" y="2743200"/>
            <a:ext cx="7069995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HTTP methods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GET: Read the representation of a resource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POST: Create a resource.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PUT: Update a resource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DELETE: Delete a resource</a:t>
            </a:r>
          </a:p>
          <a:p>
            <a:pPr marL="29337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CRUD operations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 (create) - POST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 (read) - GET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 (update) - PUT</a:t>
            </a:r>
          </a:p>
          <a:p>
            <a:pPr lvl="1" marL="586740" indent="-293370" defTabSz="385572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 (delete) - DELETE</a:t>
            </a:r>
          </a:p>
        </p:txBody>
      </p:sp>
      <p:graphicFrame>
        <p:nvGraphicFramePr>
          <p:cNvPr id="234" name="Table 1"/>
          <p:cNvGraphicFramePr/>
          <p:nvPr/>
        </p:nvGraphicFramePr>
        <p:xfrm>
          <a:off x="7861630" y="2893013"/>
          <a:ext cx="4802726" cy="58090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70000"/>
                <a:gridCol w="1200746"/>
                <a:gridCol w="2331979"/>
              </a:tblGrid>
              <a:tr h="561686"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URI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HTTP Verb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Description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1374670"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api/users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GET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Get all users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968178"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api/users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POST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Add a user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968178"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api/users/1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PUT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Update a user with id = 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968178"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api/users/1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DELETE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Delete a user with id = 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968178"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api/users/1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GET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3556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Get a user with id = 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Source: https://www.geeksforgeeks.org/rest-api-architectural-constraints/"/>
          <p:cNvSpPr txBox="1"/>
          <p:nvPr/>
        </p:nvSpPr>
        <p:spPr>
          <a:xfrm>
            <a:off x="8327770" y="8783181"/>
            <a:ext cx="43962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Source: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https://www.geeksforgeeks.org/rest-api-architectural-constraints/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Hibern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Hibernate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hiberna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hibernate</a:t>
            </a:r>
          </a:p>
        </p:txBody>
      </p:sp>
      <p:sp>
        <p:nvSpPr>
          <p:cNvPr id="240" name="What is hiberna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hibernate?</a:t>
            </a:r>
          </a:p>
        </p:txBody>
      </p:sp>
      <p:sp>
        <p:nvSpPr>
          <p:cNvPr id="241" name="Hibernate is a powerful and widely used open-source Object-Relational Mapping (ORM) framework for Java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is a powerful and widely used open-source Object-Relational Mapping (ORM) framework for Java.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Most application development is done in object oriented programming languages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Data is stored in relational tables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translation layer is required between the objects and the tables, rows/columns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ORMs form this translation layer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allows developers to map Java classes to database tables.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Java class represents an entity, and the properties of the class map to columns in the corresponding database table.</a:t>
            </a:r>
          </a:p>
          <a:p>
            <a:pPr marL="297815" indent="-297815" defTabSz="391413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This mapping is typically done through the use of annotations or XML configuration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hiberna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hibernate</a:t>
            </a:r>
          </a:p>
        </p:txBody>
      </p:sp>
      <p:sp>
        <p:nvSpPr>
          <p:cNvPr id="244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features</a:t>
            </a:r>
          </a:p>
        </p:txBody>
      </p:sp>
      <p:sp>
        <p:nvSpPr>
          <p:cNvPr id="245" name="Hibernate Query Language (HQL)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Query Language (HQL)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provides its own query language called HQL, which is a powerful and database-agnostic query language. 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HQL queries are written in terms of Java objects and properties, rather than SQL tables and columns.</a:t>
            </a:r>
          </a:p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Automatic Table Generation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can automatically generate database tables based on the entity classes, eliminating the need for manual table creation. 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can also update the schema as the Java classes evolve.</a:t>
            </a:r>
          </a:p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Caching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includes caching mechanisms to improve performance. It supports both session based and global caching</a:t>
            </a:r>
          </a:p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Transaction Management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integrates with Java Transaction API (JTA) or Spring’s transaction management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Ensures transactions are bound by the ACID properties</a:t>
            </a:r>
          </a:p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Lazy Loading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supports lazy loading, a technique where related objects are loaded from the database only when they are explicitly requested.</a:t>
            </a:r>
          </a:p>
          <a:p>
            <a:pPr marL="186688" indent="-186688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Association Mapping</a:t>
            </a:r>
          </a:p>
          <a:p>
            <a:pPr lvl="1" marL="373379" indent="-186689" defTabSz="245363">
              <a:lnSpc>
                <a:spcPct val="100000"/>
              </a:lnSpc>
              <a:spcBef>
                <a:spcPts val="11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Hibernate supports various types of associations between entities, such as one-to-one, one-to-many, and many-to-many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c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Introduction</a:t>
            </a:r>
          </a:p>
        </p:txBody>
      </p:sp>
      <p:sp>
        <p:nvSpPr>
          <p:cNvPr id="173" name="Web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 server</a:t>
            </a:r>
          </a:p>
        </p:txBody>
      </p:sp>
      <p:sp>
        <p:nvSpPr>
          <p:cNvPr id="174" name="The term web server can refer to hardware or software, or both of them working together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term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web server</a:t>
            </a:r>
            <a:r>
              <a:t> can refer to hardware or software, or both of them working together.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hardware side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web server is a computer that stores web server software and a website's component files (for example, HTML documents, images, CSS stylesheets, and JavaScript files). 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web server connects to the Internet and supports physical data interchange with other devices connected to the web.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software side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a web server includes several parts that control how web users access hosted files and resources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HTTP server is software that understands URLs (web addresses) and HTTP (the protocol your browser uses to view webpages). 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HTTP server can be accessed through the domain names of the websites it stores, and it delivers the content of these hosted websites to the end user's device.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static web server, or stack, consists of a computer (hardware) with an HTTP server (software). We call it "static" because the server sends its hosted files as-is to your browser.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dynamic web server consists of a static web server plus extra software, most commonly an application server and a database.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177" name="What is Spring bo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Spring boot</a:t>
            </a:r>
          </a:p>
        </p:txBody>
      </p:sp>
      <p:sp>
        <p:nvSpPr>
          <p:cNvPr id="178" name="Spring Boot is an open-source framework for building Java-based, production-grade, stand-alone, and microservices-based web applications…"/>
          <p:cNvSpPr txBox="1"/>
          <p:nvPr>
            <p:ph type="body" idx="21"/>
          </p:nvPr>
        </p:nvSpPr>
        <p:spPr>
          <a:xfrm>
            <a:off x="406400" y="2358183"/>
            <a:ext cx="12192000" cy="70102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Spring Boot is an open-source framework for building Java-based, production-grade, stand-alone, and microservices-based web applications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is part of the larger Spring Framework, which is a comprehensive framework for enterprise Java development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"Convention over Configuration" (CoC) 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a software design paradigm that suggests that developers should follow a set of conventions and defaults in their projects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Minimises the need for explicit configuration. 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idea is to reduce the amount of boilerplate code and configuration that developers have to write by establishing sensible defaults based on common practices.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Interestingly, the Spring framework leans more towards “Configuration over convention”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Embedded Web Server Support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run the Java application without the need for an external web server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Auto-Configuration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Spring Boot attempts to automatically configure your application based on the dependencies you have added to your project</a:t>
            </a:r>
          </a:p>
          <a:p>
            <a:pPr marL="213358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Spring Boot Starters</a:t>
            </a:r>
          </a:p>
          <a:p>
            <a:pPr lvl="1" marL="426719" indent="-213358" defTabSz="280415">
              <a:lnSpc>
                <a:spcPct val="100000"/>
              </a:lnSpc>
              <a:spcBef>
                <a:spcPts val="13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These are pre-built templates that contain a set of dependencies for common tasks, such as data access, and messaging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boot</a:t>
            </a:r>
          </a:p>
        </p:txBody>
      </p:sp>
      <p:sp>
        <p:nvSpPr>
          <p:cNvPr id="181" name="Depend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Dependency </a:t>
            </a:r>
          </a:p>
        </p:txBody>
      </p:sp>
      <p:sp>
        <p:nvSpPr>
          <p:cNvPr id="182" name="Advantages…"/>
          <p:cNvSpPr txBox="1"/>
          <p:nvPr/>
        </p:nvSpPr>
        <p:spPr>
          <a:xfrm>
            <a:off x="406400" y="7857556"/>
            <a:ext cx="12192000" cy="109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84479" indent="-284479" defTabSz="373887"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217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How an object gets another object/service on which it depends?</a:t>
            </a:r>
          </a:p>
          <a:p>
            <a:pPr marL="284479" indent="-284479" defTabSz="373887"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2176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Application wiring</a:t>
            </a:r>
          </a:p>
        </p:txBody>
      </p:sp>
      <p:pic>
        <p:nvPicPr>
          <p:cNvPr id="183" name="DI_without_Injection.png" descr="DI_without_Inje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564" y="2116385"/>
            <a:ext cx="4909403" cy="5520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I_with_Injection.png" descr="DI_with_Inje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5940" y="1907364"/>
            <a:ext cx="5823296" cy="593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boot</a:t>
            </a:r>
          </a:p>
        </p:txBody>
      </p:sp>
      <p:sp>
        <p:nvSpPr>
          <p:cNvPr id="187" name="Application w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Application wiring</a:t>
            </a:r>
          </a:p>
        </p:txBody>
      </p:sp>
      <p:sp>
        <p:nvSpPr>
          <p:cNvPr id="188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Process of connecting different components of an application together to form a cohesive and functional system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Many approaches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Manual wiring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Dependency Injection frameworks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Config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191" name="Dependency inj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Dependency injection</a:t>
            </a:r>
          </a:p>
        </p:txBody>
      </p:sp>
      <p:sp>
        <p:nvSpPr>
          <p:cNvPr id="192" name="Dependency injection (DI) is a process whereby objects define their dependencie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dependency</a:t>
            </a:r>
            <a:r>
              <a:t> is any object or service that a class or function requires to perform its job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Instead of an object creating its dependencies directly (using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new</a:t>
            </a:r>
            <a:r>
              <a:t> or instantiating them), dependencies are "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injected</a:t>
            </a:r>
            <a:r>
              <a:t>" by an external component.</a:t>
            </a:r>
          </a:p>
          <a:p>
            <a:pPr lvl="1" marL="64008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Constructor injection</a:t>
            </a:r>
          </a:p>
          <a:p>
            <a:pPr lvl="1" marL="64008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Setter injection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container (an external entity) controls how dependencies are created and assigned</a:t>
            </a:r>
          </a:p>
          <a:p>
            <a:pPr marL="320040" indent="-320040" defTabSz="420623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Control of object creation and binding is inverted (IoC)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195" name="Dependency inj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Dependency injection</a:t>
            </a:r>
          </a:p>
        </p:txBody>
      </p:sp>
      <p:sp>
        <p:nvSpPr>
          <p:cNvPr id="196" name="Advantage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Advantages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Code is cleaner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Object decoupling is more effective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Testing becomes easy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Mocking becomes easy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000" u="sng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Ref: </a:t>
            </a: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https://docs.spring.io/spring-framework/reference/core/beans/dependencies/factory-collaborators.html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199" name="Spring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Spring container</a:t>
            </a:r>
          </a:p>
        </p:txBody>
      </p:sp>
      <p:sp>
        <p:nvSpPr>
          <p:cNvPr id="200" name="is responsible for instantiating, configuring, and assembling the beans…"/>
          <p:cNvSpPr txBox="1"/>
          <p:nvPr>
            <p:ph type="body" idx="21"/>
          </p:nvPr>
        </p:nvSpPr>
        <p:spPr>
          <a:xfrm>
            <a:off x="406399" y="2743199"/>
            <a:ext cx="6324602" cy="6108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80033" indent="-280033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responsible for instantiating, configuring, and assembling the beans</a:t>
            </a:r>
          </a:p>
          <a:p>
            <a:pPr marL="280033" indent="-280033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Also know as the Spring IoC container</a:t>
            </a:r>
          </a:p>
          <a:p>
            <a:pPr marL="280033" indent="-280033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container gets its instructions on what objects to instantiate, configure, and assemble by reading configuration metadata</a:t>
            </a:r>
          </a:p>
          <a:p>
            <a:pPr marL="280033" indent="-280033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configuration metadata is represented in XML, Java annotations, or Java code.</a:t>
            </a:r>
          </a:p>
          <a:p>
            <a:pPr marL="280033" indent="-280033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It lets you express the objects that compose your application and the rich interdependencies between those objects.</a:t>
            </a:r>
          </a:p>
          <a:p>
            <a:pPr marL="294035" indent="-294035" defTabSz="368045">
              <a:lnSpc>
                <a:spcPct val="100000"/>
              </a:lnSpc>
              <a:spcBef>
                <a:spcPts val="17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2000" u="sng">
                <a:solidFill>
                  <a:schemeClr val="accent1">
                    <a:lumOff val="23529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z="2100"/>
              <a:t>Ref: </a:t>
            </a: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https://docs.spring.io/spring-framework/reference/core/beans/basics.html</a:t>
            </a:r>
          </a:p>
        </p:txBody>
      </p:sp>
      <p:pic>
        <p:nvPicPr>
          <p:cNvPr id="201" name="spring-container-magic.png" descr="spring-container-mag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801" y="3917948"/>
            <a:ext cx="6324603" cy="3759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pring boo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Spring boot</a:t>
            </a:r>
          </a:p>
        </p:txBody>
      </p:sp>
      <p:sp>
        <p:nvSpPr>
          <p:cNvPr id="204" name="Spring boot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Spring boot architecture</a:t>
            </a:r>
          </a:p>
        </p:txBody>
      </p:sp>
      <p:sp>
        <p:nvSpPr>
          <p:cNvPr id="205" name="Presentation Layer…"/>
          <p:cNvSpPr txBox="1"/>
          <p:nvPr>
            <p:ph type="body" idx="21"/>
          </p:nvPr>
        </p:nvSpPr>
        <p:spPr>
          <a:xfrm>
            <a:off x="406399" y="2743199"/>
            <a:ext cx="8235752" cy="69001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024" indent="-200024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Presentation Layer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Handles the HTTP requests, translates the JSON parameter to Java object and vice versa, authenticates the request and transfer it to the business layer.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Consists of Views (or the front end) of the application</a:t>
            </a:r>
          </a:p>
          <a:p>
            <a:pPr marL="200024" indent="-200024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Business layer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business layer contains all the business logic.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It consists of services classes.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is responsible for validation and authorization.</a:t>
            </a:r>
          </a:p>
          <a:p>
            <a:pPr marL="200024" indent="-200024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persistence layer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contains the database storage logic.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is responsible for converting business objects to the database rows and vice-versa.</a:t>
            </a:r>
          </a:p>
          <a:p>
            <a:pPr marL="200024" indent="-200024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database layer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Layer where the data is actually stored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contains the databases such as MySql, MongoDB, etc. </a:t>
            </a:r>
          </a:p>
          <a:p>
            <a:pPr lvl="1" marL="400050" indent="-200025" defTabSz="262888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1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This layer can contain multiple databases. It is responsible for performing the CRUD operations.</a:t>
            </a:r>
          </a:p>
        </p:txBody>
      </p:sp>
      <p:pic>
        <p:nvPicPr>
          <p:cNvPr id="206" name="spring-boot-architecture1.png" descr="spring-boot-archite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8881" y="3826378"/>
            <a:ext cx="4943805" cy="3955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