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2" name="Shape 172"/>
          <p:cNvSpPr/>
          <p:nvPr>
            <p:ph type="sldImg"/>
          </p:nvPr>
        </p:nvSpPr>
        <p:spPr>
          <a:xfrm>
            <a:off x="1143000" y="685800"/>
            <a:ext cx="4572000" cy="3429000"/>
          </a:xfrm>
          <a:prstGeom prst="rect">
            <a:avLst/>
          </a:prstGeom>
        </p:spPr>
        <p:txBody>
          <a:bodyPr/>
          <a:lstStyle/>
          <a:p>
            <a:pPr/>
          </a:p>
        </p:txBody>
      </p:sp>
      <p:sp>
        <p:nvSpPr>
          <p:cNvPr id="173" name="Shape 17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1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Black and white photo of a solar panel"/>
          <p:cNvSpPr/>
          <p:nvPr>
            <p:ph type="pic" sz="half" idx="21"/>
          </p:nvPr>
        </p:nvSpPr>
        <p:spPr>
          <a:xfrm>
            <a:off x="5463161" y="-90805"/>
            <a:ext cx="8585201" cy="5043805"/>
          </a:xfrm>
          <a:prstGeom prst="rect">
            <a:avLst/>
          </a:prstGeom>
        </p:spPr>
        <p:txBody>
          <a:bodyPr lIns="91439" tIns="45719" rIns="91439" bIns="45719">
            <a:noAutofit/>
          </a:bodyPr>
          <a:lstStyle/>
          <a:p>
            <a:pPr/>
          </a:p>
        </p:txBody>
      </p:sp>
      <p:sp>
        <p:nvSpPr>
          <p:cNvPr id="112" name="Black and white photo of water flowing over the spillway gates of a dam"/>
          <p:cNvSpPr/>
          <p:nvPr>
            <p:ph type="pic" sz="half" idx="22"/>
          </p:nvPr>
        </p:nvSpPr>
        <p:spPr>
          <a:xfrm>
            <a:off x="5918717" y="4660900"/>
            <a:ext cx="7669766" cy="5219700"/>
          </a:xfrm>
          <a:prstGeom prst="rect">
            <a:avLst/>
          </a:prstGeom>
        </p:spPr>
        <p:txBody>
          <a:bodyPr lIns="91439" tIns="45719" rIns="91439" bIns="45719">
            <a:noAutofit/>
          </a:bodyPr>
          <a:lstStyle/>
          <a:p>
            <a:pPr/>
          </a:p>
        </p:txBody>
      </p:sp>
      <p:sp>
        <p:nvSpPr>
          <p:cNvPr id="113" name="Black and white photo of windmills under a cloudy sky"/>
          <p:cNvSpPr/>
          <p:nvPr>
            <p:ph type="pic" idx="23"/>
          </p:nvPr>
        </p:nvSpPr>
        <p:spPr>
          <a:xfrm>
            <a:off x="-1016000" y="-12700"/>
            <a:ext cx="8860898" cy="9779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Bold"/>
              </a:defRPr>
            </a:lvl1pPr>
          </a:lstStyle>
          <a:p>
            <a:pPr/>
            <a:r>
              <a:t>Type a quote here.</a:t>
            </a:r>
          </a:p>
        </p:txBody>
      </p:sp>
      <p:sp>
        <p:nvSpPr>
          <p:cNvPr id="133" name="Black and white photo of windmills under a cloudy sky"/>
          <p:cNvSpPr/>
          <p:nvPr>
            <p:ph type="pic" idx="22"/>
          </p:nvPr>
        </p:nvSpPr>
        <p:spPr>
          <a:xfrm>
            <a:off x="-1016000" y="-12700"/>
            <a:ext cx="8860898" cy="9779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Black and white aerial photo of a person standing on top of a dam"/>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164"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pic>
        <p:nvPicPr>
          <p:cNvPr id="165" name="techmajorlogopng-01.png" descr="techmajorlogopng-01.png"/>
          <p:cNvPicPr>
            <a:picLocks noChangeAspect="1"/>
          </p:cNvPicPr>
          <p:nvPr/>
        </p:nvPicPr>
        <p:blipFill>
          <a:blip r:embed="rId2">
            <a:alphaModFix amt="7000"/>
            <a:extLst/>
          </a:blip>
          <a:stretch>
            <a:fillRect/>
          </a:stretch>
        </p:blipFill>
        <p:spPr>
          <a:xfrm>
            <a:off x="1625600" y="0"/>
            <a:ext cx="9753600" cy="9753600"/>
          </a:xfrm>
          <a:prstGeom prst="rect">
            <a:avLst/>
          </a:prstGeom>
          <a:ln w="12700">
            <a:miter lim="400000"/>
          </a:ln>
        </p:spPr>
      </p:pic>
      <p:sp>
        <p:nvSpPr>
          <p:cNvPr id="16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914400" y="-12700"/>
            <a:ext cx="14814645" cy="9779000"/>
          </a:xfrm>
          <a:prstGeom prst="rect">
            <a:avLst/>
          </a:prstGeom>
        </p:spPr>
        <p:txBody>
          <a:bodyPr lIns="91439" tIns="45719" rIns="91439" bIns="45719">
            <a:noAutofit/>
          </a:bodyPr>
          <a:lstStyle/>
          <a:p>
            <a:pPr/>
          </a:p>
        </p:txBody>
      </p:sp>
      <p:sp>
        <p:nvSpPr>
          <p:cNvPr id="2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2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406400" y="6426200"/>
            <a:ext cx="12192000" cy="2705100"/>
          </a:xfrm>
          <a:prstGeom prst="rect">
            <a:avLst/>
          </a:prstGeom>
        </p:spPr>
        <p:txBody>
          <a:bodyPr/>
          <a:lstStyle>
            <a:lvl1pPr>
              <a:spcBef>
                <a:spcPts val="0"/>
              </a:spcBef>
              <a:defRPr sz="17000"/>
            </a:lvl1pPr>
          </a:lstStyle>
          <a:p>
            <a:pPr/>
            <a:r>
              <a:t>Title Text</a:t>
            </a:r>
          </a:p>
        </p:txBody>
      </p:sp>
      <p:sp>
        <p:nvSpPr>
          <p:cNvPr id="35"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406400" y="4038600"/>
            <a:ext cx="12192000" cy="4521200"/>
          </a:xfrm>
          <a:prstGeom prst="rect">
            <a:avLst/>
          </a:prstGeom>
        </p:spPr>
        <p:txBody>
          <a:bodyPr/>
          <a:lstStyle>
            <a:lvl1pPr>
              <a:spcBef>
                <a:spcPts val="0"/>
              </a:spcBef>
              <a:defRPr sz="17000"/>
            </a:lvl1pPr>
          </a:lstStyle>
          <a:p>
            <a:pPr/>
            <a:r>
              <a:t>Title Text</a:t>
            </a:r>
          </a:p>
        </p:txBody>
      </p:sp>
      <p:sp>
        <p:nvSpPr>
          <p:cNvPr id="4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016000" y="-12700"/>
            <a:ext cx="8860898" cy="9779000"/>
          </a:xfrm>
          <a:prstGeom prst="rect">
            <a:avLst/>
          </a:prstGeom>
        </p:spPr>
        <p:txBody>
          <a:bodyPr lIns="91439" tIns="45719" rIns="91439" bIns="45719">
            <a:noAutofit/>
          </a:bodyPr>
          <a:lstStyle/>
          <a:p>
            <a:pPr/>
          </a:p>
        </p:txBody>
      </p:sp>
      <p:sp>
        <p:nvSpPr>
          <p:cNvPr id="53" name="Title Text"/>
          <p:cNvSpPr txBox="1"/>
          <p:nvPr>
            <p:ph type="title"/>
          </p:nvPr>
        </p:nvSpPr>
        <p:spPr>
          <a:xfrm>
            <a:off x="5892800" y="6426200"/>
            <a:ext cx="6705600" cy="2705100"/>
          </a:xfrm>
          <a:prstGeom prst="rect">
            <a:avLst/>
          </a:prstGeom>
        </p:spPr>
        <p:txBody>
          <a:bodyPr/>
          <a:lstStyle>
            <a:lvl1pPr>
              <a:spcBef>
                <a:spcPts val="0"/>
              </a:spcBef>
              <a:defRPr sz="17000"/>
            </a:lvl1pPr>
          </a:lstStyle>
          <a:p>
            <a:pPr/>
            <a:r>
              <a:t>Title Text</a:t>
            </a:r>
          </a:p>
        </p:txBody>
      </p:sp>
      <p:sp>
        <p:nvSpPr>
          <p:cNvPr id="54"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1pPr>
            <a:lvl2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2pPr>
            <a:lvl3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3pPr>
            <a:lvl4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4pPr>
            <a:lvl5pPr marL="0" indent="0">
              <a:lnSpc>
                <a:spcPct val="80000"/>
              </a:lnSpc>
              <a:spcBef>
                <a:spcPts val="2300"/>
              </a:spcBef>
              <a:buClrTx/>
              <a:buSzTx/>
              <a:buFontTx/>
              <a:buNone/>
              <a:defRPr cap="all" sz="54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6665377" y="1219200"/>
            <a:ext cx="7445457" cy="8216900"/>
          </a:xfrm>
          <a:prstGeom prst="rect">
            <a:avLst/>
          </a:prstGeom>
        </p:spPr>
        <p:txBody>
          <a:bodyPr lIns="91439" tIns="45719" rIns="91439" bIns="45719">
            <a:noAutofit/>
          </a:bodyPr>
          <a:lstStyle/>
          <a:p>
            <a:pPr/>
          </a:p>
        </p:txBody>
      </p:sp>
      <p:sp>
        <p:nvSpPr>
          <p:cNvPr id="93" name="Title Text"/>
          <p:cNvSpPr txBox="1"/>
          <p:nvPr>
            <p:ph type="title"/>
          </p:nvPr>
        </p:nvSpPr>
        <p:spPr>
          <a:xfrm>
            <a:off x="406400" y="1536700"/>
            <a:ext cx="6299200" cy="723900"/>
          </a:xfrm>
          <a:prstGeom prst="rect">
            <a:avLst/>
          </a:prstGeom>
        </p:spPr>
        <p:txBody>
          <a:bodyPr/>
          <a:lstStyle/>
          <a:p>
            <a:pPr/>
            <a:r>
              <a:t>Title Text</a:t>
            </a:r>
          </a:p>
        </p:txBody>
      </p:sp>
      <p:sp>
        <p:nvSpPr>
          <p:cNvPr id="94" name="Body Level One…"/>
          <p:cNvSpPr txBox="1"/>
          <p:nvPr>
            <p:ph type="body" sz="half" idx="1"/>
          </p:nvPr>
        </p:nvSpPr>
        <p:spPr>
          <a:xfrm>
            <a:off x="406400" y="2743200"/>
            <a:ext cx="6299200" cy="6108700"/>
          </a:xfrm>
          <a:prstGeom prst="rect">
            <a:avLst/>
          </a:prstGeom>
        </p:spPr>
        <p:txBody>
          <a:bodyPr/>
          <a:lstStyle>
            <a:lvl1pPr>
              <a:buClr>
                <a:schemeClr val="accent1"/>
              </a:buClr>
              <a:buChar char="▸"/>
              <a:defRPr sz="2800"/>
            </a:lvl1pPr>
            <a:lvl2pPr>
              <a:buClr>
                <a:schemeClr val="accent1"/>
              </a:buClr>
              <a:buChar char="▸"/>
              <a:defRPr sz="2800"/>
            </a:lvl2pPr>
            <a:lvl3pPr>
              <a:buClr>
                <a:schemeClr val="accent1"/>
              </a:buClr>
              <a:buChar char="▸"/>
              <a:defRPr sz="2800"/>
            </a:lvl3pPr>
            <a:lvl4pPr>
              <a:buClr>
                <a:schemeClr val="accent1"/>
              </a:buClr>
              <a:buChar char="▸"/>
              <a:defRPr sz="2800"/>
            </a:lvl4pPr>
            <a:lvl5pPr>
              <a:buClr>
                <a:schemeClr val="accent1"/>
              </a:buClr>
              <a:buChar char="▸"/>
              <a:defRPr sz="28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406400" y="15367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1pPr>
      <a:lvl2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2pPr>
      <a:lvl3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3pPr>
      <a:lvl4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4pPr>
      <a:lvl5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5pPr>
      <a:lvl6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6pPr>
      <a:lvl7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7pPr>
      <a:lvl8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8pPr>
      <a:lvl9pPr marL="0" marR="0" indent="0" algn="l" defTabSz="584200" rtl="0" latinLnBrk="0">
        <a:lnSpc>
          <a:spcPct val="80000"/>
        </a:lnSpc>
        <a:spcBef>
          <a:spcPts val="2800"/>
        </a:spcBef>
        <a:spcAft>
          <a:spcPts val="0"/>
        </a:spcAft>
        <a:buClrTx/>
        <a:buSzTx/>
        <a:buFontTx/>
        <a:buNone/>
        <a:tabLst/>
        <a:defRPr b="0" baseline="0" cap="all" i="0" spc="0" strike="noStrike" sz="6000" u="none">
          <a:solidFill>
            <a:schemeClr val="accent1"/>
          </a:solidFill>
          <a:uFillTx/>
          <a:latin typeface="+mn-lt"/>
          <a:ea typeface="+mn-ea"/>
          <a:cs typeface="+mn-cs"/>
          <a:sym typeface="DIN Condensed Bold"/>
        </a:defRPr>
      </a:lvl9pPr>
    </p:titleStyle>
    <p:bodyStyle>
      <a:lvl1pPr marL="444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1pPr>
      <a:lvl2pPr marL="889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2pPr>
      <a:lvl3pPr marL="1333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3pPr>
      <a:lvl4pPr marL="1778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4pPr>
      <a:lvl5pPr marL="2222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5pPr>
      <a:lvl6pPr marL="2667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6pPr>
      <a:lvl7pPr marL="3111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7pPr>
      <a:lvl8pPr marL="35560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8pPr>
      <a:lvl9pPr marL="4000500" marR="0" indent="-444500" algn="l" defTabSz="584200" rtl="0" latinLnBrk="0">
        <a:lnSpc>
          <a:spcPct val="100000"/>
        </a:lnSpc>
        <a:spcBef>
          <a:spcPts val="2800"/>
        </a:spcBef>
        <a:spcAft>
          <a:spcPts val="0"/>
        </a:spcAft>
        <a:buClr>
          <a:schemeClr val="accent1">
            <a:satOff val="-4060"/>
          </a:schemeClr>
        </a:buClr>
        <a:buSzPct val="104999"/>
        <a:buFont typeface="Avenir Next Regular"/>
        <a:buChar char="‣"/>
        <a:tabLst/>
        <a:defRPr b="0" baseline="0" cap="none" i="0" spc="0" strike="noStrike" sz="3400" u="none">
          <a:solidFill>
            <a:srgbClr val="838787"/>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 Id="rId3" Type="http://schemas.openxmlformats.org/officeDocument/2006/relationships/image" Target="../media/image10.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medium.com/front-end-weekly/javascript-event-loop-explained-4cd26af121d4" TargetMode="External"/><Relationship Id="rId3" Type="http://schemas.openxmlformats.org/officeDocument/2006/relationships/hyperlink" Target="https://developer.mozilla.org/en-US/docs/Web/JavaScript/Event_loop" TargetMode="External"/><Relationship Id="rId4" Type="http://schemas.openxmlformats.org/officeDocument/2006/relationships/hyperlink" Target="https://www.youtube.com/watch?v=8aGhZQkoFbQ&amp;t=6s"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 Id="rId3" Type="http://schemas.openxmlformats.org/officeDocument/2006/relationships/hyperlink" Target="https://medium.com/front-end-weekly/javascript-event-loop-explained-4cd26af121d4" TargetMode="Externa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Web/API/Document_Object_Model/Introduction" TargetMode="Externa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Web/API/Document_object_model/Using_the_Document_Object_Model"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Web/API/Document_object_model/Locating_DOM_elements_using_selectors" TargetMode="External"/><Relationship Id="rId3" Type="http://schemas.openxmlformats.org/officeDocument/2006/relationships/hyperlink" Target="https://developer.mozilla.org/en-US/docs/Web/API/Document_object_model/How_to_create_a_DOM_tree"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Learn/JavaScript/Building_blocks/Events"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developer.mozilla.org/en-US/docs/Web/JavaScript/Reference/Functions/Arrow_functions" TargetMode="External"/><Relationship Id="rId3" Type="http://schemas.openxmlformats.org/officeDocument/2006/relationships/hyperlink" Target="https://www.codementor.io/@dariogarciamoya/understanding-this-in-javascript-with-arrow-functions-gcpjwfyuc"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Javascript - programming language"/>
          <p:cNvSpPr txBox="1"/>
          <p:nvPr>
            <p:ph type="ctrTitle"/>
          </p:nvPr>
        </p:nvSpPr>
        <p:spPr>
          <a:prstGeom prst="rect">
            <a:avLst/>
          </a:prstGeom>
        </p:spPr>
        <p:txBody>
          <a:bodyPr/>
          <a:lstStyle>
            <a:lvl1pPr defTabSz="350520">
              <a:defRPr sz="10200"/>
            </a:lvl1pPr>
          </a:lstStyle>
          <a:p>
            <a:pPr/>
            <a:r>
              <a:t>Javascript - programming language</a:t>
            </a:r>
          </a:p>
        </p:txBody>
      </p:sp>
      <p:sp>
        <p:nvSpPr>
          <p:cNvPr id="176" name="Basic concepts"/>
          <p:cNvSpPr txBox="1"/>
          <p:nvPr>
            <p:ph type="subTitle" sz="quarter" idx="1"/>
          </p:nvPr>
        </p:nvSpPr>
        <p:spPr>
          <a:prstGeom prst="rect">
            <a:avLst/>
          </a:prstGeom>
        </p:spPr>
        <p:txBody>
          <a:bodyPr/>
          <a:lstStyle/>
          <a:p>
            <a:pPr/>
            <a:r>
              <a:t>Basic concepts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Basic concepts"/>
          <p:cNvSpPr txBox="1"/>
          <p:nvPr>
            <p:ph type="body" idx="21"/>
          </p:nvPr>
        </p:nvSpPr>
        <p:spPr>
          <a:prstGeom prst="rect">
            <a:avLst/>
          </a:prstGeom>
        </p:spPr>
        <p:txBody>
          <a:bodyPr/>
          <a:lstStyle/>
          <a:p>
            <a:pPr/>
            <a:r>
              <a:t>Basic concepts</a:t>
            </a:r>
          </a:p>
        </p:txBody>
      </p:sp>
      <p:sp>
        <p:nvSpPr>
          <p:cNvPr id="219" name="Closure"/>
          <p:cNvSpPr txBox="1"/>
          <p:nvPr>
            <p:ph type="title"/>
          </p:nvPr>
        </p:nvSpPr>
        <p:spPr>
          <a:prstGeom prst="rect">
            <a:avLst/>
          </a:prstGeom>
        </p:spPr>
        <p:txBody>
          <a:bodyPr/>
          <a:lstStyle>
            <a:lvl1pPr defTabSz="467359">
              <a:spcBef>
                <a:spcPts val="2200"/>
              </a:spcBef>
              <a:defRPr sz="4800"/>
            </a:lvl1pPr>
          </a:lstStyle>
          <a:p>
            <a:pPr/>
            <a:r>
              <a:t>Closure</a:t>
            </a:r>
          </a:p>
        </p:txBody>
      </p:sp>
      <p:sp>
        <p:nvSpPr>
          <p:cNvPr id="220" name="Local bindings are created anew for every call…"/>
          <p:cNvSpPr txBox="1"/>
          <p:nvPr>
            <p:ph type="body" idx="1"/>
          </p:nvPr>
        </p:nvSpPr>
        <p:spPr>
          <a:prstGeom prst="rect">
            <a:avLst/>
          </a:prstGeom>
        </p:spPr>
        <p:txBody>
          <a:bodyPr/>
          <a:lstStyle/>
          <a:p>
            <a:pPr marL="342264" indent="-342264" defTabSz="449833">
              <a:spcBef>
                <a:spcPts val="2100"/>
              </a:spcBef>
              <a:defRPr sz="2618"/>
            </a:pPr>
            <a:r>
              <a:t>Local bindings are created anew for every call </a:t>
            </a:r>
          </a:p>
          <a:p>
            <a:pPr marL="342264" indent="-342264" defTabSz="449833">
              <a:spcBef>
                <a:spcPts val="2100"/>
              </a:spcBef>
              <a:defRPr sz="2618"/>
            </a:pPr>
            <a:r>
              <a:t>Different calls can’t trample on one another’s local bindings.</a:t>
            </a:r>
          </a:p>
          <a:p>
            <a:pPr marL="342264" indent="-342264" defTabSz="449833">
              <a:spcBef>
                <a:spcPts val="2100"/>
              </a:spcBef>
              <a:defRPr sz="2618"/>
            </a:pPr>
            <a:r>
              <a:t>Being able to reference a specific instance of a local binding in an enclosing scope—is called </a:t>
            </a:r>
            <a:r>
              <a:rPr b="1">
                <a:latin typeface="Avenir Next Regular"/>
                <a:ea typeface="Avenir Next Regular"/>
                <a:cs typeface="Avenir Next Regular"/>
                <a:sym typeface="Avenir Next Regular"/>
              </a:rPr>
              <a:t>closure</a:t>
            </a:r>
            <a:endParaRPr b="1">
              <a:latin typeface="Avenir Next Regular"/>
              <a:ea typeface="Avenir Next Regular"/>
              <a:cs typeface="Avenir Next Regular"/>
              <a:sym typeface="Avenir Next Regular"/>
            </a:endParaRPr>
          </a:p>
          <a:p>
            <a:pPr marL="342264" indent="-342264" defTabSz="449833">
              <a:spcBef>
                <a:spcPts val="2100"/>
              </a:spcBef>
              <a:defRPr sz="2618"/>
            </a:pPr>
            <a:r>
              <a:t>A function that references bindings from local scopes around it is called </a:t>
            </a:r>
            <a:r>
              <a:rPr b="1" i="1">
                <a:latin typeface="Avenir Next Regular"/>
                <a:ea typeface="Avenir Next Regular"/>
                <a:cs typeface="Avenir Next Regular"/>
                <a:sym typeface="Avenir Next Regular"/>
              </a:rPr>
              <a:t>a closure</a:t>
            </a:r>
            <a:endParaRPr b="1" i="1">
              <a:latin typeface="Avenir Next Regular"/>
              <a:ea typeface="Avenir Next Regular"/>
              <a:cs typeface="Avenir Next Regular"/>
              <a:sym typeface="Avenir Next Regular"/>
            </a:endParaRPr>
          </a:p>
          <a:p>
            <a:pPr marL="342264" indent="-342264" defTabSz="449833">
              <a:spcBef>
                <a:spcPts val="2100"/>
              </a:spcBef>
              <a:defRPr sz="2618"/>
            </a:pPr>
            <a:r>
              <a:t>Think of function values as containing both the code in their body and the environment in which they are created </a:t>
            </a:r>
          </a:p>
          <a:p>
            <a:pPr marL="342264" indent="-342264" defTabSz="449833">
              <a:spcBef>
                <a:spcPts val="2100"/>
              </a:spcBef>
              <a:defRPr sz="2618"/>
            </a:pPr>
            <a:r>
              <a:t>When called, the function body sees the environment in which it was created, not the environment in which it is called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Basic concepts"/>
          <p:cNvSpPr txBox="1"/>
          <p:nvPr>
            <p:ph type="body" idx="21"/>
          </p:nvPr>
        </p:nvSpPr>
        <p:spPr>
          <a:prstGeom prst="rect">
            <a:avLst/>
          </a:prstGeom>
        </p:spPr>
        <p:txBody>
          <a:bodyPr/>
          <a:lstStyle/>
          <a:p>
            <a:pPr/>
            <a:r>
              <a:t>Basic concepts</a:t>
            </a:r>
          </a:p>
        </p:txBody>
      </p:sp>
      <p:sp>
        <p:nvSpPr>
          <p:cNvPr id="223" name="Uses of closure"/>
          <p:cNvSpPr txBox="1"/>
          <p:nvPr>
            <p:ph type="title"/>
          </p:nvPr>
        </p:nvSpPr>
        <p:spPr>
          <a:prstGeom prst="rect">
            <a:avLst/>
          </a:prstGeom>
        </p:spPr>
        <p:txBody>
          <a:bodyPr/>
          <a:lstStyle>
            <a:lvl1pPr defTabSz="467359">
              <a:spcBef>
                <a:spcPts val="2200"/>
              </a:spcBef>
              <a:defRPr sz="4800"/>
            </a:lvl1pPr>
          </a:lstStyle>
          <a:p>
            <a:pPr/>
            <a:r>
              <a:t>Uses of closure</a:t>
            </a:r>
          </a:p>
        </p:txBody>
      </p:sp>
      <p:sp>
        <p:nvSpPr>
          <p:cNvPr id="224" name="Maintaining state in Async calls…"/>
          <p:cNvSpPr txBox="1"/>
          <p:nvPr>
            <p:ph type="body" sz="quarter" idx="1"/>
          </p:nvPr>
        </p:nvSpPr>
        <p:spPr>
          <a:xfrm>
            <a:off x="406400" y="2743200"/>
            <a:ext cx="11982702" cy="1944473"/>
          </a:xfrm>
          <a:prstGeom prst="rect">
            <a:avLst/>
          </a:prstGeom>
        </p:spPr>
        <p:txBody>
          <a:bodyPr/>
          <a:lstStyle/>
          <a:p>
            <a:pPr marL="328929" indent="-328929" defTabSz="432308">
              <a:spcBef>
                <a:spcPts val="2000"/>
              </a:spcBef>
              <a:defRPr sz="2516"/>
            </a:pPr>
            <a:r>
              <a:t>Maintaining state in Async calls</a:t>
            </a:r>
          </a:p>
          <a:p>
            <a:pPr marL="328929" indent="-328929" defTabSz="432308">
              <a:spcBef>
                <a:spcPts val="2000"/>
              </a:spcBef>
              <a:defRPr sz="2516"/>
            </a:pPr>
            <a:r>
              <a:t>Closures allow each API request to retain its context until response is received</a:t>
            </a:r>
          </a:p>
          <a:p>
            <a:pPr marL="328929" indent="-328929" defTabSz="432308">
              <a:spcBef>
                <a:spcPts val="2000"/>
              </a:spcBef>
              <a:defRPr sz="2516"/>
            </a:pPr>
            <a:r>
              <a:t>Closures help to retain the state for each individual request</a:t>
            </a:r>
          </a:p>
        </p:txBody>
      </p:sp>
      <p:pic>
        <p:nvPicPr>
          <p:cNvPr id="225" name="closure_in_APIcall.png" descr="closure_in_APIcall.png"/>
          <p:cNvPicPr>
            <a:picLocks noChangeAspect="1"/>
          </p:cNvPicPr>
          <p:nvPr/>
        </p:nvPicPr>
        <p:blipFill>
          <a:blip r:embed="rId2">
            <a:extLst/>
          </a:blip>
          <a:stretch>
            <a:fillRect/>
          </a:stretch>
        </p:blipFill>
        <p:spPr>
          <a:xfrm>
            <a:off x="2594134" y="4960393"/>
            <a:ext cx="7816532" cy="435351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Basic concepts"/>
          <p:cNvSpPr txBox="1"/>
          <p:nvPr>
            <p:ph type="body" idx="21"/>
          </p:nvPr>
        </p:nvSpPr>
        <p:spPr>
          <a:prstGeom prst="rect">
            <a:avLst/>
          </a:prstGeom>
        </p:spPr>
        <p:txBody>
          <a:bodyPr/>
          <a:lstStyle/>
          <a:p>
            <a:pPr/>
            <a:r>
              <a:t>Basic concepts</a:t>
            </a:r>
          </a:p>
        </p:txBody>
      </p:sp>
      <p:sp>
        <p:nvSpPr>
          <p:cNvPr id="228" name="Uses of closure"/>
          <p:cNvSpPr txBox="1"/>
          <p:nvPr>
            <p:ph type="title"/>
          </p:nvPr>
        </p:nvSpPr>
        <p:spPr>
          <a:prstGeom prst="rect">
            <a:avLst/>
          </a:prstGeom>
        </p:spPr>
        <p:txBody>
          <a:bodyPr/>
          <a:lstStyle>
            <a:lvl1pPr defTabSz="467359">
              <a:spcBef>
                <a:spcPts val="2200"/>
              </a:spcBef>
              <a:defRPr sz="4800"/>
            </a:lvl1pPr>
          </a:lstStyle>
          <a:p>
            <a:pPr/>
            <a:r>
              <a:t>Uses of closure</a:t>
            </a:r>
          </a:p>
        </p:txBody>
      </p:sp>
      <p:sp>
        <p:nvSpPr>
          <p:cNvPr id="229" name="Closures create state variables within functions…"/>
          <p:cNvSpPr txBox="1"/>
          <p:nvPr>
            <p:ph type="body" sz="half" idx="1"/>
          </p:nvPr>
        </p:nvSpPr>
        <p:spPr>
          <a:xfrm>
            <a:off x="406400" y="2743200"/>
            <a:ext cx="5844073" cy="5560770"/>
          </a:xfrm>
          <a:prstGeom prst="rect">
            <a:avLst/>
          </a:prstGeom>
        </p:spPr>
        <p:txBody>
          <a:bodyPr/>
          <a:lstStyle/>
          <a:p>
            <a:pPr marL="280034" indent="-280034" defTabSz="368045">
              <a:spcBef>
                <a:spcPts val="1700"/>
              </a:spcBef>
              <a:defRPr sz="2142"/>
            </a:pPr>
            <a:r>
              <a:t>Closures create state variables within functions</a:t>
            </a:r>
          </a:p>
          <a:p>
            <a:pPr marL="280034" indent="-280034" defTabSz="368045">
              <a:spcBef>
                <a:spcPts val="1700"/>
              </a:spcBef>
              <a:defRPr sz="2142"/>
            </a:pPr>
            <a:r>
              <a:t>Each time </a:t>
            </a:r>
            <a:r>
              <a:rPr b="1" i="1">
                <a:latin typeface="Avenir Next Regular"/>
                <a:ea typeface="Avenir Next Regular"/>
                <a:cs typeface="Avenir Next Regular"/>
                <a:sym typeface="Avenir Next Regular"/>
              </a:rPr>
              <a:t>createCounter</a:t>
            </a:r>
            <a:r>
              <a:t> is called, a new </a:t>
            </a:r>
            <a:r>
              <a:rPr b="1" i="1">
                <a:latin typeface="Avenir Next Regular"/>
                <a:ea typeface="Avenir Next Regular"/>
                <a:cs typeface="Avenir Next Regular"/>
                <a:sym typeface="Avenir Next Regular"/>
              </a:rPr>
              <a:t>count</a:t>
            </a:r>
            <a:r>
              <a:t> variable is created in a separate closure</a:t>
            </a:r>
          </a:p>
          <a:p>
            <a:pPr marL="280034" indent="-280034" defTabSz="368045">
              <a:spcBef>
                <a:spcPts val="1700"/>
              </a:spcBef>
              <a:defRPr sz="2142"/>
            </a:pPr>
            <a:r>
              <a:t>The variable </a:t>
            </a:r>
            <a:r>
              <a:rPr b="1" i="1">
                <a:latin typeface="Avenir Next Regular"/>
                <a:ea typeface="Avenir Next Regular"/>
                <a:cs typeface="Avenir Next Regular"/>
                <a:sym typeface="Avenir Next Regular"/>
              </a:rPr>
              <a:t>count</a:t>
            </a:r>
            <a:r>
              <a:t> is defined inside </a:t>
            </a:r>
            <a:r>
              <a:rPr b="1" i="1">
                <a:latin typeface="Avenir Next Regular"/>
                <a:ea typeface="Avenir Next Regular"/>
                <a:cs typeface="Avenir Next Regular"/>
                <a:sym typeface="Avenir Next Regular"/>
              </a:rPr>
              <a:t>createCounter</a:t>
            </a:r>
            <a:r>
              <a:t> and is accessible only to the functions </a:t>
            </a:r>
            <a:r>
              <a:rPr b="1" i="1">
                <a:latin typeface="Avenir Next Regular"/>
                <a:ea typeface="Avenir Next Regular"/>
                <a:cs typeface="Avenir Next Regular"/>
                <a:sym typeface="Avenir Next Regular"/>
              </a:rPr>
              <a:t>increment</a:t>
            </a:r>
            <a:r>
              <a:t> and </a:t>
            </a:r>
            <a:r>
              <a:rPr b="1" i="1">
                <a:latin typeface="Avenir Next Regular"/>
                <a:ea typeface="Avenir Next Regular"/>
                <a:cs typeface="Avenir Next Regular"/>
                <a:sym typeface="Avenir Next Regular"/>
              </a:rPr>
              <a:t>getCount</a:t>
            </a:r>
            <a:r>
              <a:t> because they form a closure around </a:t>
            </a:r>
            <a:r>
              <a:rPr b="1" i="1">
                <a:latin typeface="Avenir Next Regular"/>
                <a:ea typeface="Avenir Next Regular"/>
                <a:cs typeface="Avenir Next Regular"/>
                <a:sym typeface="Avenir Next Regular"/>
              </a:rPr>
              <a:t>count</a:t>
            </a:r>
          </a:p>
          <a:p>
            <a:pPr marL="280034" indent="-280034" defTabSz="368045">
              <a:spcBef>
                <a:spcPts val="1700"/>
              </a:spcBef>
              <a:defRPr sz="2142"/>
            </a:pPr>
            <a:r>
              <a:t>The </a:t>
            </a:r>
            <a:r>
              <a:rPr b="1" i="1">
                <a:latin typeface="Avenir Next Regular"/>
                <a:ea typeface="Avenir Next Regular"/>
                <a:cs typeface="Avenir Next Regular"/>
                <a:sym typeface="Avenir Next Regular"/>
              </a:rPr>
              <a:t>increment</a:t>
            </a:r>
            <a:r>
              <a:t> and </a:t>
            </a:r>
            <a:r>
              <a:rPr b="1" i="1">
                <a:latin typeface="Avenir Next Regular"/>
                <a:ea typeface="Avenir Next Regular"/>
                <a:cs typeface="Avenir Next Regular"/>
                <a:sym typeface="Avenir Next Regular"/>
              </a:rPr>
              <a:t>getCount</a:t>
            </a:r>
            <a:r>
              <a:t> functions retain access to this specific </a:t>
            </a:r>
            <a:r>
              <a:rPr b="1" i="1">
                <a:latin typeface="Avenir Next Regular"/>
                <a:ea typeface="Avenir Next Regular"/>
                <a:cs typeface="Avenir Next Regular"/>
                <a:sym typeface="Avenir Next Regular"/>
              </a:rPr>
              <a:t>count</a:t>
            </a:r>
            <a:r>
              <a:t> variable, even after </a:t>
            </a:r>
            <a:r>
              <a:rPr b="1" i="1">
                <a:latin typeface="Avenir Next Regular"/>
                <a:ea typeface="Avenir Next Regular"/>
                <a:cs typeface="Avenir Next Regular"/>
                <a:sym typeface="Avenir Next Regular"/>
              </a:rPr>
              <a:t>createCounter</a:t>
            </a:r>
            <a:r>
              <a:t> finishes executing</a:t>
            </a:r>
          </a:p>
        </p:txBody>
      </p:sp>
      <p:pic>
        <p:nvPicPr>
          <p:cNvPr id="230" name="closure_counter_ex.png" descr="closure_counter_ex.png"/>
          <p:cNvPicPr>
            <a:picLocks noChangeAspect="1"/>
          </p:cNvPicPr>
          <p:nvPr/>
        </p:nvPicPr>
        <p:blipFill>
          <a:blip r:embed="rId2">
            <a:extLst/>
          </a:blip>
          <a:stretch>
            <a:fillRect/>
          </a:stretch>
        </p:blipFill>
        <p:spPr>
          <a:xfrm>
            <a:off x="6410086" y="2102503"/>
            <a:ext cx="6442224" cy="7402794"/>
          </a:xfrm>
          <a:prstGeom prst="rect">
            <a:avLst/>
          </a:prstGeom>
          <a:ln w="12700">
            <a:miter lim="400000"/>
          </a:ln>
        </p:spPr>
      </p:pic>
      <p:sp>
        <p:nvSpPr>
          <p:cNvPr id="231" name="Line"/>
          <p:cNvSpPr/>
          <p:nvPr/>
        </p:nvSpPr>
        <p:spPr>
          <a:xfrm flipV="1">
            <a:off x="3215039" y="3341594"/>
            <a:ext cx="4204973" cy="394766"/>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32" name="Line"/>
          <p:cNvSpPr/>
          <p:nvPr/>
        </p:nvSpPr>
        <p:spPr>
          <a:xfrm>
            <a:off x="1346203" y="4193338"/>
            <a:ext cx="6442224"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Basic concepts"/>
          <p:cNvSpPr txBox="1"/>
          <p:nvPr>
            <p:ph type="body" idx="21"/>
          </p:nvPr>
        </p:nvSpPr>
        <p:spPr>
          <a:prstGeom prst="rect">
            <a:avLst/>
          </a:prstGeom>
        </p:spPr>
        <p:txBody>
          <a:bodyPr/>
          <a:lstStyle/>
          <a:p>
            <a:pPr/>
            <a:r>
              <a:t>Basic concepts</a:t>
            </a:r>
          </a:p>
        </p:txBody>
      </p:sp>
      <p:sp>
        <p:nvSpPr>
          <p:cNvPr id="235" name="Rest parameters"/>
          <p:cNvSpPr txBox="1"/>
          <p:nvPr>
            <p:ph type="title"/>
          </p:nvPr>
        </p:nvSpPr>
        <p:spPr>
          <a:prstGeom prst="rect">
            <a:avLst/>
          </a:prstGeom>
        </p:spPr>
        <p:txBody>
          <a:bodyPr/>
          <a:lstStyle>
            <a:lvl1pPr defTabSz="467359">
              <a:spcBef>
                <a:spcPts val="2200"/>
              </a:spcBef>
              <a:defRPr sz="4800"/>
            </a:lvl1pPr>
          </a:lstStyle>
          <a:p>
            <a:pPr/>
            <a:r>
              <a:t>Rest parameters</a:t>
            </a:r>
          </a:p>
        </p:txBody>
      </p:sp>
      <p:sp>
        <p:nvSpPr>
          <p:cNvPr id="236" name="It can be useful for a function to accept any number of arguments…"/>
          <p:cNvSpPr txBox="1"/>
          <p:nvPr>
            <p:ph type="body" sz="quarter" idx="1"/>
          </p:nvPr>
        </p:nvSpPr>
        <p:spPr>
          <a:xfrm>
            <a:off x="406400" y="2743200"/>
            <a:ext cx="4102823" cy="6108700"/>
          </a:xfrm>
          <a:prstGeom prst="rect">
            <a:avLst/>
          </a:prstGeom>
        </p:spPr>
        <p:txBody>
          <a:bodyPr/>
          <a:lstStyle/>
          <a:p>
            <a:pPr marL="422275" indent="-422275" defTabSz="554990">
              <a:spcBef>
                <a:spcPts val="2600"/>
              </a:spcBef>
              <a:defRPr sz="3230"/>
            </a:pPr>
            <a:r>
              <a:t>It can be useful for a function to accept any number of arguments</a:t>
            </a:r>
          </a:p>
          <a:p>
            <a:pPr marL="422275" indent="-422275" defTabSz="554990">
              <a:spcBef>
                <a:spcPts val="2600"/>
              </a:spcBef>
              <a:defRPr sz="3230"/>
            </a:pPr>
            <a:r>
              <a:t>For example, Math.max computes the maximum of all the arguments</a:t>
            </a:r>
          </a:p>
        </p:txBody>
      </p:sp>
      <p:pic>
        <p:nvPicPr>
          <p:cNvPr id="237" name="code_rest1.png" descr="code_rest1.png"/>
          <p:cNvPicPr>
            <a:picLocks noChangeAspect="1"/>
          </p:cNvPicPr>
          <p:nvPr/>
        </p:nvPicPr>
        <p:blipFill>
          <a:blip r:embed="rId2">
            <a:extLst/>
          </a:blip>
          <a:stretch>
            <a:fillRect/>
          </a:stretch>
        </p:blipFill>
        <p:spPr>
          <a:xfrm>
            <a:off x="4724400" y="2943216"/>
            <a:ext cx="7932694" cy="572136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Basic concepts"/>
          <p:cNvSpPr txBox="1"/>
          <p:nvPr>
            <p:ph type="body" idx="21"/>
          </p:nvPr>
        </p:nvSpPr>
        <p:spPr>
          <a:prstGeom prst="rect">
            <a:avLst/>
          </a:prstGeom>
        </p:spPr>
        <p:txBody>
          <a:bodyPr/>
          <a:lstStyle/>
          <a:p>
            <a:pPr/>
            <a:r>
              <a:t>Basic concepts</a:t>
            </a:r>
          </a:p>
        </p:txBody>
      </p:sp>
      <p:sp>
        <p:nvSpPr>
          <p:cNvPr id="240" name="Spread operator"/>
          <p:cNvSpPr txBox="1"/>
          <p:nvPr>
            <p:ph type="title"/>
          </p:nvPr>
        </p:nvSpPr>
        <p:spPr>
          <a:prstGeom prst="rect">
            <a:avLst/>
          </a:prstGeom>
        </p:spPr>
        <p:txBody>
          <a:bodyPr/>
          <a:lstStyle>
            <a:lvl1pPr defTabSz="467359">
              <a:spcBef>
                <a:spcPts val="2200"/>
              </a:spcBef>
              <a:defRPr sz="4800"/>
            </a:lvl1pPr>
          </a:lstStyle>
          <a:p>
            <a:pPr/>
            <a:r>
              <a:t>Spread operator</a:t>
            </a:r>
          </a:p>
        </p:txBody>
      </p:sp>
      <p:sp>
        <p:nvSpPr>
          <p:cNvPr id="241" name="The spread (...) syntax allows an iterable, such as an array or string, to be expanded in places where zero or more arguments (for function calls) or elements (for array literals) are expected.…"/>
          <p:cNvSpPr txBox="1"/>
          <p:nvPr>
            <p:ph type="body" sz="half" idx="1"/>
          </p:nvPr>
        </p:nvSpPr>
        <p:spPr>
          <a:xfrm>
            <a:off x="406400" y="2743200"/>
            <a:ext cx="7087455" cy="6108700"/>
          </a:xfrm>
          <a:prstGeom prst="rect">
            <a:avLst/>
          </a:prstGeom>
        </p:spPr>
        <p:txBody>
          <a:bodyPr/>
          <a:lstStyle/>
          <a:p>
            <a:pPr marL="413384" indent="-413384" defTabSz="543305">
              <a:spcBef>
                <a:spcPts val="2600"/>
              </a:spcBef>
              <a:defRPr sz="3162"/>
            </a:pPr>
            <a:r>
              <a:t>The spread (...) syntax allows an iterable, such as an array or string, to be expanded in places where zero or more arguments (for function calls) or elements (for array literals) are expected.</a:t>
            </a:r>
          </a:p>
          <a:p>
            <a:pPr marL="413384" indent="-413384" defTabSz="543305">
              <a:spcBef>
                <a:spcPts val="2600"/>
              </a:spcBef>
              <a:defRPr sz="3162"/>
            </a:pPr>
            <a:r>
              <a:t>In an object literal, the spread syntax enumerates the properties of an object and adds the key-value pairs to the object being created.</a:t>
            </a:r>
          </a:p>
        </p:txBody>
      </p:sp>
      <p:pic>
        <p:nvPicPr>
          <p:cNvPr id="242" name="spread.png" descr="spread.png"/>
          <p:cNvPicPr>
            <a:picLocks noChangeAspect="1"/>
          </p:cNvPicPr>
          <p:nvPr/>
        </p:nvPicPr>
        <p:blipFill>
          <a:blip r:embed="rId2">
            <a:extLst/>
          </a:blip>
          <a:stretch>
            <a:fillRect/>
          </a:stretch>
        </p:blipFill>
        <p:spPr>
          <a:xfrm>
            <a:off x="7482870" y="1538587"/>
            <a:ext cx="5176261" cy="7363603"/>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Basic concepts"/>
          <p:cNvSpPr txBox="1"/>
          <p:nvPr>
            <p:ph type="body" idx="21"/>
          </p:nvPr>
        </p:nvSpPr>
        <p:spPr>
          <a:prstGeom prst="rect">
            <a:avLst/>
          </a:prstGeom>
        </p:spPr>
        <p:txBody>
          <a:bodyPr/>
          <a:lstStyle/>
          <a:p>
            <a:pPr/>
            <a:r>
              <a:t>Basic concepts</a:t>
            </a:r>
          </a:p>
        </p:txBody>
      </p:sp>
      <p:sp>
        <p:nvSpPr>
          <p:cNvPr id="245" name="Destructuring"/>
          <p:cNvSpPr txBox="1"/>
          <p:nvPr>
            <p:ph type="title"/>
          </p:nvPr>
        </p:nvSpPr>
        <p:spPr>
          <a:prstGeom prst="rect">
            <a:avLst/>
          </a:prstGeom>
        </p:spPr>
        <p:txBody>
          <a:bodyPr/>
          <a:lstStyle>
            <a:lvl1pPr defTabSz="467359">
              <a:spcBef>
                <a:spcPts val="2200"/>
              </a:spcBef>
              <a:defRPr sz="4800"/>
            </a:lvl1pPr>
          </a:lstStyle>
          <a:p>
            <a:pPr/>
            <a:r>
              <a:t>Destructuring</a:t>
            </a:r>
          </a:p>
        </p:txBody>
      </p:sp>
      <p:sp>
        <p:nvSpPr>
          <p:cNvPr id="246" name="The destructuring assignment syntax is a JavaScript expression that makes it possible to unpack values from arrays, or properties from objects, into distinct variables."/>
          <p:cNvSpPr txBox="1"/>
          <p:nvPr>
            <p:ph type="body" sz="half" idx="1"/>
          </p:nvPr>
        </p:nvSpPr>
        <p:spPr>
          <a:xfrm>
            <a:off x="406400" y="2743200"/>
            <a:ext cx="4463882" cy="6108700"/>
          </a:xfrm>
          <a:prstGeom prst="rect">
            <a:avLst/>
          </a:prstGeom>
        </p:spPr>
        <p:txBody>
          <a:bodyPr/>
          <a:lstStyle/>
          <a:p>
            <a:pPr/>
            <a:r>
              <a:t>The destructuring assignment syntax is a JavaScript expression that makes it possible to unpack values from arrays, or properties from objects, into distinct variables.</a:t>
            </a:r>
          </a:p>
        </p:txBody>
      </p:sp>
      <p:pic>
        <p:nvPicPr>
          <p:cNvPr id="247" name="code_dest1.png" descr="code_dest1.png"/>
          <p:cNvPicPr>
            <a:picLocks noChangeAspect="1"/>
          </p:cNvPicPr>
          <p:nvPr/>
        </p:nvPicPr>
        <p:blipFill>
          <a:blip r:embed="rId2">
            <a:extLst/>
          </a:blip>
          <a:stretch>
            <a:fillRect/>
          </a:stretch>
        </p:blipFill>
        <p:spPr>
          <a:xfrm>
            <a:off x="6183095" y="1942784"/>
            <a:ext cx="6512297" cy="772223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Asynchronous programming"/>
          <p:cNvSpPr txBox="1"/>
          <p:nvPr>
            <p:ph type="title"/>
          </p:nvPr>
        </p:nvSpPr>
        <p:spPr>
          <a:prstGeom prst="rect">
            <a:avLst/>
          </a:prstGeom>
        </p:spPr>
        <p:txBody>
          <a:bodyPr/>
          <a:lstStyle/>
          <a:p>
            <a:pPr/>
            <a:r>
              <a:t>Asynchronous programming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Async programming"/>
          <p:cNvSpPr txBox="1"/>
          <p:nvPr>
            <p:ph type="body" idx="21"/>
          </p:nvPr>
        </p:nvSpPr>
        <p:spPr>
          <a:prstGeom prst="rect">
            <a:avLst/>
          </a:prstGeom>
        </p:spPr>
        <p:txBody>
          <a:bodyPr/>
          <a:lstStyle/>
          <a:p>
            <a:pPr/>
            <a:r>
              <a:t>Async programming</a:t>
            </a:r>
          </a:p>
        </p:txBody>
      </p:sp>
      <p:sp>
        <p:nvSpPr>
          <p:cNvPr id="252" name="What’s the problem?"/>
          <p:cNvSpPr txBox="1"/>
          <p:nvPr>
            <p:ph type="title"/>
          </p:nvPr>
        </p:nvSpPr>
        <p:spPr>
          <a:prstGeom prst="rect">
            <a:avLst/>
          </a:prstGeom>
        </p:spPr>
        <p:txBody>
          <a:bodyPr/>
          <a:lstStyle>
            <a:lvl1pPr defTabSz="467359">
              <a:spcBef>
                <a:spcPts val="2200"/>
              </a:spcBef>
              <a:defRPr sz="4800"/>
            </a:lvl1pPr>
          </a:lstStyle>
          <a:p>
            <a:pPr/>
            <a:r>
              <a:t>What’s the problem?</a:t>
            </a:r>
          </a:p>
        </p:txBody>
      </p:sp>
      <p:sp>
        <p:nvSpPr>
          <p:cNvPr id="253" name="Account object"/>
          <p:cNvSpPr/>
          <p:nvPr/>
        </p:nvSpPr>
        <p:spPr>
          <a:xfrm>
            <a:off x="745818" y="3363097"/>
            <a:ext cx="2594774" cy="130788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Bold"/>
              </a:defRPr>
            </a:lvl1pPr>
          </a:lstStyle>
          <a:p>
            <a:pPr/>
            <a:r>
              <a:t>Account object</a:t>
            </a:r>
          </a:p>
        </p:txBody>
      </p:sp>
      <p:sp>
        <p:nvSpPr>
          <p:cNvPr id="254" name="HTTP helper"/>
          <p:cNvSpPr/>
          <p:nvPr/>
        </p:nvSpPr>
        <p:spPr>
          <a:xfrm>
            <a:off x="7412876" y="3363097"/>
            <a:ext cx="2594774" cy="130788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cap="all" sz="2800">
                <a:solidFill>
                  <a:srgbClr val="FFFFFF"/>
                </a:solidFill>
                <a:latin typeface="+mn-lt"/>
                <a:ea typeface="+mn-ea"/>
                <a:cs typeface="+mn-cs"/>
                <a:sym typeface="DIN Condensed Bold"/>
              </a:defRPr>
            </a:lvl1pPr>
          </a:lstStyle>
          <a:p>
            <a:pPr/>
            <a:r>
              <a:t>HTTP helper</a:t>
            </a:r>
          </a:p>
        </p:txBody>
      </p:sp>
      <p:sp>
        <p:nvSpPr>
          <p:cNvPr id="255" name="Line"/>
          <p:cNvSpPr/>
          <p:nvPr/>
        </p:nvSpPr>
        <p:spPr>
          <a:xfrm flipV="1">
            <a:off x="2034341" y="4597933"/>
            <a:ext cx="1" cy="4357113"/>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56" name="Line"/>
          <p:cNvSpPr/>
          <p:nvPr/>
        </p:nvSpPr>
        <p:spPr>
          <a:xfrm flipV="1">
            <a:off x="8710263" y="4597933"/>
            <a:ext cx="1" cy="4357113"/>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57" name="Line"/>
          <p:cNvSpPr/>
          <p:nvPr/>
        </p:nvSpPr>
        <p:spPr>
          <a:xfrm>
            <a:off x="2034257" y="5319349"/>
            <a:ext cx="6650063"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58" name="1. Get me account details from server"/>
          <p:cNvSpPr txBox="1"/>
          <p:nvPr/>
        </p:nvSpPr>
        <p:spPr>
          <a:xfrm>
            <a:off x="3146741" y="4935809"/>
            <a:ext cx="445998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1. Get me account details from server</a:t>
            </a:r>
          </a:p>
        </p:txBody>
      </p:sp>
      <p:sp>
        <p:nvSpPr>
          <p:cNvPr id="259" name="Cloud"/>
          <p:cNvSpPr/>
          <p:nvPr/>
        </p:nvSpPr>
        <p:spPr>
          <a:xfrm>
            <a:off x="11191258" y="3761586"/>
            <a:ext cx="1493092" cy="8998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603" y="0"/>
                </a:moveTo>
                <a:cubicBezTo>
                  <a:pt x="7967" y="0"/>
                  <a:pt x="5720" y="2939"/>
                  <a:pt x="4858" y="7062"/>
                </a:cubicBezTo>
                <a:cubicBezTo>
                  <a:pt x="4628" y="6992"/>
                  <a:pt x="4391" y="6953"/>
                  <a:pt x="4150" y="6953"/>
                </a:cubicBezTo>
                <a:cubicBezTo>
                  <a:pt x="1857" y="6953"/>
                  <a:pt x="0" y="10233"/>
                  <a:pt x="0" y="14278"/>
                </a:cubicBezTo>
                <a:cubicBezTo>
                  <a:pt x="0" y="18323"/>
                  <a:pt x="1857" y="21600"/>
                  <a:pt x="4150" y="21600"/>
                </a:cubicBezTo>
                <a:cubicBezTo>
                  <a:pt x="4193" y="21600"/>
                  <a:pt x="4237" y="21597"/>
                  <a:pt x="4280" y="21594"/>
                </a:cubicBezTo>
                <a:lnTo>
                  <a:pt x="10532" y="21597"/>
                </a:lnTo>
                <a:cubicBezTo>
                  <a:pt x="10555" y="21598"/>
                  <a:pt x="10579" y="21600"/>
                  <a:pt x="10603" y="21600"/>
                </a:cubicBezTo>
                <a:cubicBezTo>
                  <a:pt x="10626" y="21600"/>
                  <a:pt x="10648" y="21598"/>
                  <a:pt x="10672" y="21597"/>
                </a:cubicBezTo>
                <a:lnTo>
                  <a:pt x="18141" y="21600"/>
                </a:lnTo>
                <a:cubicBezTo>
                  <a:pt x="20051" y="21600"/>
                  <a:pt x="21600" y="18868"/>
                  <a:pt x="21600" y="15496"/>
                </a:cubicBezTo>
                <a:cubicBezTo>
                  <a:pt x="21600" y="12124"/>
                  <a:pt x="20051" y="9389"/>
                  <a:pt x="18141" y="9389"/>
                </a:cubicBezTo>
                <a:cubicBezTo>
                  <a:pt x="17627" y="9389"/>
                  <a:pt x="17139" y="9589"/>
                  <a:pt x="16701" y="9943"/>
                </a:cubicBezTo>
                <a:cubicBezTo>
                  <a:pt x="16453" y="4379"/>
                  <a:pt x="13819" y="0"/>
                  <a:pt x="10603" y="0"/>
                </a:cubicBez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Bold"/>
              </a:defRPr>
            </a:pPr>
          </a:p>
        </p:txBody>
      </p:sp>
      <p:sp>
        <p:nvSpPr>
          <p:cNvPr id="260" name="Line"/>
          <p:cNvSpPr/>
          <p:nvPr/>
        </p:nvSpPr>
        <p:spPr>
          <a:xfrm flipV="1">
            <a:off x="11937803" y="4597933"/>
            <a:ext cx="1" cy="4357113"/>
          </a:xfrm>
          <a:prstGeom prst="line">
            <a:avLst/>
          </a:prstGeom>
          <a:ln w="25400">
            <a:solidFill>
              <a:schemeClr val="accent1"/>
            </a:solidFill>
            <a:miter lim="400000"/>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61" name="Line"/>
          <p:cNvSpPr/>
          <p:nvPr/>
        </p:nvSpPr>
        <p:spPr>
          <a:xfrm>
            <a:off x="8704354" y="5535613"/>
            <a:ext cx="3244893"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62" name="Line"/>
          <p:cNvSpPr/>
          <p:nvPr/>
        </p:nvSpPr>
        <p:spPr>
          <a:xfrm>
            <a:off x="2034257" y="6412922"/>
            <a:ext cx="6650063" cy="1"/>
          </a:xfrm>
          <a:prstGeom prst="line">
            <a:avLst/>
          </a:prstGeom>
          <a:ln w="25400">
            <a:solidFill>
              <a:schemeClr val="accent1"/>
            </a:solidFill>
            <a:miter lim="400000"/>
            <a:head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63" name="3. I have placed request. I promise to let you know"/>
          <p:cNvSpPr txBox="1"/>
          <p:nvPr/>
        </p:nvSpPr>
        <p:spPr>
          <a:xfrm>
            <a:off x="2364246" y="5967720"/>
            <a:ext cx="598805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3. I have placed request. I </a:t>
            </a:r>
            <a:r>
              <a:rPr b="1" i="1">
                <a:latin typeface="Avenir Next Regular"/>
                <a:ea typeface="Avenir Next Regular"/>
                <a:cs typeface="Avenir Next Regular"/>
                <a:sym typeface="Avenir Next Regular"/>
              </a:rPr>
              <a:t>promise</a:t>
            </a:r>
            <a:r>
              <a:t> to let you know</a:t>
            </a:r>
          </a:p>
        </p:txBody>
      </p:sp>
      <p:sp>
        <p:nvSpPr>
          <p:cNvPr id="264" name="2. Get account details"/>
          <p:cNvSpPr txBox="1"/>
          <p:nvPr/>
        </p:nvSpPr>
        <p:spPr>
          <a:xfrm>
            <a:off x="9008540" y="5097099"/>
            <a:ext cx="263652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2. Get account details</a:t>
            </a:r>
          </a:p>
        </p:txBody>
      </p:sp>
      <p:sp>
        <p:nvSpPr>
          <p:cNvPr id="265" name="Line"/>
          <p:cNvSpPr/>
          <p:nvPr/>
        </p:nvSpPr>
        <p:spPr>
          <a:xfrm flipH="1">
            <a:off x="8785073" y="7355340"/>
            <a:ext cx="3083453"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66" name="4. Account details"/>
          <p:cNvSpPr txBox="1"/>
          <p:nvPr/>
        </p:nvSpPr>
        <p:spPr>
          <a:xfrm>
            <a:off x="9148597" y="6908455"/>
            <a:ext cx="2184655"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4. Account details</a:t>
            </a:r>
          </a:p>
        </p:txBody>
      </p:sp>
      <p:sp>
        <p:nvSpPr>
          <p:cNvPr id="267" name="Line"/>
          <p:cNvSpPr/>
          <p:nvPr/>
        </p:nvSpPr>
        <p:spPr>
          <a:xfrm flipH="1" flipV="1">
            <a:off x="2022199" y="8155847"/>
            <a:ext cx="6709070" cy="1"/>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268" name="5. Here it is"/>
          <p:cNvSpPr txBox="1"/>
          <p:nvPr/>
        </p:nvSpPr>
        <p:spPr>
          <a:xfrm>
            <a:off x="4673789" y="7708962"/>
            <a:ext cx="140589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5. Here it is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Async programming"/>
          <p:cNvSpPr txBox="1"/>
          <p:nvPr>
            <p:ph type="body" idx="21"/>
          </p:nvPr>
        </p:nvSpPr>
        <p:spPr>
          <a:prstGeom prst="rect">
            <a:avLst/>
          </a:prstGeom>
        </p:spPr>
        <p:txBody>
          <a:bodyPr/>
          <a:lstStyle/>
          <a:p>
            <a:pPr/>
            <a:r>
              <a:t>Async programming</a:t>
            </a:r>
          </a:p>
        </p:txBody>
      </p:sp>
      <p:sp>
        <p:nvSpPr>
          <p:cNvPr id="271" name="Promise"/>
          <p:cNvSpPr txBox="1"/>
          <p:nvPr>
            <p:ph type="title"/>
          </p:nvPr>
        </p:nvSpPr>
        <p:spPr>
          <a:prstGeom prst="rect">
            <a:avLst/>
          </a:prstGeom>
        </p:spPr>
        <p:txBody>
          <a:bodyPr/>
          <a:lstStyle>
            <a:lvl1pPr defTabSz="467359">
              <a:spcBef>
                <a:spcPts val="2200"/>
              </a:spcBef>
              <a:defRPr sz="4800"/>
            </a:lvl1pPr>
          </a:lstStyle>
          <a:p>
            <a:pPr/>
            <a:r>
              <a:t>Promise</a:t>
            </a:r>
          </a:p>
        </p:txBody>
      </p:sp>
      <p:sp>
        <p:nvSpPr>
          <p:cNvPr id="272" name="The Promise object represents the eventual completion (or failure) of an asynchronous operation and its resulting value…"/>
          <p:cNvSpPr txBox="1"/>
          <p:nvPr>
            <p:ph type="body" idx="1"/>
          </p:nvPr>
        </p:nvSpPr>
        <p:spPr>
          <a:prstGeom prst="rect">
            <a:avLst/>
          </a:prstGeom>
        </p:spPr>
        <p:txBody>
          <a:bodyPr/>
          <a:lstStyle/>
          <a:p>
            <a:pPr marL="328929" indent="-328929" defTabSz="432308">
              <a:spcBef>
                <a:spcPts val="2000"/>
              </a:spcBef>
              <a:defRPr sz="2516"/>
            </a:pPr>
            <a:r>
              <a:t>The Promise object represents the eventual completion (or failure) of an asynchronous operation and its resulting value</a:t>
            </a:r>
          </a:p>
          <a:p>
            <a:pPr marL="328929" indent="-328929" defTabSz="432308">
              <a:spcBef>
                <a:spcPts val="2000"/>
              </a:spcBef>
              <a:defRPr sz="2516"/>
            </a:pPr>
            <a:r>
              <a:t>It allows you to associate handlers with an asynchronous action's eventual success value or failure reason.</a:t>
            </a:r>
          </a:p>
          <a:p>
            <a:pPr marL="328929" indent="-328929" defTabSz="432308">
              <a:spcBef>
                <a:spcPts val="2000"/>
              </a:spcBef>
              <a:defRPr sz="2516"/>
            </a:pPr>
            <a:r>
              <a:t>Instead of immediately returning the final value, the asynchronous method returns a promise to supply the value at some point in the future.</a:t>
            </a:r>
          </a:p>
          <a:p>
            <a:pPr marL="328929" indent="-328929" defTabSz="432308">
              <a:spcBef>
                <a:spcPts val="2000"/>
              </a:spcBef>
              <a:defRPr sz="2516"/>
            </a:pPr>
            <a:r>
              <a:t>A promise is in one of the following states</a:t>
            </a:r>
          </a:p>
          <a:p>
            <a:pPr lvl="1" marL="657859" indent="-328929" defTabSz="432308">
              <a:spcBef>
                <a:spcPts val="2000"/>
              </a:spcBef>
              <a:defRPr sz="2516"/>
            </a:pPr>
            <a:r>
              <a:rPr b="1">
                <a:latin typeface="Avenir Next Regular"/>
                <a:ea typeface="Avenir Next Regular"/>
                <a:cs typeface="Avenir Next Regular"/>
                <a:sym typeface="Avenir Next Regular"/>
              </a:rPr>
              <a:t>pending</a:t>
            </a:r>
            <a:r>
              <a:t>: initial state, neither fulfilled nor rejected.</a:t>
            </a:r>
          </a:p>
          <a:p>
            <a:pPr lvl="1" marL="657859" indent="-328929" defTabSz="432308">
              <a:spcBef>
                <a:spcPts val="2000"/>
              </a:spcBef>
              <a:defRPr sz="2516"/>
            </a:pPr>
            <a:r>
              <a:rPr b="1">
                <a:latin typeface="Avenir Next Regular"/>
                <a:ea typeface="Avenir Next Regular"/>
                <a:cs typeface="Avenir Next Regular"/>
                <a:sym typeface="Avenir Next Regular"/>
              </a:rPr>
              <a:t>fulfilled</a:t>
            </a:r>
            <a:r>
              <a:t>: meaning that the operation was completed successfully.</a:t>
            </a:r>
          </a:p>
          <a:p>
            <a:pPr lvl="1" marL="657859" indent="-328929" defTabSz="432308">
              <a:spcBef>
                <a:spcPts val="2000"/>
              </a:spcBef>
              <a:defRPr sz="2516"/>
            </a:pPr>
            <a:r>
              <a:rPr b="1">
                <a:latin typeface="Avenir Next Regular"/>
                <a:ea typeface="Avenir Next Regular"/>
                <a:cs typeface="Avenir Next Regular"/>
                <a:sym typeface="Avenir Next Regular"/>
              </a:rPr>
              <a:t>rejected</a:t>
            </a:r>
            <a:r>
              <a:t>: meaning that the operation failed.</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Async programming"/>
          <p:cNvSpPr txBox="1"/>
          <p:nvPr>
            <p:ph type="body" idx="21"/>
          </p:nvPr>
        </p:nvSpPr>
        <p:spPr>
          <a:prstGeom prst="rect">
            <a:avLst/>
          </a:prstGeom>
        </p:spPr>
        <p:txBody>
          <a:bodyPr/>
          <a:lstStyle/>
          <a:p>
            <a:pPr/>
            <a:r>
              <a:t>Async programming</a:t>
            </a:r>
          </a:p>
        </p:txBody>
      </p:sp>
      <p:sp>
        <p:nvSpPr>
          <p:cNvPr id="275" name="Promise chaining"/>
          <p:cNvSpPr txBox="1"/>
          <p:nvPr>
            <p:ph type="title"/>
          </p:nvPr>
        </p:nvSpPr>
        <p:spPr>
          <a:prstGeom prst="rect">
            <a:avLst/>
          </a:prstGeom>
        </p:spPr>
        <p:txBody>
          <a:bodyPr/>
          <a:lstStyle>
            <a:lvl1pPr defTabSz="467359">
              <a:spcBef>
                <a:spcPts val="2200"/>
              </a:spcBef>
              <a:defRPr sz="4800"/>
            </a:lvl1pPr>
          </a:lstStyle>
          <a:p>
            <a:pPr/>
            <a:r>
              <a:t>Promise chaining</a:t>
            </a:r>
          </a:p>
        </p:txBody>
      </p:sp>
      <p:pic>
        <p:nvPicPr>
          <p:cNvPr id="276" name="code_promise1.png" descr="code_promise1.png"/>
          <p:cNvPicPr>
            <a:picLocks noChangeAspect="1"/>
          </p:cNvPicPr>
          <p:nvPr/>
        </p:nvPicPr>
        <p:blipFill>
          <a:blip r:embed="rId2">
            <a:extLst/>
          </a:blip>
          <a:stretch>
            <a:fillRect/>
          </a:stretch>
        </p:blipFill>
        <p:spPr>
          <a:xfrm>
            <a:off x="395390" y="2407307"/>
            <a:ext cx="8709007" cy="4454342"/>
          </a:xfrm>
          <a:prstGeom prst="rect">
            <a:avLst/>
          </a:prstGeom>
          <a:ln w="12700">
            <a:miter lim="400000"/>
          </a:ln>
        </p:spPr>
      </p:pic>
      <p:pic>
        <p:nvPicPr>
          <p:cNvPr id="277" name="code_promise2.png" descr="code_promise2.png"/>
          <p:cNvPicPr>
            <a:picLocks noChangeAspect="1"/>
          </p:cNvPicPr>
          <p:nvPr/>
        </p:nvPicPr>
        <p:blipFill>
          <a:blip r:embed="rId3">
            <a:extLst/>
          </a:blip>
          <a:stretch>
            <a:fillRect/>
          </a:stretch>
        </p:blipFill>
        <p:spPr>
          <a:xfrm>
            <a:off x="4969162" y="5071775"/>
            <a:ext cx="7494115" cy="483577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Basic concepts"/>
          <p:cNvSpPr txBox="1"/>
          <p:nvPr>
            <p:ph type="body" idx="21"/>
          </p:nvPr>
        </p:nvSpPr>
        <p:spPr>
          <a:prstGeom prst="rect">
            <a:avLst/>
          </a:prstGeom>
        </p:spPr>
        <p:txBody>
          <a:bodyPr/>
          <a:lstStyle/>
          <a:p>
            <a:pPr/>
            <a:r>
              <a:t>Basic concepts</a:t>
            </a:r>
          </a:p>
        </p:txBody>
      </p:sp>
      <p:sp>
        <p:nvSpPr>
          <p:cNvPr id="179" name="Expressions"/>
          <p:cNvSpPr txBox="1"/>
          <p:nvPr>
            <p:ph type="title"/>
          </p:nvPr>
        </p:nvSpPr>
        <p:spPr>
          <a:prstGeom prst="rect">
            <a:avLst/>
          </a:prstGeom>
        </p:spPr>
        <p:txBody>
          <a:bodyPr/>
          <a:lstStyle>
            <a:lvl1pPr defTabSz="467359">
              <a:spcBef>
                <a:spcPts val="2200"/>
              </a:spcBef>
              <a:defRPr sz="4800"/>
            </a:lvl1pPr>
          </a:lstStyle>
          <a:p>
            <a:pPr/>
            <a:r>
              <a:t>Expressions</a:t>
            </a:r>
          </a:p>
        </p:txBody>
      </p:sp>
      <p:sp>
        <p:nvSpPr>
          <p:cNvPr id="180" name="Piece of javascript code that produces a value…"/>
          <p:cNvSpPr txBox="1"/>
          <p:nvPr>
            <p:ph type="body" idx="1"/>
          </p:nvPr>
        </p:nvSpPr>
        <p:spPr>
          <a:prstGeom prst="rect">
            <a:avLst/>
          </a:prstGeom>
        </p:spPr>
        <p:txBody>
          <a:bodyPr/>
          <a:lstStyle/>
          <a:p>
            <a:pPr/>
            <a:r>
              <a:t>Piece of javascript code that produces a </a:t>
            </a:r>
            <a:r>
              <a:rPr b="1" i="1">
                <a:latin typeface="Avenir Next Regular"/>
                <a:ea typeface="Avenir Next Regular"/>
                <a:cs typeface="Avenir Next Regular"/>
                <a:sym typeface="Avenir Next Regular"/>
              </a:rPr>
              <a:t>value</a:t>
            </a:r>
          </a:p>
          <a:p>
            <a:pPr lvl="1"/>
            <a:r>
              <a:t>1 -&gt; produces 1</a:t>
            </a:r>
          </a:p>
          <a:p>
            <a:pPr lvl="1"/>
            <a:r>
              <a:t>“What nonsense” -&gt; produces “What nonsense”</a:t>
            </a:r>
          </a:p>
          <a:p>
            <a:pPr lvl="1"/>
            <a:r>
              <a:t>3 * 5 -&gt; produces 15</a:t>
            </a:r>
          </a:p>
          <a:p>
            <a:pPr lvl="1"/>
            <a:r>
              <a:t>num &gt; 20 -&gt; produces either ‘true’ or ‘false’</a:t>
            </a:r>
          </a:p>
          <a:p>
            <a:pPr lvl="1"/>
            <a:r>
              <a:t>(3 + 7) * 5 -&gt; produces 50</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Async programming"/>
          <p:cNvSpPr txBox="1"/>
          <p:nvPr>
            <p:ph type="body" idx="21"/>
          </p:nvPr>
        </p:nvSpPr>
        <p:spPr>
          <a:prstGeom prst="rect">
            <a:avLst/>
          </a:prstGeom>
        </p:spPr>
        <p:txBody>
          <a:bodyPr/>
          <a:lstStyle/>
          <a:p>
            <a:pPr/>
            <a:r>
              <a:t>Async programming</a:t>
            </a:r>
          </a:p>
        </p:txBody>
      </p:sp>
      <p:sp>
        <p:nvSpPr>
          <p:cNvPr id="280" name="Async function"/>
          <p:cNvSpPr txBox="1"/>
          <p:nvPr>
            <p:ph type="title"/>
          </p:nvPr>
        </p:nvSpPr>
        <p:spPr>
          <a:prstGeom prst="rect">
            <a:avLst/>
          </a:prstGeom>
        </p:spPr>
        <p:txBody>
          <a:bodyPr/>
          <a:lstStyle>
            <a:lvl1pPr defTabSz="467359">
              <a:spcBef>
                <a:spcPts val="2200"/>
              </a:spcBef>
              <a:defRPr sz="4800"/>
            </a:lvl1pPr>
          </a:lstStyle>
          <a:p>
            <a:pPr/>
            <a:r>
              <a:t>Async function</a:t>
            </a:r>
          </a:p>
        </p:txBody>
      </p:sp>
      <p:sp>
        <p:nvSpPr>
          <p:cNvPr id="281" name="Each time when an async function is called, it returns a new Promise…"/>
          <p:cNvSpPr txBox="1"/>
          <p:nvPr>
            <p:ph type="body" idx="1"/>
          </p:nvPr>
        </p:nvSpPr>
        <p:spPr>
          <a:prstGeom prst="rect">
            <a:avLst/>
          </a:prstGeom>
        </p:spPr>
        <p:txBody>
          <a:bodyPr/>
          <a:lstStyle/>
          <a:p>
            <a:pPr marL="395604" indent="-395604" defTabSz="519937">
              <a:spcBef>
                <a:spcPts val="2400"/>
              </a:spcBef>
              <a:defRPr sz="3026"/>
            </a:pPr>
            <a:r>
              <a:t>Each time when an async function is called, it returns a new Promise</a:t>
            </a:r>
          </a:p>
          <a:p>
            <a:pPr marL="395604" indent="-395604" defTabSz="519937">
              <a:spcBef>
                <a:spcPts val="2400"/>
              </a:spcBef>
              <a:defRPr sz="3026"/>
            </a:pPr>
            <a:r>
              <a:t>As soon as the body returns something, that promise is resolved. If it throws an exception, the promise is rejected.</a:t>
            </a:r>
          </a:p>
          <a:p>
            <a:pPr marL="395604" indent="-395604" defTabSz="519937">
              <a:spcBef>
                <a:spcPts val="2400"/>
              </a:spcBef>
              <a:defRPr sz="3026"/>
            </a:pPr>
            <a:r>
              <a:t>Async functions can contain zero or more await expressions</a:t>
            </a:r>
          </a:p>
          <a:p>
            <a:pPr marL="395604" indent="-395604" defTabSz="519937">
              <a:spcBef>
                <a:spcPts val="2400"/>
              </a:spcBef>
              <a:defRPr sz="3026"/>
            </a:pPr>
            <a:r>
              <a:t>Inside an async function, the word await can be put in front of an expression to wait for a promise to resolve and only then continue the execution of the function</a:t>
            </a:r>
          </a:p>
          <a:p>
            <a:pPr marL="395604" indent="-395604" defTabSz="519937">
              <a:spcBef>
                <a:spcPts val="2400"/>
              </a:spcBef>
              <a:defRPr sz="3026"/>
            </a:pPr>
            <a:r>
              <a:t>await makes the async function appear synchronous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Event loop"/>
          <p:cNvSpPr txBox="1"/>
          <p:nvPr>
            <p:ph type="title"/>
          </p:nvPr>
        </p:nvSpPr>
        <p:spPr>
          <a:prstGeom prst="rect">
            <a:avLst/>
          </a:prstGeom>
        </p:spPr>
        <p:txBody>
          <a:bodyPr/>
          <a:lstStyle/>
          <a:p>
            <a:pPr/>
            <a:r>
              <a:t>Event loop</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Event loop"/>
          <p:cNvSpPr txBox="1"/>
          <p:nvPr>
            <p:ph type="body" idx="21"/>
          </p:nvPr>
        </p:nvSpPr>
        <p:spPr>
          <a:prstGeom prst="rect">
            <a:avLst/>
          </a:prstGeom>
        </p:spPr>
        <p:txBody>
          <a:bodyPr/>
          <a:lstStyle/>
          <a:p>
            <a:pPr/>
            <a:r>
              <a:t>Event loop</a:t>
            </a:r>
          </a:p>
        </p:txBody>
      </p:sp>
      <p:sp>
        <p:nvSpPr>
          <p:cNvPr id="286" name="What is event loop?"/>
          <p:cNvSpPr txBox="1"/>
          <p:nvPr>
            <p:ph type="title"/>
          </p:nvPr>
        </p:nvSpPr>
        <p:spPr>
          <a:prstGeom prst="rect">
            <a:avLst/>
          </a:prstGeom>
        </p:spPr>
        <p:txBody>
          <a:bodyPr/>
          <a:lstStyle>
            <a:lvl1pPr defTabSz="467359">
              <a:spcBef>
                <a:spcPts val="2200"/>
              </a:spcBef>
              <a:defRPr sz="4800"/>
            </a:lvl1pPr>
          </a:lstStyle>
          <a:p>
            <a:pPr/>
            <a:r>
              <a:t>What is event loop?</a:t>
            </a:r>
          </a:p>
        </p:txBody>
      </p:sp>
      <p:sp>
        <p:nvSpPr>
          <p:cNvPr id="287" name="Event loop is responsible for executing code, collecting and processing events and executing queued sub-tasks…"/>
          <p:cNvSpPr txBox="1"/>
          <p:nvPr>
            <p:ph type="body" idx="1"/>
          </p:nvPr>
        </p:nvSpPr>
        <p:spPr>
          <a:prstGeom prst="rect">
            <a:avLst/>
          </a:prstGeom>
        </p:spPr>
        <p:txBody>
          <a:bodyPr/>
          <a:lstStyle/>
          <a:p>
            <a:pPr marL="377825" indent="-377825" defTabSz="496570">
              <a:spcBef>
                <a:spcPts val="2300"/>
              </a:spcBef>
              <a:defRPr sz="2890"/>
            </a:pPr>
            <a:r>
              <a:t>Event loop is responsible for executing code, collecting and processing events and executing queued sub-tasks</a:t>
            </a:r>
          </a:p>
          <a:p>
            <a:pPr marL="377825" indent="-377825" defTabSz="496570">
              <a:spcBef>
                <a:spcPts val="2300"/>
              </a:spcBef>
              <a:defRPr sz="2890"/>
            </a:pPr>
            <a:r>
              <a:t>JavaScript language is single-threaded</a:t>
            </a:r>
          </a:p>
          <a:p>
            <a:pPr marL="377825" indent="-377825" defTabSz="496570">
              <a:spcBef>
                <a:spcPts val="2300"/>
              </a:spcBef>
              <a:defRPr sz="2890"/>
            </a:pPr>
            <a:r>
              <a:t>Can do one thing at a time</a:t>
            </a:r>
          </a:p>
          <a:p>
            <a:pPr marL="377825" indent="-377825" defTabSz="496570">
              <a:spcBef>
                <a:spcPts val="2300"/>
              </a:spcBef>
              <a:defRPr sz="2890"/>
            </a:pPr>
            <a:r>
              <a:t>Asynchronous behaviour is a part of the “environment”</a:t>
            </a:r>
          </a:p>
          <a:p>
            <a:pPr marL="377825" indent="-377825" defTabSz="496570">
              <a:spcBef>
                <a:spcPts val="2300"/>
              </a:spcBef>
              <a:defRPr sz="2040"/>
            </a:pPr>
            <a:r>
              <a:rPr u="sng">
                <a:solidFill>
                  <a:schemeClr val="accent1"/>
                </a:solidFill>
                <a:hlinkClick r:id="rId2" invalidUrl="" action="" tgtFrame="" tooltip="" history="1" highlightClick="0" endSnd="0"/>
              </a:rPr>
              <a:t>https://medium.com/front-end-weekly/javascript-event-loop-explained-4cd26af121d4</a:t>
            </a:r>
          </a:p>
          <a:p>
            <a:pPr marL="377825" indent="-377825" defTabSz="496570">
              <a:spcBef>
                <a:spcPts val="2300"/>
              </a:spcBef>
              <a:defRPr sz="2040"/>
            </a:pPr>
            <a:r>
              <a:rPr u="sng">
                <a:solidFill>
                  <a:schemeClr val="accent1"/>
                </a:solidFill>
                <a:hlinkClick r:id="rId3" invalidUrl="" action="" tgtFrame="" tooltip="" history="1" highlightClick="0" endSnd="0"/>
              </a:rPr>
              <a:t>https://developer.mozilla.org/en-US/docs/Web/JavaScript/Event_loop</a:t>
            </a:r>
          </a:p>
          <a:p>
            <a:pPr marL="377825" indent="-377825" defTabSz="496570">
              <a:spcBef>
                <a:spcPts val="2300"/>
              </a:spcBef>
              <a:defRPr sz="2040"/>
            </a:pPr>
            <a:r>
              <a:rPr u="sng">
                <a:solidFill>
                  <a:schemeClr val="accent1"/>
                </a:solidFill>
                <a:hlinkClick r:id="rId4" invalidUrl="" action="" tgtFrame="" tooltip="" history="1" highlightClick="0" endSnd="0"/>
              </a:rPr>
              <a:t>https://www.youtube.com/watch?v=8aGhZQkoFbQ&amp;t=6s</a:t>
            </a:r>
          </a:p>
          <a:p>
            <a:pPr lvl="1" marL="755650" indent="-377825" defTabSz="496570">
              <a:spcBef>
                <a:spcPts val="2300"/>
              </a:spcBef>
              <a:defRPr sz="1700"/>
            </a:pPr>
            <a:r>
              <a:t>(12:48 - 14:50) - execution of code and event loop</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Event loop"/>
          <p:cNvSpPr txBox="1"/>
          <p:nvPr>
            <p:ph type="body" idx="21"/>
          </p:nvPr>
        </p:nvSpPr>
        <p:spPr>
          <a:prstGeom prst="rect">
            <a:avLst/>
          </a:prstGeom>
        </p:spPr>
        <p:txBody>
          <a:bodyPr/>
          <a:lstStyle/>
          <a:p>
            <a:pPr/>
            <a:r>
              <a:t>Event loop</a:t>
            </a:r>
          </a:p>
        </p:txBody>
      </p:sp>
      <p:sp>
        <p:nvSpPr>
          <p:cNvPr id="290" name="Architecture"/>
          <p:cNvSpPr txBox="1"/>
          <p:nvPr>
            <p:ph type="title"/>
          </p:nvPr>
        </p:nvSpPr>
        <p:spPr>
          <a:prstGeom prst="rect">
            <a:avLst/>
          </a:prstGeom>
        </p:spPr>
        <p:txBody>
          <a:bodyPr/>
          <a:lstStyle>
            <a:lvl1pPr defTabSz="467359">
              <a:spcBef>
                <a:spcPts val="2200"/>
              </a:spcBef>
              <a:defRPr sz="4800"/>
            </a:lvl1pPr>
          </a:lstStyle>
          <a:p>
            <a:pPr/>
            <a:r>
              <a:t>Architecture</a:t>
            </a:r>
          </a:p>
        </p:txBody>
      </p:sp>
      <p:sp>
        <p:nvSpPr>
          <p:cNvPr id="291" name="Heap - Objects are allocated in a heap which is just a name to denote a large mostly unstructured region of memory…"/>
          <p:cNvSpPr txBox="1"/>
          <p:nvPr>
            <p:ph type="body" idx="1"/>
          </p:nvPr>
        </p:nvSpPr>
        <p:spPr>
          <a:xfrm>
            <a:off x="406400" y="2671592"/>
            <a:ext cx="12192000" cy="6633613"/>
          </a:xfrm>
          <a:prstGeom prst="rect">
            <a:avLst/>
          </a:prstGeom>
        </p:spPr>
        <p:txBody>
          <a:bodyPr/>
          <a:lstStyle/>
          <a:p>
            <a:pPr marL="231139" indent="-231139" defTabSz="303783">
              <a:spcBef>
                <a:spcPts val="1400"/>
              </a:spcBef>
              <a:defRPr sz="1768"/>
            </a:pPr>
            <a:r>
              <a:t>Heap - Objects are allocated in a heap which is just a name to denote a large mostly unstructured region of memory</a:t>
            </a:r>
          </a:p>
          <a:p>
            <a:pPr marL="231139" indent="-231139" defTabSz="303783">
              <a:spcBef>
                <a:spcPts val="1400"/>
              </a:spcBef>
              <a:defRPr sz="1768"/>
            </a:pPr>
            <a:r>
              <a:t>Stack</a:t>
            </a:r>
          </a:p>
          <a:p>
            <a:pPr lvl="1" marL="462279" indent="-231139" defTabSz="303783">
              <a:spcBef>
                <a:spcPts val="1400"/>
              </a:spcBef>
              <a:defRPr sz="1768"/>
            </a:pPr>
            <a:r>
              <a:t>This represents the single thread provided for JavaScript code execution. </a:t>
            </a:r>
          </a:p>
          <a:p>
            <a:pPr lvl="1" marL="462279" indent="-231139" defTabSz="303783">
              <a:spcBef>
                <a:spcPts val="1400"/>
              </a:spcBef>
              <a:defRPr sz="1768"/>
            </a:pPr>
            <a:r>
              <a:t>Function calls form a stack of frames</a:t>
            </a:r>
          </a:p>
          <a:p>
            <a:pPr marL="231139" indent="-231139" defTabSz="303783">
              <a:spcBef>
                <a:spcPts val="1400"/>
              </a:spcBef>
              <a:defRPr sz="1768"/>
            </a:pPr>
            <a:r>
              <a:t>Browser or Web APIs - </a:t>
            </a:r>
          </a:p>
          <a:p>
            <a:pPr lvl="1" marL="462279" indent="-231139" defTabSz="303783">
              <a:spcBef>
                <a:spcPts val="1400"/>
              </a:spcBef>
              <a:defRPr sz="1768"/>
            </a:pPr>
            <a:r>
              <a:t>Not a part of JS runtime</a:t>
            </a:r>
          </a:p>
          <a:p>
            <a:pPr lvl="1" marL="462279" indent="-231139" defTabSz="303783">
              <a:spcBef>
                <a:spcPts val="1400"/>
              </a:spcBef>
              <a:defRPr sz="1768"/>
            </a:pPr>
            <a:r>
              <a:t>Built on JS language</a:t>
            </a:r>
          </a:p>
          <a:p>
            <a:pPr marL="231139" indent="-231139" defTabSz="303783">
              <a:spcBef>
                <a:spcPts val="1400"/>
              </a:spcBef>
              <a:defRPr sz="1768"/>
            </a:pPr>
            <a:r>
              <a:t>Queue</a:t>
            </a:r>
          </a:p>
          <a:p>
            <a:pPr lvl="1" marL="462279" indent="-231139" defTabSz="303783">
              <a:spcBef>
                <a:spcPts val="1400"/>
              </a:spcBef>
              <a:defRPr sz="1768"/>
            </a:pPr>
            <a:r>
              <a:t>JavaScript runtime uses a message queue, which is a list of messages to be processed. </a:t>
            </a:r>
          </a:p>
          <a:p>
            <a:pPr lvl="1" marL="462279" indent="-231139" defTabSz="303783">
              <a:spcBef>
                <a:spcPts val="1400"/>
              </a:spcBef>
              <a:defRPr sz="1768"/>
            </a:pPr>
            <a:r>
              <a:t>Each message has an associated function that gets called to handle the message.</a:t>
            </a:r>
          </a:p>
          <a:p>
            <a:pPr marL="231139" indent="-231139" defTabSz="303783">
              <a:spcBef>
                <a:spcPts val="1400"/>
              </a:spcBef>
              <a:defRPr sz="1768"/>
            </a:pPr>
            <a:r>
              <a:t>Event loop </a:t>
            </a:r>
          </a:p>
          <a:p>
            <a:pPr lvl="1" marL="462279" indent="-231139" defTabSz="303783">
              <a:spcBef>
                <a:spcPts val="1400"/>
              </a:spcBef>
              <a:defRPr sz="1768"/>
            </a:pPr>
            <a:r>
              <a:t>Wait for messages to appear in the queue</a:t>
            </a:r>
          </a:p>
          <a:p>
            <a:pPr lvl="1" marL="462279" indent="-231139" defTabSz="303783">
              <a:spcBef>
                <a:spcPts val="1400"/>
              </a:spcBef>
              <a:defRPr sz="1768"/>
            </a:pPr>
            <a:r>
              <a:t>Take the first message (oldest) out and put the associated function on the stack and start execution</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Event loop"/>
          <p:cNvSpPr txBox="1"/>
          <p:nvPr>
            <p:ph type="body" idx="21"/>
          </p:nvPr>
        </p:nvSpPr>
        <p:spPr>
          <a:prstGeom prst="rect">
            <a:avLst/>
          </a:prstGeom>
        </p:spPr>
        <p:txBody>
          <a:bodyPr/>
          <a:lstStyle/>
          <a:p>
            <a:pPr/>
            <a:r>
              <a:t>Event loop</a:t>
            </a:r>
          </a:p>
        </p:txBody>
      </p:sp>
      <p:sp>
        <p:nvSpPr>
          <p:cNvPr id="294" name="Architecture"/>
          <p:cNvSpPr txBox="1"/>
          <p:nvPr>
            <p:ph type="title"/>
          </p:nvPr>
        </p:nvSpPr>
        <p:spPr>
          <a:prstGeom prst="rect">
            <a:avLst/>
          </a:prstGeom>
        </p:spPr>
        <p:txBody>
          <a:bodyPr/>
          <a:lstStyle>
            <a:lvl1pPr defTabSz="467359">
              <a:spcBef>
                <a:spcPts val="2200"/>
              </a:spcBef>
              <a:defRPr sz="4800"/>
            </a:lvl1pPr>
          </a:lstStyle>
          <a:p>
            <a:pPr/>
            <a:r>
              <a:t>Architecture</a:t>
            </a:r>
          </a:p>
        </p:txBody>
      </p:sp>
      <p:pic>
        <p:nvPicPr>
          <p:cNvPr id="295" name="event_loop2.jpeg" descr="event_loop2.jpeg"/>
          <p:cNvPicPr>
            <a:picLocks noChangeAspect="1"/>
          </p:cNvPicPr>
          <p:nvPr/>
        </p:nvPicPr>
        <p:blipFill>
          <a:blip r:embed="rId2">
            <a:extLst/>
          </a:blip>
          <a:stretch>
            <a:fillRect/>
          </a:stretch>
        </p:blipFill>
        <p:spPr>
          <a:xfrm>
            <a:off x="1764588" y="2349500"/>
            <a:ext cx="9144001" cy="6908800"/>
          </a:xfrm>
          <a:prstGeom prst="rect">
            <a:avLst/>
          </a:prstGeom>
          <a:ln w="12700">
            <a:miter lim="400000"/>
          </a:ln>
        </p:spPr>
      </p:pic>
      <p:sp>
        <p:nvSpPr>
          <p:cNvPr id="296" name="src: https://medium.com/front-end-weekly/javascript-event-loop-explained-4cd26af121d4"/>
          <p:cNvSpPr txBox="1"/>
          <p:nvPr/>
        </p:nvSpPr>
        <p:spPr>
          <a:xfrm>
            <a:off x="4509871" y="9347200"/>
            <a:ext cx="6440578" cy="304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200"/>
            </a:pPr>
            <a:r>
              <a:t>src: </a:t>
            </a:r>
            <a:r>
              <a:rPr u="sng">
                <a:solidFill>
                  <a:schemeClr val="accent1"/>
                </a:solidFill>
                <a:hlinkClick r:id="rId3" invalidUrl="" action="" tgtFrame="" tooltip="" history="1" highlightClick="0" endSnd="0"/>
              </a:rPr>
              <a:t>https://medium.com/front-end-weekly/javascript-event-loop-explained-4cd26af121d4</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JS &amp; Browser"/>
          <p:cNvSpPr txBox="1"/>
          <p:nvPr>
            <p:ph type="title"/>
          </p:nvPr>
        </p:nvSpPr>
        <p:spPr>
          <a:prstGeom prst="rect">
            <a:avLst/>
          </a:prstGeom>
        </p:spPr>
        <p:txBody>
          <a:bodyPr/>
          <a:lstStyle/>
          <a:p>
            <a:pPr/>
            <a:r>
              <a:t>JS &amp; Browser</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Introduction"/>
          <p:cNvSpPr txBox="1"/>
          <p:nvPr>
            <p:ph type="body" idx="21"/>
          </p:nvPr>
        </p:nvSpPr>
        <p:spPr>
          <a:prstGeom prst="rect">
            <a:avLst/>
          </a:prstGeom>
        </p:spPr>
        <p:txBody>
          <a:bodyPr/>
          <a:lstStyle/>
          <a:p>
            <a:pPr lvl="1" marL="0" indent="0" defTabSz="457200">
              <a:lnSpc>
                <a:spcPct val="80000"/>
              </a:lnSpc>
              <a:spcBef>
                <a:spcPts val="0"/>
              </a:spcBef>
              <a:buClrTx/>
              <a:buSzTx/>
              <a:buFontTx/>
              <a:buNone/>
              <a:defRPr cap="all" spc="120" sz="2400">
                <a:latin typeface="DIN Alternate Bold"/>
                <a:ea typeface="DIN Alternate Bold"/>
                <a:cs typeface="DIN Alternate Bold"/>
                <a:sym typeface="DIN Alternate Bold"/>
              </a:defRPr>
            </a:pPr>
            <a:r>
              <a:t>Introduction</a:t>
            </a:r>
          </a:p>
        </p:txBody>
      </p:sp>
      <p:sp>
        <p:nvSpPr>
          <p:cNvPr id="301" name="DoM"/>
          <p:cNvSpPr txBox="1"/>
          <p:nvPr>
            <p:ph type="title"/>
          </p:nvPr>
        </p:nvSpPr>
        <p:spPr>
          <a:prstGeom prst="rect">
            <a:avLst/>
          </a:prstGeom>
        </p:spPr>
        <p:txBody>
          <a:bodyPr/>
          <a:lstStyle/>
          <a:p>
            <a:pPr lvl="1" defTabSz="467359">
              <a:spcBef>
                <a:spcPts val="2200"/>
              </a:spcBef>
              <a:defRPr sz="4800"/>
            </a:pPr>
            <a:r>
              <a:t>DoM</a:t>
            </a:r>
          </a:p>
        </p:txBody>
      </p:sp>
      <p:sp>
        <p:nvSpPr>
          <p:cNvPr id="302" name="Document Object Model…"/>
          <p:cNvSpPr txBox="1"/>
          <p:nvPr>
            <p:ph type="body" idx="1"/>
          </p:nvPr>
        </p:nvSpPr>
        <p:spPr>
          <a:xfrm>
            <a:off x="406400" y="2419225"/>
            <a:ext cx="12192000" cy="6432675"/>
          </a:xfrm>
          <a:prstGeom prst="rect">
            <a:avLst/>
          </a:prstGeom>
        </p:spPr>
        <p:txBody>
          <a:bodyPr/>
          <a:lstStyle/>
          <a:p>
            <a:pPr marL="328929" indent="-328929" defTabSz="432308">
              <a:spcBef>
                <a:spcPts val="2000"/>
              </a:spcBef>
              <a:defRPr sz="2516"/>
            </a:pPr>
            <a:r>
              <a:t>Document Object Model</a:t>
            </a:r>
          </a:p>
          <a:p>
            <a:pPr lvl="1" marL="657859" indent="-328929" defTabSz="432308">
              <a:spcBef>
                <a:spcPts val="2000"/>
              </a:spcBef>
              <a:defRPr sz="2516"/>
            </a:pPr>
            <a:r>
              <a:rPr u="sng">
                <a:solidFill>
                  <a:schemeClr val="accent1"/>
                </a:solidFill>
                <a:hlinkClick r:id="rId2" invalidUrl="" action="" tgtFrame="" tooltip="" history="1" highlightClick="0" endSnd="0"/>
              </a:rPr>
              <a:t>https://developer.mozilla.org/en-US/docs/Web/API/Document_Object_Model/Introduction</a:t>
            </a:r>
          </a:p>
          <a:p>
            <a:pPr marL="328929" indent="-328929" defTabSz="432308">
              <a:spcBef>
                <a:spcPts val="2000"/>
              </a:spcBef>
              <a:defRPr sz="2516"/>
            </a:pPr>
            <a:r>
              <a:t>DOM is the data representation of the objects that comprise the structure and content of a document on the web</a:t>
            </a:r>
          </a:p>
          <a:p>
            <a:pPr marL="328929" indent="-328929" defTabSz="432308">
              <a:spcBef>
                <a:spcPts val="2000"/>
              </a:spcBef>
              <a:defRPr sz="2516"/>
            </a:pPr>
            <a:r>
              <a:t>DOM is also the programming interface for web documents. It represents the page so that programs can change the document structure, style, and content. The DOM represents the document as nodes and objects</a:t>
            </a:r>
          </a:p>
          <a:p>
            <a:pPr marL="328929" indent="-328929" defTabSz="432308">
              <a:spcBef>
                <a:spcPts val="2000"/>
              </a:spcBef>
              <a:defRPr sz="2516"/>
            </a:pPr>
            <a:r>
              <a:t>It resides in the browser’s memory</a:t>
            </a:r>
          </a:p>
          <a:p>
            <a:pPr marL="328929" indent="-328929" defTabSz="432308">
              <a:spcBef>
                <a:spcPts val="2000"/>
              </a:spcBef>
              <a:defRPr sz="2516"/>
            </a:pPr>
            <a:r>
              <a:t>Its a tree like structure</a:t>
            </a:r>
          </a:p>
          <a:p>
            <a:pPr marL="328929" indent="-328929" defTabSz="432308">
              <a:spcBef>
                <a:spcPts val="2000"/>
              </a:spcBef>
              <a:defRPr sz="2516"/>
            </a:pPr>
            <a:r>
              <a:t>DOM exposes many APIs to query and update the DOM structure.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Dom"/>
          <p:cNvSpPr txBox="1"/>
          <p:nvPr>
            <p:ph type="body" idx="21"/>
          </p:nvPr>
        </p:nvSpPr>
        <p:spPr>
          <a:prstGeom prst="rect">
            <a:avLst/>
          </a:prstGeom>
        </p:spPr>
        <p:txBody>
          <a:bodyPr/>
          <a:lstStyle/>
          <a:p>
            <a:pPr/>
            <a:r>
              <a:t>Dom</a:t>
            </a:r>
          </a:p>
        </p:txBody>
      </p:sp>
      <p:sp>
        <p:nvSpPr>
          <p:cNvPr id="305" name="DOM APIs"/>
          <p:cNvSpPr txBox="1"/>
          <p:nvPr>
            <p:ph type="title"/>
          </p:nvPr>
        </p:nvSpPr>
        <p:spPr>
          <a:prstGeom prst="rect">
            <a:avLst/>
          </a:prstGeom>
        </p:spPr>
        <p:txBody>
          <a:bodyPr/>
          <a:lstStyle>
            <a:lvl1pPr defTabSz="467359">
              <a:spcBef>
                <a:spcPts val="2200"/>
              </a:spcBef>
              <a:defRPr sz="4800"/>
            </a:lvl1pPr>
          </a:lstStyle>
          <a:p>
            <a:pPr/>
            <a:r>
              <a:t>DOM APIs</a:t>
            </a:r>
          </a:p>
        </p:txBody>
      </p:sp>
      <p:sp>
        <p:nvSpPr>
          <p:cNvPr id="306" name="https://developer.mozilla.org/en-US/docs/Web/API/Document_object_model/Using_the_Document_Object_Model…"/>
          <p:cNvSpPr txBox="1"/>
          <p:nvPr>
            <p:ph type="body" idx="1"/>
          </p:nvPr>
        </p:nvSpPr>
        <p:spPr>
          <a:prstGeom prst="rect">
            <a:avLst/>
          </a:prstGeom>
        </p:spPr>
        <p:txBody>
          <a:bodyPr/>
          <a:lstStyle/>
          <a:p>
            <a:pPr marL="226695" indent="-226695" defTabSz="297941">
              <a:spcBef>
                <a:spcPts val="1400"/>
              </a:spcBef>
              <a:defRPr sz="1734"/>
            </a:pPr>
            <a:r>
              <a:rPr u="sng">
                <a:solidFill>
                  <a:schemeClr val="accent1"/>
                </a:solidFill>
                <a:hlinkClick r:id="rId2" invalidUrl="" action="" tgtFrame="" tooltip="" history="1" highlightClick="0" endSnd="0"/>
              </a:rPr>
              <a:t>https://developer.mozilla.org/en-US/docs/Web/API/Document_object_model/Using_the_Document_Object_Model</a:t>
            </a:r>
          </a:p>
          <a:p>
            <a:pPr marL="226695" indent="-226695" defTabSz="297941">
              <a:spcBef>
                <a:spcPts val="1400"/>
              </a:spcBef>
              <a:defRPr sz="1734"/>
            </a:pPr>
            <a:r>
              <a:t>The DOM APIs become available when the browser loads the JS</a:t>
            </a:r>
          </a:p>
          <a:p>
            <a:pPr lvl="1" marL="453390" indent="-226695" defTabSz="297941">
              <a:spcBef>
                <a:spcPts val="1400"/>
              </a:spcBef>
              <a:defRPr sz="1734"/>
            </a:pPr>
            <a:r>
              <a:t>document or window object to access DOM</a:t>
            </a:r>
          </a:p>
          <a:p>
            <a:pPr marL="226695" indent="-226695" defTabSz="297941">
              <a:spcBef>
                <a:spcPts val="1400"/>
              </a:spcBef>
              <a:defRPr sz="1734"/>
            </a:pPr>
            <a:r>
              <a:t>Fundamental data types</a:t>
            </a:r>
          </a:p>
          <a:p>
            <a:pPr lvl="1" marL="453390" indent="-226695" defTabSz="297941">
              <a:spcBef>
                <a:spcPts val="1400"/>
              </a:spcBef>
              <a:defRPr sz="1734"/>
            </a:pPr>
            <a:r>
              <a:t>document - entry point to the DOM tree</a:t>
            </a:r>
          </a:p>
          <a:p>
            <a:pPr lvl="1" marL="453390" indent="-226695" defTabSz="297941">
              <a:spcBef>
                <a:spcPts val="1400"/>
              </a:spcBef>
              <a:defRPr sz="1734"/>
            </a:pPr>
            <a:r>
              <a:t>Node</a:t>
            </a:r>
          </a:p>
          <a:p>
            <a:pPr lvl="2" marL="680084" indent="-226695" defTabSz="297941">
              <a:spcBef>
                <a:spcPts val="1400"/>
              </a:spcBef>
              <a:defRPr sz="1734"/>
            </a:pPr>
            <a:r>
              <a:t>Abstract base class. </a:t>
            </a:r>
          </a:p>
          <a:p>
            <a:pPr lvl="2" marL="680084" indent="-226695" defTabSz="297941">
              <a:spcBef>
                <a:spcPts val="1400"/>
              </a:spcBef>
              <a:defRPr sz="1734"/>
            </a:pPr>
            <a:r>
              <a:t>There are different types of nodes</a:t>
            </a:r>
          </a:p>
          <a:p>
            <a:pPr lvl="2" marL="680084" indent="-226695" defTabSz="297941">
              <a:spcBef>
                <a:spcPts val="1400"/>
              </a:spcBef>
              <a:defRPr sz="1734"/>
            </a:pPr>
            <a:r>
              <a:t>Methods for traversal of the DOM</a:t>
            </a:r>
          </a:p>
          <a:p>
            <a:pPr lvl="1" marL="453390" indent="-226695" defTabSz="297941">
              <a:spcBef>
                <a:spcPts val="1400"/>
              </a:spcBef>
              <a:defRPr sz="1734"/>
            </a:pPr>
            <a:r>
              <a:t>Element</a:t>
            </a:r>
          </a:p>
          <a:p>
            <a:pPr lvl="2" marL="680084" indent="-226695" defTabSz="297941">
              <a:spcBef>
                <a:spcPts val="1400"/>
              </a:spcBef>
              <a:defRPr sz="1734"/>
            </a:pPr>
            <a:r>
              <a:t>Type of node</a:t>
            </a:r>
          </a:p>
          <a:p>
            <a:pPr lvl="2" marL="680084" indent="-226695" defTabSz="297941">
              <a:spcBef>
                <a:spcPts val="1400"/>
              </a:spcBef>
              <a:defRPr sz="1734"/>
            </a:pPr>
            <a:r>
              <a:t>Methods that describe an element (For example: Table)</a:t>
            </a:r>
          </a:p>
          <a:p>
            <a:pPr lvl="1" marL="453390" indent="-226695" defTabSz="297941">
              <a:spcBef>
                <a:spcPts val="1400"/>
              </a:spcBef>
              <a:defRPr sz="1734"/>
            </a:pPr>
            <a:r>
              <a:t>Attr - Elements attributes are represented as objects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Dom"/>
          <p:cNvSpPr txBox="1"/>
          <p:nvPr>
            <p:ph type="body" idx="21"/>
          </p:nvPr>
        </p:nvSpPr>
        <p:spPr>
          <a:prstGeom prst="rect">
            <a:avLst/>
          </a:prstGeom>
        </p:spPr>
        <p:txBody>
          <a:bodyPr/>
          <a:lstStyle/>
          <a:p>
            <a:pPr/>
            <a:r>
              <a:t>Dom</a:t>
            </a:r>
          </a:p>
        </p:txBody>
      </p:sp>
      <p:sp>
        <p:nvSpPr>
          <p:cNvPr id="309" name="Frequently used APIs"/>
          <p:cNvSpPr txBox="1"/>
          <p:nvPr>
            <p:ph type="title"/>
          </p:nvPr>
        </p:nvSpPr>
        <p:spPr>
          <a:prstGeom prst="rect">
            <a:avLst/>
          </a:prstGeom>
        </p:spPr>
        <p:txBody>
          <a:bodyPr/>
          <a:lstStyle>
            <a:lvl1pPr defTabSz="467359">
              <a:spcBef>
                <a:spcPts val="2200"/>
              </a:spcBef>
              <a:defRPr sz="4800"/>
            </a:lvl1pPr>
          </a:lstStyle>
          <a:p>
            <a:pPr/>
            <a:r>
              <a:t>Frequently used APIs</a:t>
            </a:r>
          </a:p>
        </p:txBody>
      </p:sp>
      <p:sp>
        <p:nvSpPr>
          <p:cNvPr id="310" name="Selector interface…"/>
          <p:cNvSpPr txBox="1"/>
          <p:nvPr>
            <p:ph type="body" idx="1"/>
          </p:nvPr>
        </p:nvSpPr>
        <p:spPr>
          <a:prstGeom prst="rect">
            <a:avLst/>
          </a:prstGeom>
        </p:spPr>
        <p:txBody>
          <a:bodyPr/>
          <a:lstStyle/>
          <a:p>
            <a:pPr marL="328929" indent="-328929" defTabSz="432308">
              <a:spcBef>
                <a:spcPts val="2000"/>
              </a:spcBef>
              <a:defRPr sz="2516"/>
            </a:pPr>
            <a:r>
              <a:t>Selector interface</a:t>
            </a:r>
          </a:p>
          <a:p>
            <a:pPr lvl="1" marL="657859" indent="-328929" defTabSz="432308">
              <a:spcBef>
                <a:spcPts val="2000"/>
              </a:spcBef>
              <a:defRPr sz="2516"/>
            </a:pPr>
            <a:r>
              <a:t>The Selectors API provides methods that make it quick and easy to retrieve Element nodes from the DOM by matching against a set of selectors</a:t>
            </a:r>
          </a:p>
          <a:p>
            <a:pPr lvl="1" marL="657859" indent="-328929" defTabSz="432308">
              <a:spcBef>
                <a:spcPts val="2000"/>
              </a:spcBef>
              <a:defRPr sz="1776"/>
            </a:pPr>
            <a:r>
              <a:rPr u="sng">
                <a:solidFill>
                  <a:schemeClr val="accent1"/>
                </a:solidFill>
                <a:hlinkClick r:id="rId2" invalidUrl="" action="" tgtFrame="" tooltip="" history="1" highlightClick="0" endSnd="0"/>
              </a:rPr>
              <a:t>https://developer.mozilla.org/en-US/docs/Web/API/Document_object_model/Locating_DOM_elements_using_selectors</a:t>
            </a:r>
          </a:p>
          <a:p>
            <a:pPr marL="328929" indent="-328929" defTabSz="432308">
              <a:spcBef>
                <a:spcPts val="2000"/>
              </a:spcBef>
              <a:defRPr sz="2516"/>
            </a:pPr>
            <a:r>
              <a:t>Creating DOM tree</a:t>
            </a:r>
          </a:p>
          <a:p>
            <a:pPr lvl="1" marL="657859" indent="-328929" defTabSz="432308">
              <a:spcBef>
                <a:spcPts val="2000"/>
              </a:spcBef>
              <a:defRPr sz="2516"/>
            </a:pPr>
            <a:r>
              <a:t>createElement() </a:t>
            </a:r>
          </a:p>
          <a:p>
            <a:pPr lvl="1" marL="657859" indent="-328929" defTabSz="432308">
              <a:spcBef>
                <a:spcPts val="2000"/>
              </a:spcBef>
              <a:defRPr sz="2516"/>
            </a:pPr>
            <a:r>
              <a:t>setAttribute()</a:t>
            </a:r>
          </a:p>
          <a:p>
            <a:pPr lvl="1" marL="657859" indent="-328929" defTabSz="432308">
              <a:spcBef>
                <a:spcPts val="2000"/>
              </a:spcBef>
              <a:defRPr sz="2516"/>
            </a:pPr>
            <a:r>
              <a:t>appendChild()</a:t>
            </a:r>
          </a:p>
          <a:p>
            <a:pPr lvl="1" marL="657859" indent="-328929" defTabSz="432308">
              <a:spcBef>
                <a:spcPts val="2000"/>
              </a:spcBef>
              <a:defRPr sz="1776"/>
            </a:pPr>
            <a:r>
              <a:rPr u="sng">
                <a:solidFill>
                  <a:schemeClr val="accent1"/>
                </a:solidFill>
                <a:hlinkClick r:id="rId3" invalidUrl="" action="" tgtFrame="" tooltip="" history="1" highlightClick="0" endSnd="0"/>
              </a:rPr>
              <a:t>https://developer.mozilla.org/en-US/docs/Web/API/Document_object_model/How_to_create_a_DOM_tree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DOM"/>
          <p:cNvSpPr txBox="1"/>
          <p:nvPr>
            <p:ph type="body" idx="21"/>
          </p:nvPr>
        </p:nvSpPr>
        <p:spPr>
          <a:prstGeom prst="rect">
            <a:avLst/>
          </a:prstGeom>
        </p:spPr>
        <p:txBody>
          <a:bodyPr/>
          <a:lstStyle/>
          <a:p>
            <a:pPr/>
            <a:r>
              <a:t>DOM</a:t>
            </a:r>
          </a:p>
        </p:txBody>
      </p:sp>
      <p:sp>
        <p:nvSpPr>
          <p:cNvPr id="313" name="Events"/>
          <p:cNvSpPr txBox="1"/>
          <p:nvPr>
            <p:ph type="title"/>
          </p:nvPr>
        </p:nvSpPr>
        <p:spPr>
          <a:prstGeom prst="rect">
            <a:avLst/>
          </a:prstGeom>
        </p:spPr>
        <p:txBody>
          <a:bodyPr/>
          <a:lstStyle>
            <a:lvl1pPr defTabSz="467359">
              <a:spcBef>
                <a:spcPts val="2200"/>
              </a:spcBef>
              <a:defRPr sz="4800"/>
            </a:lvl1pPr>
          </a:lstStyle>
          <a:p>
            <a:pPr/>
            <a:r>
              <a:t>Events</a:t>
            </a:r>
          </a:p>
        </p:txBody>
      </p:sp>
      <p:sp>
        <p:nvSpPr>
          <p:cNvPr id="314" name="https://developer.mozilla.org/en-US/docs/Learn/JavaScript/Building_blocks/Events…"/>
          <p:cNvSpPr txBox="1"/>
          <p:nvPr>
            <p:ph type="body" idx="1"/>
          </p:nvPr>
        </p:nvSpPr>
        <p:spPr>
          <a:prstGeom prst="rect">
            <a:avLst/>
          </a:prstGeom>
        </p:spPr>
        <p:txBody>
          <a:bodyPr/>
          <a:lstStyle/>
          <a:p>
            <a:pPr marL="257809" indent="-257809" defTabSz="338835">
              <a:spcBef>
                <a:spcPts val="1600"/>
              </a:spcBef>
              <a:defRPr sz="1971"/>
            </a:pPr>
            <a:r>
              <a:rPr u="sng">
                <a:solidFill>
                  <a:schemeClr val="accent1"/>
                </a:solidFill>
                <a:hlinkClick r:id="rId2" invalidUrl="" action="" tgtFrame="" tooltip="" history="1" highlightClick="0" endSnd="0"/>
              </a:rPr>
              <a:t>https://developer.mozilla.org/en-US/docs/Learn/JavaScript/Building_blocks/Events</a:t>
            </a:r>
          </a:p>
          <a:p>
            <a:pPr marL="257809" indent="-257809" defTabSz="338835">
              <a:spcBef>
                <a:spcPts val="1600"/>
              </a:spcBef>
              <a:defRPr sz="1971"/>
            </a:pPr>
            <a:r>
              <a:t>Events are fired inside the browser window, and tend to be attached to a specific item that resides in it</a:t>
            </a:r>
          </a:p>
          <a:p>
            <a:pPr marL="257809" indent="-257809" defTabSz="338835">
              <a:spcBef>
                <a:spcPts val="1600"/>
              </a:spcBef>
              <a:defRPr sz="1971"/>
            </a:pPr>
            <a:r>
              <a:t>Single or multiple elements may be associated with the event</a:t>
            </a:r>
          </a:p>
          <a:p>
            <a:pPr marL="257809" indent="-257809" defTabSz="338835">
              <a:spcBef>
                <a:spcPts val="1600"/>
              </a:spcBef>
              <a:defRPr sz="1971"/>
            </a:pPr>
            <a:r>
              <a:t>Types of events</a:t>
            </a:r>
          </a:p>
          <a:p>
            <a:pPr lvl="1" marL="515619" indent="-257809" defTabSz="338835">
              <a:spcBef>
                <a:spcPts val="1600"/>
              </a:spcBef>
              <a:defRPr sz="1971"/>
            </a:pPr>
            <a:r>
              <a:t>Click, hover, select</a:t>
            </a:r>
          </a:p>
          <a:p>
            <a:pPr lvl="1" marL="515619" indent="-257809" defTabSz="338835">
              <a:spcBef>
                <a:spcPts val="1600"/>
              </a:spcBef>
              <a:defRPr sz="1971"/>
            </a:pPr>
            <a:r>
              <a:t>Key press event</a:t>
            </a:r>
          </a:p>
          <a:p>
            <a:pPr lvl="1" marL="515619" indent="-257809" defTabSz="338835">
              <a:spcBef>
                <a:spcPts val="1600"/>
              </a:spcBef>
              <a:defRPr sz="1971"/>
            </a:pPr>
            <a:r>
              <a:t>Window resized</a:t>
            </a:r>
          </a:p>
          <a:p>
            <a:pPr lvl="1" marL="515619" indent="-257809" defTabSz="338835">
              <a:spcBef>
                <a:spcPts val="1600"/>
              </a:spcBef>
              <a:defRPr sz="1971"/>
            </a:pPr>
            <a:r>
              <a:t>Page loaded</a:t>
            </a:r>
          </a:p>
          <a:p>
            <a:pPr lvl="1" marL="515619" indent="-257809" defTabSz="338835">
              <a:spcBef>
                <a:spcPts val="1600"/>
              </a:spcBef>
              <a:defRPr sz="1971"/>
            </a:pPr>
            <a:r>
              <a:t>Form submission</a:t>
            </a:r>
          </a:p>
          <a:p>
            <a:pPr lvl="1" marL="515619" indent="-257809" defTabSz="338835">
              <a:spcBef>
                <a:spcPts val="1600"/>
              </a:spcBef>
              <a:defRPr sz="1971"/>
            </a:pPr>
            <a:r>
              <a:t>Error</a:t>
            </a:r>
          </a:p>
          <a:p>
            <a:pPr marL="257809" indent="-257809" defTabSz="338835">
              <a:spcBef>
                <a:spcPts val="1600"/>
              </a:spcBef>
              <a:defRPr sz="1971"/>
            </a:pPr>
            <a:r>
              <a:t>To react to an event, you attach an event handler to it - addEventListener(event, handler)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Basic concepts"/>
          <p:cNvSpPr txBox="1"/>
          <p:nvPr>
            <p:ph type="body" idx="21"/>
          </p:nvPr>
        </p:nvSpPr>
        <p:spPr>
          <a:prstGeom prst="rect">
            <a:avLst/>
          </a:prstGeom>
        </p:spPr>
        <p:txBody>
          <a:bodyPr/>
          <a:lstStyle/>
          <a:p>
            <a:pPr/>
            <a:r>
              <a:t>Basic concepts</a:t>
            </a:r>
          </a:p>
        </p:txBody>
      </p:sp>
      <p:sp>
        <p:nvSpPr>
          <p:cNvPr id="183" name="Statement"/>
          <p:cNvSpPr txBox="1"/>
          <p:nvPr>
            <p:ph type="title"/>
          </p:nvPr>
        </p:nvSpPr>
        <p:spPr>
          <a:prstGeom prst="rect">
            <a:avLst/>
          </a:prstGeom>
        </p:spPr>
        <p:txBody>
          <a:bodyPr/>
          <a:lstStyle>
            <a:lvl1pPr defTabSz="467359">
              <a:spcBef>
                <a:spcPts val="2200"/>
              </a:spcBef>
              <a:defRPr sz="4800"/>
            </a:lvl1pPr>
          </a:lstStyle>
          <a:p>
            <a:pPr/>
            <a:r>
              <a:t>Statement</a:t>
            </a:r>
          </a:p>
        </p:txBody>
      </p:sp>
      <p:sp>
        <p:nvSpPr>
          <p:cNvPr id="184" name="Its an instruction to the computer…"/>
          <p:cNvSpPr txBox="1"/>
          <p:nvPr>
            <p:ph type="body" idx="1"/>
          </p:nvPr>
        </p:nvSpPr>
        <p:spPr>
          <a:prstGeom prst="rect">
            <a:avLst/>
          </a:prstGeom>
        </p:spPr>
        <p:txBody>
          <a:bodyPr/>
          <a:lstStyle/>
          <a:p>
            <a:pPr/>
            <a:r>
              <a:t>Its an </a:t>
            </a:r>
            <a:r>
              <a:rPr b="1" i="1">
                <a:latin typeface="Avenir Next Regular"/>
                <a:ea typeface="Avenir Next Regular"/>
                <a:cs typeface="Avenir Next Regular"/>
                <a:sym typeface="Avenir Next Regular"/>
              </a:rPr>
              <a:t>instruction</a:t>
            </a:r>
            <a:r>
              <a:t> to the computer</a:t>
            </a:r>
          </a:p>
          <a:p>
            <a:pPr lvl="1"/>
            <a:r>
              <a:t>let x = 10;</a:t>
            </a:r>
          </a:p>
          <a:p>
            <a:pPr lvl="1"/>
            <a:r>
              <a:t>if(x &lt; 50) { do something }</a:t>
            </a:r>
          </a:p>
          <a:p>
            <a:pPr lvl="1"/>
            <a:r>
              <a:t>let num = (3 + 7) * 5;</a:t>
            </a:r>
          </a:p>
          <a:p>
            <a:pPr/>
            <a:r>
              <a:t>Expressions are always part of a statement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Basic concepts"/>
          <p:cNvSpPr txBox="1"/>
          <p:nvPr>
            <p:ph type="body" idx="21"/>
          </p:nvPr>
        </p:nvSpPr>
        <p:spPr>
          <a:prstGeom prst="rect">
            <a:avLst/>
          </a:prstGeom>
        </p:spPr>
        <p:txBody>
          <a:bodyPr/>
          <a:lstStyle/>
          <a:p>
            <a:pPr/>
            <a:r>
              <a:t>Basic concepts</a:t>
            </a:r>
          </a:p>
        </p:txBody>
      </p:sp>
      <p:sp>
        <p:nvSpPr>
          <p:cNvPr id="187" name="Bindings (variables)"/>
          <p:cNvSpPr txBox="1"/>
          <p:nvPr>
            <p:ph type="title"/>
          </p:nvPr>
        </p:nvSpPr>
        <p:spPr>
          <a:prstGeom prst="rect">
            <a:avLst/>
          </a:prstGeom>
        </p:spPr>
        <p:txBody>
          <a:bodyPr/>
          <a:lstStyle>
            <a:lvl1pPr defTabSz="467359">
              <a:spcBef>
                <a:spcPts val="2200"/>
              </a:spcBef>
              <a:defRPr sz="4800"/>
            </a:lvl1pPr>
          </a:lstStyle>
          <a:p>
            <a:pPr/>
            <a:r>
              <a:t>Bindings (variables)</a:t>
            </a:r>
          </a:p>
        </p:txBody>
      </p:sp>
      <p:sp>
        <p:nvSpPr>
          <p:cNvPr id="188" name="To catch and hold values JavaScript provides a thing called binding (or variable)…"/>
          <p:cNvSpPr txBox="1"/>
          <p:nvPr>
            <p:ph type="body" idx="1"/>
          </p:nvPr>
        </p:nvSpPr>
        <p:spPr>
          <a:prstGeom prst="rect">
            <a:avLst/>
          </a:prstGeom>
        </p:spPr>
        <p:txBody>
          <a:bodyPr/>
          <a:lstStyle/>
          <a:p>
            <a:pPr marL="342264" indent="-342264" defTabSz="449833">
              <a:spcBef>
                <a:spcPts val="2100"/>
              </a:spcBef>
              <a:defRPr sz="2618"/>
            </a:pPr>
            <a:r>
              <a:t>To catch and hold values JavaScript provides a thing called binding (or variable)</a:t>
            </a:r>
          </a:p>
          <a:p>
            <a:pPr lvl="1" marL="684529" indent="-342264" defTabSz="449833">
              <a:spcBef>
                <a:spcPts val="2100"/>
              </a:spcBef>
              <a:defRPr sz="2618"/>
            </a:pPr>
            <a:r>
              <a:t>let x = 10;</a:t>
            </a:r>
          </a:p>
          <a:p>
            <a:pPr lvl="1" marL="684529" indent="-342264" defTabSz="449833">
              <a:spcBef>
                <a:spcPts val="2100"/>
              </a:spcBef>
              <a:defRPr sz="2618"/>
            </a:pPr>
            <a:r>
              <a:t>The = operator can be used at any time on existing bindings to disconnect them from their current value and have them point to a new one</a:t>
            </a:r>
          </a:p>
          <a:p>
            <a:pPr lvl="1" marL="684529" indent="-342264" defTabSz="449833">
              <a:spcBef>
                <a:spcPts val="2100"/>
              </a:spcBef>
              <a:defRPr sz="2618"/>
            </a:pPr>
            <a:r>
              <a:t>You should imagine bindings as tentacles, rather than boxes. They do not contain values; they grasp them</a:t>
            </a:r>
          </a:p>
          <a:p>
            <a:pPr lvl="1" marL="684529" indent="-342264" defTabSz="449833">
              <a:spcBef>
                <a:spcPts val="2100"/>
              </a:spcBef>
              <a:defRPr sz="2618"/>
            </a:pPr>
            <a:r>
              <a:t>two bindings can refer to the same value</a:t>
            </a:r>
          </a:p>
          <a:p>
            <a:pPr marL="342264" indent="-342264" defTabSz="449833">
              <a:spcBef>
                <a:spcPts val="2100"/>
              </a:spcBef>
              <a:defRPr sz="2618"/>
            </a:pPr>
            <a:r>
              <a:t>A function definition is a regular binding where the value of the binding is a function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asic concepts"/>
          <p:cNvSpPr txBox="1"/>
          <p:nvPr>
            <p:ph type="body" idx="21"/>
          </p:nvPr>
        </p:nvSpPr>
        <p:spPr>
          <a:prstGeom prst="rect">
            <a:avLst/>
          </a:prstGeom>
        </p:spPr>
        <p:txBody>
          <a:bodyPr/>
          <a:lstStyle/>
          <a:p>
            <a:pPr/>
            <a:r>
              <a:t>Basic concepts</a:t>
            </a:r>
          </a:p>
        </p:txBody>
      </p:sp>
      <p:sp>
        <p:nvSpPr>
          <p:cNvPr id="191" name="Bindings (variables)"/>
          <p:cNvSpPr txBox="1"/>
          <p:nvPr>
            <p:ph type="title"/>
          </p:nvPr>
        </p:nvSpPr>
        <p:spPr>
          <a:prstGeom prst="rect">
            <a:avLst/>
          </a:prstGeom>
        </p:spPr>
        <p:txBody>
          <a:bodyPr/>
          <a:lstStyle>
            <a:lvl1pPr defTabSz="467359">
              <a:spcBef>
                <a:spcPts val="2200"/>
              </a:spcBef>
              <a:defRPr sz="4800"/>
            </a:lvl1pPr>
          </a:lstStyle>
          <a:p>
            <a:pPr/>
            <a:r>
              <a:t>Bindings (variables)</a:t>
            </a:r>
          </a:p>
        </p:txBody>
      </p:sp>
      <p:sp>
        <p:nvSpPr>
          <p:cNvPr id="192" name="You should imagine bindings as tentacles, rather than boxes.…"/>
          <p:cNvSpPr txBox="1"/>
          <p:nvPr>
            <p:ph type="body" sz="quarter" idx="1"/>
          </p:nvPr>
        </p:nvSpPr>
        <p:spPr>
          <a:xfrm>
            <a:off x="406400" y="2743200"/>
            <a:ext cx="3767933" cy="6108700"/>
          </a:xfrm>
          <a:prstGeom prst="rect">
            <a:avLst/>
          </a:prstGeom>
        </p:spPr>
        <p:txBody>
          <a:bodyPr/>
          <a:lstStyle/>
          <a:p>
            <a:pPr lvl="1" marL="844550" indent="-422275" defTabSz="554990">
              <a:spcBef>
                <a:spcPts val="2600"/>
              </a:spcBef>
              <a:defRPr sz="3230"/>
            </a:pPr>
            <a:r>
              <a:t>You should imagine bindings as tentacles, rather than boxes. </a:t>
            </a:r>
          </a:p>
          <a:p>
            <a:pPr lvl="1" marL="844550" indent="-422275" defTabSz="554990">
              <a:spcBef>
                <a:spcPts val="2600"/>
              </a:spcBef>
              <a:defRPr sz="3230"/>
            </a:pPr>
            <a:r>
              <a:t>They do not contain values; they grasp them</a:t>
            </a:r>
          </a:p>
        </p:txBody>
      </p:sp>
      <p:pic>
        <p:nvPicPr>
          <p:cNvPr id="193" name="code_js1.png" descr="code_js1.png"/>
          <p:cNvPicPr>
            <a:picLocks noChangeAspect="1"/>
          </p:cNvPicPr>
          <p:nvPr/>
        </p:nvPicPr>
        <p:blipFill>
          <a:blip r:embed="rId2">
            <a:extLst/>
          </a:blip>
          <a:stretch>
            <a:fillRect/>
          </a:stretch>
        </p:blipFill>
        <p:spPr>
          <a:xfrm>
            <a:off x="6468176" y="1641913"/>
            <a:ext cx="6074661" cy="3223290"/>
          </a:xfrm>
          <a:prstGeom prst="rect">
            <a:avLst/>
          </a:prstGeom>
          <a:ln w="12700">
            <a:miter lim="400000"/>
          </a:ln>
        </p:spPr>
      </p:pic>
      <p:sp>
        <p:nvSpPr>
          <p:cNvPr id="194" name="str1"/>
          <p:cNvSpPr/>
          <p:nvPr/>
        </p:nvSpPr>
        <p:spPr>
          <a:xfrm>
            <a:off x="5359400" y="5841286"/>
            <a:ext cx="1666890" cy="7239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3400">
                <a:solidFill>
                  <a:srgbClr val="FFFFFF"/>
                </a:solidFill>
              </a:defRPr>
            </a:lvl1pPr>
          </a:lstStyle>
          <a:p>
            <a:pPr/>
            <a:r>
              <a:t>str1</a:t>
            </a:r>
          </a:p>
        </p:txBody>
      </p:sp>
      <p:sp>
        <p:nvSpPr>
          <p:cNvPr id="195" name="str2"/>
          <p:cNvSpPr/>
          <p:nvPr/>
        </p:nvSpPr>
        <p:spPr>
          <a:xfrm>
            <a:off x="5359400" y="7025905"/>
            <a:ext cx="1666890" cy="7239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3400">
                <a:solidFill>
                  <a:srgbClr val="FFFFFF"/>
                </a:solidFill>
              </a:defRPr>
            </a:lvl1pPr>
          </a:lstStyle>
          <a:p>
            <a:pPr/>
            <a:r>
              <a:t>str2</a:t>
            </a:r>
          </a:p>
        </p:txBody>
      </p:sp>
      <p:sp>
        <p:nvSpPr>
          <p:cNvPr id="196" name="What nonsense"/>
          <p:cNvSpPr/>
          <p:nvPr/>
        </p:nvSpPr>
        <p:spPr>
          <a:xfrm>
            <a:off x="8318504" y="6050198"/>
            <a:ext cx="3767934" cy="1375160"/>
          </a:xfrm>
          <a:prstGeom prst="roundRect">
            <a:avLst>
              <a:gd name="adj" fmla="val 13853"/>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spcBef>
                <a:spcPts val="2800"/>
              </a:spcBef>
              <a:defRPr sz="3000"/>
            </a:lvl1pPr>
          </a:lstStyle>
          <a:p>
            <a:pPr/>
            <a:r>
              <a:t>What nonsense</a:t>
            </a:r>
          </a:p>
        </p:txBody>
      </p:sp>
      <p:sp>
        <p:nvSpPr>
          <p:cNvPr id="197" name="Line"/>
          <p:cNvSpPr/>
          <p:nvPr/>
        </p:nvSpPr>
        <p:spPr>
          <a:xfrm>
            <a:off x="6940588" y="6213334"/>
            <a:ext cx="1359640" cy="427106"/>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
        <p:nvSpPr>
          <p:cNvPr id="198" name="Line"/>
          <p:cNvSpPr/>
          <p:nvPr/>
        </p:nvSpPr>
        <p:spPr>
          <a:xfrm flipV="1">
            <a:off x="6940587" y="6925785"/>
            <a:ext cx="1360459" cy="432998"/>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Basic concepts"/>
          <p:cNvSpPr txBox="1"/>
          <p:nvPr>
            <p:ph type="body" idx="21"/>
          </p:nvPr>
        </p:nvSpPr>
        <p:spPr>
          <a:prstGeom prst="rect">
            <a:avLst/>
          </a:prstGeom>
        </p:spPr>
        <p:txBody>
          <a:bodyPr/>
          <a:lstStyle/>
          <a:p>
            <a:pPr/>
            <a:r>
              <a:t>Basic concepts</a:t>
            </a:r>
          </a:p>
        </p:txBody>
      </p:sp>
      <p:sp>
        <p:nvSpPr>
          <p:cNvPr id="201" name="Bindings &amp; scope"/>
          <p:cNvSpPr txBox="1"/>
          <p:nvPr>
            <p:ph type="title"/>
          </p:nvPr>
        </p:nvSpPr>
        <p:spPr>
          <a:prstGeom prst="rect">
            <a:avLst/>
          </a:prstGeom>
        </p:spPr>
        <p:txBody>
          <a:bodyPr/>
          <a:lstStyle>
            <a:lvl1pPr defTabSz="467359">
              <a:spcBef>
                <a:spcPts val="2200"/>
              </a:spcBef>
              <a:defRPr sz="4800"/>
            </a:lvl1pPr>
          </a:lstStyle>
          <a:p>
            <a:pPr/>
            <a:r>
              <a:t>Bindings &amp; scope</a:t>
            </a:r>
          </a:p>
        </p:txBody>
      </p:sp>
      <p:sp>
        <p:nvSpPr>
          <p:cNvPr id="202" name="Each binding has a scope, which is the part of the program in which the binding is visible.…"/>
          <p:cNvSpPr txBox="1"/>
          <p:nvPr>
            <p:ph type="body" idx="1"/>
          </p:nvPr>
        </p:nvSpPr>
        <p:spPr>
          <a:prstGeom prst="rect">
            <a:avLst/>
          </a:prstGeom>
        </p:spPr>
        <p:txBody>
          <a:bodyPr/>
          <a:lstStyle/>
          <a:p>
            <a:pPr marL="306704" indent="-306704" defTabSz="403097">
              <a:spcBef>
                <a:spcPts val="1900"/>
              </a:spcBef>
              <a:defRPr sz="2346"/>
            </a:pPr>
            <a:r>
              <a:t>Each binding has a scope, which is the part of the program in which the binding is visible.</a:t>
            </a:r>
          </a:p>
          <a:p>
            <a:pPr lvl="1" marL="613409" indent="-306704" defTabSz="403097">
              <a:spcBef>
                <a:spcPts val="1900"/>
              </a:spcBef>
              <a:defRPr sz="2346"/>
            </a:pPr>
            <a:r>
              <a:t>Where is this binding visible</a:t>
            </a:r>
          </a:p>
          <a:p>
            <a:pPr marL="306704" indent="-306704" defTabSz="403097">
              <a:spcBef>
                <a:spcPts val="1900"/>
              </a:spcBef>
              <a:defRPr sz="2346"/>
            </a:pPr>
            <a:r>
              <a:t>For bindings defined outside of any function or block, the scope is the whole program - </a:t>
            </a:r>
            <a:r>
              <a:rPr b="1">
                <a:latin typeface="Avenir Next Regular"/>
                <a:ea typeface="Avenir Next Regular"/>
                <a:cs typeface="Avenir Next Regular"/>
                <a:sym typeface="Avenir Next Regular"/>
              </a:rPr>
              <a:t>Global Scope</a:t>
            </a:r>
            <a:endParaRPr b="1">
              <a:latin typeface="Avenir Next Regular"/>
              <a:ea typeface="Avenir Next Regular"/>
              <a:cs typeface="Avenir Next Regular"/>
              <a:sym typeface="Avenir Next Regular"/>
            </a:endParaRPr>
          </a:p>
          <a:p>
            <a:pPr marL="306704" indent="-306704" defTabSz="403097">
              <a:spcBef>
                <a:spcPts val="1900"/>
              </a:spcBef>
              <a:defRPr sz="2346"/>
            </a:pPr>
            <a:r>
              <a:t>Bindings created for function parameters or declared inside a function can be referenced only in that function - </a:t>
            </a:r>
            <a:r>
              <a:rPr b="1">
                <a:latin typeface="Avenir Next Regular"/>
                <a:ea typeface="Avenir Next Regular"/>
                <a:cs typeface="Avenir Next Regular"/>
                <a:sym typeface="Avenir Next Regular"/>
              </a:rPr>
              <a:t>Local scope</a:t>
            </a:r>
          </a:p>
          <a:p>
            <a:pPr lvl="1" marL="613409" indent="-306704" defTabSz="403097">
              <a:spcBef>
                <a:spcPts val="1900"/>
              </a:spcBef>
              <a:defRPr sz="2346"/>
            </a:pPr>
            <a:r>
              <a:t>Every time the function is called, new instances of these bindings are created.</a:t>
            </a:r>
          </a:p>
          <a:p>
            <a:pPr marL="306704" indent="-306704" defTabSz="403097">
              <a:spcBef>
                <a:spcPts val="1900"/>
              </a:spcBef>
              <a:defRPr sz="2346"/>
            </a:pPr>
            <a:r>
              <a:t>Each local scope can also see all the local scopes that contain it, and all scopes can see the global scope</a:t>
            </a:r>
          </a:p>
          <a:p>
            <a:pPr marL="306704" indent="-306704" defTabSz="403097">
              <a:spcBef>
                <a:spcPts val="1900"/>
              </a:spcBef>
              <a:defRPr sz="2346"/>
            </a:pPr>
            <a:r>
              <a:t>This approach to binding visibility is called </a:t>
            </a:r>
            <a:r>
              <a:rPr b="1">
                <a:latin typeface="Avenir Next Regular"/>
                <a:ea typeface="Avenir Next Regular"/>
                <a:cs typeface="Avenir Next Regular"/>
                <a:sym typeface="Avenir Next Regular"/>
              </a:rPr>
              <a:t>lexical scoping</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Basic concepts"/>
          <p:cNvSpPr txBox="1"/>
          <p:nvPr>
            <p:ph type="body" idx="21"/>
          </p:nvPr>
        </p:nvSpPr>
        <p:spPr>
          <a:prstGeom prst="rect">
            <a:avLst/>
          </a:prstGeom>
        </p:spPr>
        <p:txBody>
          <a:bodyPr/>
          <a:lstStyle/>
          <a:p>
            <a:pPr/>
            <a:r>
              <a:t>Basic concepts</a:t>
            </a:r>
          </a:p>
        </p:txBody>
      </p:sp>
      <p:sp>
        <p:nvSpPr>
          <p:cNvPr id="205" name="JS key concepts used in practice"/>
          <p:cNvSpPr txBox="1"/>
          <p:nvPr>
            <p:ph type="title"/>
          </p:nvPr>
        </p:nvSpPr>
        <p:spPr>
          <a:prstGeom prst="rect">
            <a:avLst/>
          </a:prstGeom>
        </p:spPr>
        <p:txBody>
          <a:bodyPr/>
          <a:lstStyle>
            <a:lvl1pPr defTabSz="467359">
              <a:spcBef>
                <a:spcPts val="2200"/>
              </a:spcBef>
              <a:defRPr sz="4800"/>
            </a:lvl1pPr>
          </a:lstStyle>
          <a:p>
            <a:pPr/>
            <a:r>
              <a:t>JS key concepts used in practice </a:t>
            </a:r>
          </a:p>
        </p:txBody>
      </p:sp>
      <p:sp>
        <p:nvSpPr>
          <p:cNvPr id="206" name="Closure…"/>
          <p:cNvSpPr txBox="1"/>
          <p:nvPr>
            <p:ph type="body" idx="1"/>
          </p:nvPr>
        </p:nvSpPr>
        <p:spPr>
          <a:prstGeom prst="rect">
            <a:avLst/>
          </a:prstGeom>
        </p:spPr>
        <p:txBody>
          <a:bodyPr/>
          <a:lstStyle/>
          <a:p>
            <a:pPr/>
            <a:r>
              <a:t>Closure</a:t>
            </a:r>
          </a:p>
          <a:p>
            <a:pPr/>
            <a:r>
              <a:t>Arrow functions</a:t>
            </a:r>
          </a:p>
          <a:p>
            <a:pPr/>
            <a:r>
              <a:t>Rest parameters, Spread Operator, Destructuring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Basic concepts"/>
          <p:cNvSpPr txBox="1"/>
          <p:nvPr>
            <p:ph type="body" idx="21"/>
          </p:nvPr>
        </p:nvSpPr>
        <p:spPr>
          <a:prstGeom prst="rect">
            <a:avLst/>
          </a:prstGeom>
        </p:spPr>
        <p:txBody>
          <a:bodyPr/>
          <a:lstStyle/>
          <a:p>
            <a:pPr/>
            <a:r>
              <a:t>Basic concepts</a:t>
            </a:r>
          </a:p>
        </p:txBody>
      </p:sp>
      <p:sp>
        <p:nvSpPr>
          <p:cNvPr id="209" name="Arrow functions"/>
          <p:cNvSpPr txBox="1"/>
          <p:nvPr>
            <p:ph type="title"/>
          </p:nvPr>
        </p:nvSpPr>
        <p:spPr>
          <a:prstGeom prst="rect">
            <a:avLst/>
          </a:prstGeom>
        </p:spPr>
        <p:txBody>
          <a:bodyPr/>
          <a:lstStyle>
            <a:lvl1pPr defTabSz="467359">
              <a:spcBef>
                <a:spcPts val="2200"/>
              </a:spcBef>
              <a:defRPr sz="4800"/>
            </a:lvl1pPr>
          </a:lstStyle>
          <a:p>
            <a:pPr/>
            <a:r>
              <a:t>Arrow functions</a:t>
            </a:r>
          </a:p>
        </p:txBody>
      </p:sp>
      <p:sp>
        <p:nvSpPr>
          <p:cNvPr id="210" name="An arrow function expression is a compact alternative to a traditional function expression…"/>
          <p:cNvSpPr txBox="1"/>
          <p:nvPr>
            <p:ph type="body" idx="1"/>
          </p:nvPr>
        </p:nvSpPr>
        <p:spPr>
          <a:prstGeom prst="rect">
            <a:avLst/>
          </a:prstGeom>
        </p:spPr>
        <p:txBody>
          <a:bodyPr/>
          <a:lstStyle/>
          <a:p>
            <a:pPr marL="413384" indent="-413384" defTabSz="543305">
              <a:spcBef>
                <a:spcPts val="2600"/>
              </a:spcBef>
              <a:defRPr sz="3162"/>
            </a:pPr>
            <a:r>
              <a:t>An arrow function expression is a compact alternative to a traditional function expression</a:t>
            </a:r>
          </a:p>
          <a:p>
            <a:pPr marL="413384" indent="-413384" defTabSz="543305">
              <a:spcBef>
                <a:spcPts val="2600"/>
              </a:spcBef>
              <a:defRPr sz="3162"/>
            </a:pPr>
            <a:r>
              <a:rPr u="sng">
                <a:solidFill>
                  <a:schemeClr val="accent1"/>
                </a:solidFill>
                <a:hlinkClick r:id="rId2" invalidUrl="" action="" tgtFrame="" tooltip="" history="1" highlightClick="0" endSnd="0"/>
              </a:rPr>
              <a:t>https://developer.mozilla.org/en-US/docs/Web/JavaScript/Reference/Functions/Arrow_functions</a:t>
            </a:r>
          </a:p>
          <a:p>
            <a:pPr marL="413384" indent="-413384" defTabSz="543305">
              <a:spcBef>
                <a:spcPts val="2600"/>
              </a:spcBef>
              <a:defRPr sz="3162"/>
            </a:pPr>
            <a:r>
              <a:t>Arrow functions don't have their own bindings to this</a:t>
            </a:r>
          </a:p>
          <a:p>
            <a:pPr marL="413384" indent="-413384" defTabSz="543305">
              <a:spcBef>
                <a:spcPts val="2600"/>
              </a:spcBef>
              <a:defRPr sz="3162"/>
            </a:pPr>
            <a:r>
              <a:t>Code examples</a:t>
            </a:r>
          </a:p>
          <a:p>
            <a:pPr marL="413384" indent="-413384" defTabSz="543305">
              <a:spcBef>
                <a:spcPts val="2600"/>
              </a:spcBef>
              <a:defRPr sz="3162"/>
            </a:pPr>
            <a:r>
              <a:rPr u="sng">
                <a:solidFill>
                  <a:schemeClr val="accent1"/>
                </a:solidFill>
                <a:hlinkClick r:id="rId3" invalidUrl="" action="" tgtFrame="" tooltip="" history="1" highlightClick="0" endSnd="0"/>
              </a:rPr>
              <a:t>https://www.codementor.io/@dariogarciamoya/understanding-this-in-javascript-with-arrow-functions-gcpjwfyuc</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Basic concepts"/>
          <p:cNvSpPr txBox="1"/>
          <p:nvPr>
            <p:ph type="body" idx="21"/>
          </p:nvPr>
        </p:nvSpPr>
        <p:spPr>
          <a:prstGeom prst="rect">
            <a:avLst/>
          </a:prstGeom>
        </p:spPr>
        <p:txBody>
          <a:bodyPr/>
          <a:lstStyle/>
          <a:p>
            <a:pPr/>
            <a:r>
              <a:t>Basic concepts</a:t>
            </a:r>
          </a:p>
        </p:txBody>
      </p:sp>
      <p:sp>
        <p:nvSpPr>
          <p:cNvPr id="213" name="Closure"/>
          <p:cNvSpPr txBox="1"/>
          <p:nvPr>
            <p:ph type="title"/>
          </p:nvPr>
        </p:nvSpPr>
        <p:spPr>
          <a:prstGeom prst="rect">
            <a:avLst/>
          </a:prstGeom>
        </p:spPr>
        <p:txBody>
          <a:bodyPr/>
          <a:lstStyle>
            <a:lvl1pPr defTabSz="467359">
              <a:spcBef>
                <a:spcPts val="2200"/>
              </a:spcBef>
              <a:defRPr sz="4800"/>
            </a:lvl1pPr>
          </a:lstStyle>
          <a:p>
            <a:pPr/>
            <a:r>
              <a:t>Closure</a:t>
            </a:r>
          </a:p>
        </p:txBody>
      </p:sp>
      <p:sp>
        <p:nvSpPr>
          <p:cNvPr id="214" name="Functions can be treated as values…"/>
          <p:cNvSpPr txBox="1"/>
          <p:nvPr>
            <p:ph type="body" sz="half" idx="1"/>
          </p:nvPr>
        </p:nvSpPr>
        <p:spPr>
          <a:xfrm>
            <a:off x="406400" y="2743200"/>
            <a:ext cx="4603074" cy="6108700"/>
          </a:xfrm>
          <a:prstGeom prst="rect">
            <a:avLst/>
          </a:prstGeom>
        </p:spPr>
        <p:txBody>
          <a:bodyPr/>
          <a:lstStyle/>
          <a:p>
            <a:pPr marL="408940" indent="-408940" defTabSz="537463">
              <a:spcBef>
                <a:spcPts val="2500"/>
              </a:spcBef>
              <a:defRPr sz="3128"/>
            </a:pPr>
            <a:r>
              <a:t>Functions can be treated as values</a:t>
            </a:r>
          </a:p>
          <a:p>
            <a:pPr marL="408940" indent="-408940" defTabSz="537463">
              <a:spcBef>
                <a:spcPts val="2500"/>
              </a:spcBef>
              <a:defRPr sz="3128"/>
            </a:pPr>
            <a:r>
              <a:t>Local binding are recreated every time a function is called</a:t>
            </a:r>
          </a:p>
          <a:p>
            <a:pPr marL="408940" indent="-408940" defTabSz="537463">
              <a:spcBef>
                <a:spcPts val="2500"/>
              </a:spcBef>
              <a:defRPr sz="3128"/>
            </a:pPr>
            <a:r>
              <a:t>What happens to </a:t>
            </a:r>
            <a:r>
              <a:rPr b="1" i="1">
                <a:latin typeface="Avenir Next Regular"/>
                <a:ea typeface="Avenir Next Regular"/>
                <a:cs typeface="Avenir Next Regular"/>
                <a:sym typeface="Avenir Next Regular"/>
              </a:rPr>
              <a:t>local bindings</a:t>
            </a:r>
            <a:r>
              <a:t> when the function call that created them is no longer active?</a:t>
            </a:r>
          </a:p>
        </p:txBody>
      </p:sp>
      <p:pic>
        <p:nvPicPr>
          <p:cNvPr id="215" name="code_closure1.png" descr="code_closure1.png"/>
          <p:cNvPicPr>
            <a:picLocks noChangeAspect="1"/>
          </p:cNvPicPr>
          <p:nvPr/>
        </p:nvPicPr>
        <p:blipFill>
          <a:blip r:embed="rId2">
            <a:extLst/>
          </a:blip>
          <a:stretch>
            <a:fillRect/>
          </a:stretch>
        </p:blipFill>
        <p:spPr>
          <a:xfrm>
            <a:off x="5170532" y="1872153"/>
            <a:ext cx="7752887" cy="7258022"/>
          </a:xfrm>
          <a:prstGeom prst="rect">
            <a:avLst/>
          </a:prstGeom>
          <a:ln w="12700">
            <a:miter lim="400000"/>
          </a:ln>
        </p:spPr>
      </p:pic>
      <p:sp>
        <p:nvSpPr>
          <p:cNvPr id="216" name="Line"/>
          <p:cNvSpPr/>
          <p:nvPr/>
        </p:nvSpPr>
        <p:spPr>
          <a:xfrm flipV="1">
            <a:off x="3302911" y="5222842"/>
            <a:ext cx="6402045" cy="1563736"/>
          </a:xfrm>
          <a:prstGeom prst="line">
            <a:avLst/>
          </a:prstGeom>
          <a:ln w="25400">
            <a:solidFill>
              <a:schemeClr val="accent1"/>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Bold"/>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