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2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Black and white photo of a solar panel"/>
          <p:cNvSpPr/>
          <p:nvPr>
            <p:ph type="pic" sz="half" idx="21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Black and white photo of water flowing over the spillway gates of a dam"/>
          <p:cNvSpPr/>
          <p:nvPr>
            <p:ph type="pic" sz="half" idx="22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Black and white photo of windmills under a cloudy sky"/>
          <p:cNvSpPr/>
          <p:nvPr>
            <p:ph type="pic" idx="2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21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22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2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2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Black and white photo of windmills under a cloudy sky"/>
          <p:cNvSpPr/>
          <p:nvPr>
            <p:ph type="pic" idx="22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23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Black and white aerial photo of a person standing on top of a dam"/>
          <p:cNvSpPr/>
          <p:nvPr>
            <p:ph type="pic" idx="21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lack and white aerial photo of a person standing on top of a dam"/>
          <p:cNvSpPr/>
          <p:nvPr>
            <p:ph type="pic" idx="21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Black and white photo of windmills under a cloudy sky"/>
          <p:cNvSpPr/>
          <p:nvPr>
            <p:ph type="pic" idx="21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2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2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2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2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Black and white photo of windmills under a cloudy sky"/>
          <p:cNvSpPr/>
          <p:nvPr>
            <p:ph type="pic" idx="22"/>
          </p:nvPr>
        </p:nvSpPr>
        <p:spPr>
          <a:xfrm>
            <a:off x="6665377" y="1219200"/>
            <a:ext cx="7445457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hyperlink" Target="https://martinfowler.com/articles/modularizing-react-apps.html#ApartFromTheUserInterface" TargetMode="Externa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martinfowler.com/articles/modularizing-react-apps.html#ApartFromTheUserInterface" TargetMode="External"/><Relationship Id="rId3" Type="http://schemas.openxmlformats.org/officeDocument/2006/relationships/image" Target="../media/image12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martinfowler.com/articles/modularizing-react-apps.html#ApartFromTheUserInterface" TargetMode="External"/><Relationship Id="rId3" Type="http://schemas.openxmlformats.org/officeDocument/2006/relationships/image" Target="../media/image15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martinfowler.com/articles/modularizing-react-apps.html#ApartFromTheUserInterface" TargetMode="External"/><Relationship Id="rId3" Type="http://schemas.openxmlformats.org/officeDocument/2006/relationships/image" Target="../media/image16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martinfowler.com/articles/modularizing-react-apps.html#ApartFromTheUserInterface" TargetMode="External"/><Relationship Id="rId3" Type="http://schemas.openxmlformats.org/officeDocument/2006/relationships/image" Target="../media/image1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hyperlink" Target="https://mx.pinterest.com/pin/521854675571762272/" TargetMode="Externa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react.dev/learn/writing-markup-with-jsx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react.dev/learn/passing-props-to-a-component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act application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14620"/>
            </a:lvl1pPr>
          </a:lstStyle>
          <a:p>
            <a:pPr/>
            <a:r>
              <a:t>React applications</a:t>
            </a:r>
          </a:p>
        </p:txBody>
      </p:sp>
      <p:sp>
        <p:nvSpPr>
          <p:cNvPr id="167" name="Principles of developing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Principles of developing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omponen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</a:t>
            </a:r>
          </a:p>
        </p:txBody>
      </p:sp>
      <p:sp>
        <p:nvSpPr>
          <p:cNvPr id="210" name="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Example</a:t>
            </a:r>
          </a:p>
        </p:txBody>
      </p:sp>
      <p:pic>
        <p:nvPicPr>
          <p:cNvPr id="211" name="components_ex1.png" descr="components_ex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255" y="2243601"/>
            <a:ext cx="8489602" cy="6437846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App"/>
          <p:cNvSpPr/>
          <p:nvPr/>
        </p:nvSpPr>
        <p:spPr>
          <a:xfrm>
            <a:off x="9744693" y="3334658"/>
            <a:ext cx="1016001" cy="1016001"/>
          </a:xfrm>
          <a:prstGeom prst="roundRect">
            <a:avLst>
              <a:gd name="adj" fmla="val 1875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App</a:t>
            </a:r>
          </a:p>
        </p:txBody>
      </p:sp>
      <p:sp>
        <p:nvSpPr>
          <p:cNvPr id="213" name="Header"/>
          <p:cNvSpPr/>
          <p:nvPr/>
        </p:nvSpPr>
        <p:spPr>
          <a:xfrm>
            <a:off x="7817044" y="4745026"/>
            <a:ext cx="1197883" cy="1016001"/>
          </a:xfrm>
          <a:prstGeom prst="roundRect">
            <a:avLst>
              <a:gd name="adj" fmla="val 1875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214" name="Button"/>
          <p:cNvSpPr/>
          <p:nvPr/>
        </p:nvSpPr>
        <p:spPr>
          <a:xfrm>
            <a:off x="9744693" y="4745026"/>
            <a:ext cx="1016001" cy="1016001"/>
          </a:xfrm>
          <a:prstGeom prst="roundRect">
            <a:avLst>
              <a:gd name="adj" fmla="val 1875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Button</a:t>
            </a:r>
          </a:p>
        </p:txBody>
      </p:sp>
      <p:sp>
        <p:nvSpPr>
          <p:cNvPr id="215" name="Footer"/>
          <p:cNvSpPr/>
          <p:nvPr/>
        </p:nvSpPr>
        <p:spPr>
          <a:xfrm>
            <a:off x="11490460" y="4745026"/>
            <a:ext cx="1016001" cy="1016001"/>
          </a:xfrm>
          <a:prstGeom prst="roundRect">
            <a:avLst>
              <a:gd name="adj" fmla="val 1875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Footer</a:t>
            </a:r>
          </a:p>
        </p:txBody>
      </p:sp>
      <p:sp>
        <p:nvSpPr>
          <p:cNvPr id="216" name="Line"/>
          <p:cNvSpPr/>
          <p:nvPr/>
        </p:nvSpPr>
        <p:spPr>
          <a:xfrm flipH="1">
            <a:off x="8934791" y="4346847"/>
            <a:ext cx="1211034" cy="43047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7" name="Line"/>
          <p:cNvSpPr/>
          <p:nvPr/>
        </p:nvSpPr>
        <p:spPr>
          <a:xfrm>
            <a:off x="10381393" y="4346706"/>
            <a:ext cx="1097361" cy="427515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8" name="Line"/>
          <p:cNvSpPr/>
          <p:nvPr/>
        </p:nvSpPr>
        <p:spPr>
          <a:xfrm>
            <a:off x="10252693" y="4347066"/>
            <a:ext cx="1" cy="43467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9" name="JSX element"/>
          <p:cNvSpPr txBox="1"/>
          <p:nvPr/>
        </p:nvSpPr>
        <p:spPr>
          <a:xfrm>
            <a:off x="6584645" y="3478093"/>
            <a:ext cx="157403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JSX element</a:t>
            </a:r>
          </a:p>
        </p:txBody>
      </p:sp>
      <p:sp>
        <p:nvSpPr>
          <p:cNvPr id="220" name="Line"/>
          <p:cNvSpPr/>
          <p:nvPr/>
        </p:nvSpPr>
        <p:spPr>
          <a:xfrm>
            <a:off x="5994556" y="3697981"/>
            <a:ext cx="490974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1" name="Rectangle"/>
          <p:cNvSpPr/>
          <p:nvPr/>
        </p:nvSpPr>
        <p:spPr>
          <a:xfrm>
            <a:off x="2034438" y="3549497"/>
            <a:ext cx="3989434" cy="301692"/>
          </a:xfrm>
          <a:prstGeom prst="rect">
            <a:avLst/>
          </a:prstGeom>
          <a:ln w="25400">
            <a:solidFill>
              <a:schemeClr val="accent4">
                <a:hueOff val="-1395324"/>
                <a:satOff val="-3373"/>
                <a:lumOff val="-98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2" name="Rectangle"/>
          <p:cNvSpPr/>
          <p:nvPr/>
        </p:nvSpPr>
        <p:spPr>
          <a:xfrm>
            <a:off x="2034438" y="4413559"/>
            <a:ext cx="2599415" cy="301691"/>
          </a:xfrm>
          <a:prstGeom prst="rect">
            <a:avLst/>
          </a:prstGeom>
          <a:ln w="25400">
            <a:solidFill>
              <a:schemeClr val="accent4">
                <a:hueOff val="-1395324"/>
                <a:satOff val="-3373"/>
                <a:lumOff val="-98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3" name="Line"/>
          <p:cNvSpPr/>
          <p:nvPr/>
        </p:nvSpPr>
        <p:spPr>
          <a:xfrm flipV="1">
            <a:off x="4743579" y="3824981"/>
            <a:ext cx="1868951" cy="696634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4" name="Rectangle"/>
          <p:cNvSpPr/>
          <p:nvPr/>
        </p:nvSpPr>
        <p:spPr>
          <a:xfrm>
            <a:off x="2034438" y="5277620"/>
            <a:ext cx="2465096" cy="301692"/>
          </a:xfrm>
          <a:prstGeom prst="rect">
            <a:avLst/>
          </a:prstGeom>
          <a:ln w="25400">
            <a:solidFill>
              <a:schemeClr val="accent4">
                <a:hueOff val="-1395324"/>
                <a:satOff val="-3373"/>
                <a:lumOff val="-98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5" name="Line"/>
          <p:cNvSpPr/>
          <p:nvPr/>
        </p:nvSpPr>
        <p:spPr>
          <a:xfrm flipV="1">
            <a:off x="4618866" y="3951981"/>
            <a:ext cx="2120664" cy="1368822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6" name="Rectangle"/>
          <p:cNvSpPr/>
          <p:nvPr/>
        </p:nvSpPr>
        <p:spPr>
          <a:xfrm>
            <a:off x="1339428" y="6407263"/>
            <a:ext cx="6591089" cy="1121129"/>
          </a:xfrm>
          <a:prstGeom prst="rect">
            <a:avLst/>
          </a:prstGeom>
          <a:ln w="25400">
            <a:solidFill>
              <a:schemeClr val="accent4">
                <a:hueOff val="-1395324"/>
                <a:satOff val="-3373"/>
                <a:lumOff val="-98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7" name="Line"/>
          <p:cNvSpPr/>
          <p:nvPr/>
        </p:nvSpPr>
        <p:spPr>
          <a:xfrm flipV="1">
            <a:off x="4620329" y="4078981"/>
            <a:ext cx="2246201" cy="224620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ounded Rectangle"/>
          <p:cNvSpPr/>
          <p:nvPr/>
        </p:nvSpPr>
        <p:spPr>
          <a:xfrm>
            <a:off x="10821261" y="5181600"/>
            <a:ext cx="1016001" cy="1016000"/>
          </a:xfrm>
          <a:prstGeom prst="roundRect">
            <a:avLst>
              <a:gd name="adj" fmla="val 18750"/>
            </a:avLst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0" name="Rounded Rectangle"/>
          <p:cNvSpPr/>
          <p:nvPr/>
        </p:nvSpPr>
        <p:spPr>
          <a:xfrm>
            <a:off x="10694261" y="5054600"/>
            <a:ext cx="1016001" cy="1016000"/>
          </a:xfrm>
          <a:prstGeom prst="roundRect">
            <a:avLst>
              <a:gd name="adj" fmla="val 18750"/>
            </a:avLst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1" name="Rounded Rectangle"/>
          <p:cNvSpPr/>
          <p:nvPr/>
        </p:nvSpPr>
        <p:spPr>
          <a:xfrm>
            <a:off x="10567261" y="4927600"/>
            <a:ext cx="1016001" cy="1016000"/>
          </a:xfrm>
          <a:prstGeom prst="roundRect">
            <a:avLst>
              <a:gd name="adj" fmla="val 18750"/>
            </a:avLst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2" name="Componen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</a:t>
            </a:r>
          </a:p>
        </p:txBody>
      </p:sp>
      <p:sp>
        <p:nvSpPr>
          <p:cNvPr id="233" name="Component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Component tree</a:t>
            </a:r>
          </a:p>
        </p:txBody>
      </p:sp>
      <p:sp>
        <p:nvSpPr>
          <p:cNvPr id="234" name="App Component is the root of the component tree…"/>
          <p:cNvSpPr txBox="1"/>
          <p:nvPr>
            <p:ph type="body" sz="half" idx="1"/>
          </p:nvPr>
        </p:nvSpPr>
        <p:spPr>
          <a:xfrm>
            <a:off x="406400" y="2743200"/>
            <a:ext cx="5613568" cy="6108700"/>
          </a:xfrm>
          <a:prstGeom prst="rect">
            <a:avLst/>
          </a:prstGeom>
        </p:spPr>
        <p:txBody>
          <a:bodyPr/>
          <a:lstStyle/>
          <a:p>
            <a:pPr marL="426719" indent="-426719" defTabSz="560831">
              <a:spcBef>
                <a:spcPts val="2600"/>
              </a:spcBef>
              <a:defRPr sz="2688"/>
            </a:pPr>
            <a:r>
              <a:t>App Component is the root of the component tree</a:t>
            </a:r>
          </a:p>
          <a:p>
            <a:pPr marL="426719" indent="-426719" defTabSz="560831">
              <a:spcBef>
                <a:spcPts val="2600"/>
              </a:spcBef>
              <a:defRPr sz="2688"/>
            </a:pPr>
            <a:r>
              <a:t>C1 is instantiated only when its encountered in App’s render()</a:t>
            </a:r>
          </a:p>
          <a:p>
            <a:pPr marL="426719" indent="-426719" defTabSz="560831">
              <a:spcBef>
                <a:spcPts val="2600"/>
              </a:spcBef>
              <a:defRPr sz="2688"/>
            </a:pPr>
            <a:r>
              <a:t>C1 is inserted in the DOM</a:t>
            </a:r>
          </a:p>
          <a:p>
            <a:pPr marL="426719" indent="-426719" defTabSz="560831">
              <a:spcBef>
                <a:spcPts val="2600"/>
              </a:spcBef>
              <a:defRPr sz="2688"/>
            </a:pPr>
            <a:r>
              <a:t>C1’s render is not called again until:</a:t>
            </a:r>
          </a:p>
          <a:p>
            <a:pPr lvl="1" marL="853439" indent="-426719" defTabSz="560831">
              <a:spcBef>
                <a:spcPts val="2600"/>
              </a:spcBef>
              <a:defRPr sz="2688"/>
            </a:pPr>
            <a:r>
              <a:t>Input props from App change</a:t>
            </a:r>
          </a:p>
          <a:p>
            <a:pPr lvl="1" marL="853439" indent="-426719" defTabSz="560831">
              <a:spcBef>
                <a:spcPts val="2600"/>
              </a:spcBef>
              <a:defRPr sz="2688"/>
            </a:pPr>
            <a:r>
              <a:t>State of C1 changes</a:t>
            </a:r>
          </a:p>
        </p:txBody>
      </p:sp>
      <p:sp>
        <p:nvSpPr>
          <p:cNvPr id="235" name="App"/>
          <p:cNvSpPr/>
          <p:nvPr/>
        </p:nvSpPr>
        <p:spPr>
          <a:xfrm>
            <a:off x="8671797" y="1618024"/>
            <a:ext cx="1016001" cy="1016001"/>
          </a:xfrm>
          <a:prstGeom prst="roundRect">
            <a:avLst>
              <a:gd name="adj" fmla="val 1875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App</a:t>
            </a:r>
          </a:p>
        </p:txBody>
      </p:sp>
      <p:sp>
        <p:nvSpPr>
          <p:cNvPr id="236" name="C1"/>
          <p:cNvSpPr/>
          <p:nvPr/>
        </p:nvSpPr>
        <p:spPr>
          <a:xfrm>
            <a:off x="6926030" y="3028393"/>
            <a:ext cx="1016001" cy="1016001"/>
          </a:xfrm>
          <a:prstGeom prst="roundRect">
            <a:avLst>
              <a:gd name="adj" fmla="val 1875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C1</a:t>
            </a:r>
          </a:p>
        </p:txBody>
      </p:sp>
      <p:sp>
        <p:nvSpPr>
          <p:cNvPr id="237" name="C2"/>
          <p:cNvSpPr/>
          <p:nvPr/>
        </p:nvSpPr>
        <p:spPr>
          <a:xfrm>
            <a:off x="8671797" y="3028393"/>
            <a:ext cx="1016001" cy="1016001"/>
          </a:xfrm>
          <a:prstGeom prst="roundRect">
            <a:avLst>
              <a:gd name="adj" fmla="val 1875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C2</a:t>
            </a:r>
          </a:p>
        </p:txBody>
      </p:sp>
      <p:sp>
        <p:nvSpPr>
          <p:cNvPr id="238" name="C3"/>
          <p:cNvSpPr/>
          <p:nvPr/>
        </p:nvSpPr>
        <p:spPr>
          <a:xfrm>
            <a:off x="10417564" y="3028393"/>
            <a:ext cx="1016001" cy="1016001"/>
          </a:xfrm>
          <a:prstGeom prst="roundRect">
            <a:avLst>
              <a:gd name="adj" fmla="val 1875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C3</a:t>
            </a:r>
          </a:p>
        </p:txBody>
      </p:sp>
      <p:sp>
        <p:nvSpPr>
          <p:cNvPr id="239" name="C5"/>
          <p:cNvSpPr/>
          <p:nvPr/>
        </p:nvSpPr>
        <p:spPr>
          <a:xfrm>
            <a:off x="8671797" y="4825108"/>
            <a:ext cx="1016001" cy="1016001"/>
          </a:xfrm>
          <a:prstGeom prst="roundRect">
            <a:avLst>
              <a:gd name="adj" fmla="val 1875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C5</a:t>
            </a:r>
          </a:p>
        </p:txBody>
      </p:sp>
      <p:sp>
        <p:nvSpPr>
          <p:cNvPr id="240" name="C4"/>
          <p:cNvSpPr/>
          <p:nvPr/>
        </p:nvSpPr>
        <p:spPr>
          <a:xfrm>
            <a:off x="6926030" y="4825108"/>
            <a:ext cx="1016001" cy="1016001"/>
          </a:xfrm>
          <a:prstGeom prst="roundRect">
            <a:avLst>
              <a:gd name="adj" fmla="val 1875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C4</a:t>
            </a:r>
          </a:p>
        </p:txBody>
      </p:sp>
      <p:sp>
        <p:nvSpPr>
          <p:cNvPr id="241" name="Line"/>
          <p:cNvSpPr/>
          <p:nvPr/>
        </p:nvSpPr>
        <p:spPr>
          <a:xfrm flipH="1">
            <a:off x="7861895" y="2630214"/>
            <a:ext cx="1211034" cy="43047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2" name="Line"/>
          <p:cNvSpPr/>
          <p:nvPr/>
        </p:nvSpPr>
        <p:spPr>
          <a:xfrm>
            <a:off x="9308497" y="2630073"/>
            <a:ext cx="1097361" cy="427514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3" name="Line"/>
          <p:cNvSpPr/>
          <p:nvPr/>
        </p:nvSpPr>
        <p:spPr>
          <a:xfrm>
            <a:off x="9179797" y="2630433"/>
            <a:ext cx="1" cy="43467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4" name="Line"/>
          <p:cNvSpPr/>
          <p:nvPr/>
        </p:nvSpPr>
        <p:spPr>
          <a:xfrm>
            <a:off x="10925564" y="4031295"/>
            <a:ext cx="1" cy="75204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5" name="Line"/>
          <p:cNvSpPr/>
          <p:nvPr/>
        </p:nvSpPr>
        <p:spPr>
          <a:xfrm>
            <a:off x="7800391" y="4068960"/>
            <a:ext cx="1008819" cy="742055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6" name="Line"/>
          <p:cNvSpPr/>
          <p:nvPr/>
        </p:nvSpPr>
        <p:spPr>
          <a:xfrm>
            <a:off x="7434030" y="4058730"/>
            <a:ext cx="1" cy="752042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7" name="C6"/>
          <p:cNvSpPr/>
          <p:nvPr/>
        </p:nvSpPr>
        <p:spPr>
          <a:xfrm>
            <a:off x="10417564" y="4825108"/>
            <a:ext cx="1016001" cy="1016001"/>
          </a:xfrm>
          <a:prstGeom prst="roundRect">
            <a:avLst>
              <a:gd name="adj" fmla="val 1875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C6</a:t>
            </a:r>
          </a:p>
        </p:txBody>
      </p:sp>
      <p:sp>
        <p:nvSpPr>
          <p:cNvPr id="248" name="Same component, multiple instances"/>
          <p:cNvSpPr txBox="1"/>
          <p:nvPr/>
        </p:nvSpPr>
        <p:spPr>
          <a:xfrm>
            <a:off x="8938459" y="6341864"/>
            <a:ext cx="39742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1800"/>
            </a:lvl1pPr>
          </a:lstStyle>
          <a:p>
            <a:pPr/>
            <a:r>
              <a:t>Same component, multiple instances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t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</a:t>
            </a:r>
          </a:p>
        </p:txBody>
      </p:sp>
      <p:sp>
        <p:nvSpPr>
          <p:cNvPr id="251" name="Understanding st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Understanding state</a:t>
            </a:r>
          </a:p>
        </p:txBody>
      </p:sp>
      <p:sp>
        <p:nvSpPr>
          <p:cNvPr id="252" name="State is an object that holds some dynamic data…"/>
          <p:cNvSpPr txBox="1"/>
          <p:nvPr>
            <p:ph type="body" sz="half" idx="1"/>
          </p:nvPr>
        </p:nvSpPr>
        <p:spPr>
          <a:xfrm>
            <a:off x="406400" y="2743200"/>
            <a:ext cx="5112173" cy="6108700"/>
          </a:xfrm>
          <a:prstGeom prst="rect">
            <a:avLst/>
          </a:prstGeom>
        </p:spPr>
        <p:txBody>
          <a:bodyPr/>
          <a:lstStyle/>
          <a:p>
            <a:pPr marL="257809" indent="-257809" defTabSz="338835">
              <a:spcBef>
                <a:spcPts val="1600"/>
              </a:spcBef>
              <a:defRPr sz="1971"/>
            </a:pPr>
            <a:r>
              <a:t>State is an object that holds some dynamic data</a:t>
            </a:r>
          </a:p>
          <a:p>
            <a:pPr marL="257809" indent="-257809" defTabSz="338835">
              <a:spcBef>
                <a:spcPts val="1600"/>
              </a:spcBef>
              <a:defRPr sz="1971"/>
            </a:pPr>
            <a:r>
              <a:t>State is mutable</a:t>
            </a:r>
          </a:p>
          <a:p>
            <a:pPr marL="257809" indent="-257809" defTabSz="338835">
              <a:spcBef>
                <a:spcPts val="1600"/>
              </a:spcBef>
              <a:defRPr sz="1971"/>
            </a:pPr>
            <a:r>
              <a:t>State is updated using specific methods (setState in this case)</a:t>
            </a:r>
          </a:p>
          <a:p>
            <a:pPr lvl="1" marL="515619" indent="-257809" defTabSz="338835">
              <a:spcBef>
                <a:spcPts val="1600"/>
              </a:spcBef>
              <a:defRPr sz="1971"/>
            </a:pPr>
            <a:r>
              <a:t>Functional programming emphasizes immutable data structures</a:t>
            </a:r>
          </a:p>
          <a:p>
            <a:pPr lvl="1" marL="515619" indent="-257809" defTabSz="338835">
              <a:spcBef>
                <a:spcPts val="1600"/>
              </a:spcBef>
              <a:defRPr sz="1971"/>
            </a:pPr>
            <a:r>
              <a:t>Ensures that the state is replaced, not modified in place</a:t>
            </a:r>
          </a:p>
          <a:p>
            <a:pPr lvl="1" marL="515619" indent="-257809" defTabSz="338835">
              <a:spcBef>
                <a:spcPts val="1600"/>
              </a:spcBef>
              <a:defRPr sz="1971"/>
            </a:pPr>
            <a:r>
              <a:t>Immutability helps React efficiently compare previous and current states</a:t>
            </a:r>
          </a:p>
          <a:p>
            <a:pPr marL="257809" indent="-257809" defTabSz="338835">
              <a:spcBef>
                <a:spcPts val="1600"/>
              </a:spcBef>
              <a:defRPr sz="1971"/>
            </a:pPr>
            <a:r>
              <a:t>When state changes, the component re-renders</a:t>
            </a:r>
          </a:p>
        </p:txBody>
      </p:sp>
      <p:pic>
        <p:nvPicPr>
          <p:cNvPr id="253" name="class_comp_counter.png" descr="class_comp_count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68963" y="2653421"/>
            <a:ext cx="7232740" cy="62882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omponen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</a:t>
            </a:r>
          </a:p>
        </p:txBody>
      </p:sp>
      <p:sp>
        <p:nvSpPr>
          <p:cNvPr id="256" name="Re-rendering 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Re-rendering components</a:t>
            </a:r>
          </a:p>
        </p:txBody>
      </p:sp>
      <p:sp>
        <p:nvSpPr>
          <p:cNvPr id="257" name="A component can be rendered multiple tim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t>A component can be rendered multiple times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A component is re-rendered when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State of the component changes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Props change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Parent component is re-rendered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A few other cases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What happens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Component redraws the UI with the changed state or props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t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</a:t>
            </a:r>
          </a:p>
        </p:txBody>
      </p:sp>
      <p:sp>
        <p:nvSpPr>
          <p:cNvPr id="260" name="State in functional 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State in functional components</a:t>
            </a:r>
          </a:p>
        </p:txBody>
      </p:sp>
      <p:sp>
        <p:nvSpPr>
          <p:cNvPr id="261" name="useState hook…"/>
          <p:cNvSpPr txBox="1"/>
          <p:nvPr>
            <p:ph type="body" sz="half" idx="1"/>
          </p:nvPr>
        </p:nvSpPr>
        <p:spPr>
          <a:xfrm>
            <a:off x="406400" y="2743200"/>
            <a:ext cx="4881182" cy="6108700"/>
          </a:xfrm>
          <a:prstGeom prst="rect">
            <a:avLst/>
          </a:prstGeom>
        </p:spPr>
        <p:txBody>
          <a:bodyPr/>
          <a:lstStyle/>
          <a:p>
            <a:pPr marL="306704" indent="-306704" defTabSz="403097">
              <a:spcBef>
                <a:spcPts val="1900"/>
              </a:spcBef>
              <a:defRPr sz="2346"/>
            </a:pPr>
            <a:r>
              <a:t>useState hook</a:t>
            </a:r>
          </a:p>
          <a:p>
            <a:pPr marL="306704" indent="-306704" defTabSz="403097">
              <a:spcBef>
                <a:spcPts val="1900"/>
              </a:spcBef>
              <a:defRPr sz="2346"/>
            </a:pPr>
            <a:r>
              <a:t>useState returns an array of two objects</a:t>
            </a:r>
          </a:p>
          <a:p>
            <a:pPr marL="306704" indent="-306704" defTabSz="403097">
              <a:spcBef>
                <a:spcPts val="1900"/>
              </a:spcBef>
              <a:defRPr sz="2346"/>
            </a:pPr>
            <a:r>
              <a:t>State object</a:t>
            </a:r>
          </a:p>
          <a:p>
            <a:pPr marL="306704" indent="-306704" defTabSz="403097">
              <a:spcBef>
                <a:spcPts val="1900"/>
              </a:spcBef>
              <a:defRPr sz="2346"/>
            </a:pPr>
            <a:r>
              <a:t>Function to change the state</a:t>
            </a:r>
          </a:p>
          <a:p>
            <a:pPr marL="306704" indent="-306704" defTabSz="403097">
              <a:spcBef>
                <a:spcPts val="1900"/>
              </a:spcBef>
              <a:defRPr sz="2346"/>
            </a:pPr>
            <a:r>
              <a:t>useState takes one param - initial value of state</a:t>
            </a:r>
          </a:p>
          <a:p>
            <a:pPr marL="306704" indent="-306704" defTabSz="403097">
              <a:spcBef>
                <a:spcPts val="1900"/>
              </a:spcBef>
              <a:defRPr sz="2346"/>
            </a:pPr>
            <a:r>
              <a:t>State object is managed by React. Component just uses it</a:t>
            </a:r>
          </a:p>
          <a:p>
            <a:pPr marL="306704" indent="-306704" defTabSz="403097">
              <a:spcBef>
                <a:spcPts val="1900"/>
              </a:spcBef>
              <a:defRPr sz="2346"/>
            </a:pPr>
            <a:r>
              <a:t>When state changes, the component re-renders</a:t>
            </a:r>
          </a:p>
        </p:txBody>
      </p:sp>
      <p:pic>
        <p:nvPicPr>
          <p:cNvPr id="262" name="func_comp_counter.png" descr="func_comp_count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5958" y="2771270"/>
            <a:ext cx="7932461" cy="4211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omponen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</a:t>
            </a:r>
          </a:p>
        </p:txBody>
      </p:sp>
      <p:sp>
        <p:nvSpPr>
          <p:cNvPr id="265" name="Components - Render, state and pro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Components - Render, state and props</a:t>
            </a:r>
          </a:p>
        </p:txBody>
      </p:sp>
      <p:sp>
        <p:nvSpPr>
          <p:cNvPr id="266" name="Component renders JS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 renders JSX</a:t>
            </a:r>
          </a:p>
          <a:p>
            <a:pPr/>
            <a:r>
              <a:t>JSX describes the UI</a:t>
            </a:r>
          </a:p>
          <a:p>
            <a:pPr/>
            <a:r>
              <a:t>The description of UI uses Props and state</a:t>
            </a:r>
          </a:p>
          <a:p>
            <a:pPr/>
            <a:r>
              <a:t>User interaction or other events changes state</a:t>
            </a:r>
          </a:p>
          <a:p>
            <a:pPr/>
            <a:r>
              <a:t>Component re-renders with the changed 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Handling side effects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Handling side effects</a:t>
            </a:r>
          </a:p>
        </p:txBody>
      </p:sp>
      <p:sp>
        <p:nvSpPr>
          <p:cNvPr id="269" name="useEffect() hoo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  <a:r>
              <a:rPr cap="none"/>
              <a:t>useEffect</a:t>
            </a:r>
            <a:r>
              <a:t>() hook</a:t>
            </a:r>
          </a:p>
        </p:txBody>
      </p:sp>
      <p:sp>
        <p:nvSpPr>
          <p:cNvPr id="270" name="Side effects - Mutations to state, timers, subscriptions, etc…"/>
          <p:cNvSpPr txBox="1"/>
          <p:nvPr>
            <p:ph type="body" sz="half" idx="1"/>
          </p:nvPr>
        </p:nvSpPr>
        <p:spPr>
          <a:xfrm>
            <a:off x="406400" y="2743200"/>
            <a:ext cx="5015183" cy="6108700"/>
          </a:xfrm>
          <a:prstGeom prst="rect">
            <a:avLst/>
          </a:prstGeom>
        </p:spPr>
        <p:txBody>
          <a:bodyPr/>
          <a:lstStyle/>
          <a:p>
            <a:pPr marL="431165" indent="-431165" defTabSz="566674">
              <a:spcBef>
                <a:spcPts val="2700"/>
              </a:spcBef>
              <a:defRPr sz="3298"/>
            </a:pPr>
            <a:r>
              <a:t>Side effects - Mutations to state, timers, subscriptions, etc</a:t>
            </a:r>
          </a:p>
          <a:p>
            <a:pPr marL="431165" indent="-431165" defTabSz="566674">
              <a:spcBef>
                <a:spcPts val="2700"/>
              </a:spcBef>
              <a:defRPr sz="3298"/>
            </a:pPr>
            <a:r>
              <a:t>Side effects to happen outside of the render phase</a:t>
            </a:r>
          </a:p>
          <a:p>
            <a:pPr marL="431165" indent="-431165" defTabSz="566674">
              <a:spcBef>
                <a:spcPts val="2700"/>
              </a:spcBef>
              <a:defRPr sz="3298"/>
            </a:pPr>
            <a:r>
              <a:t>Use useEffect() hook instead of the function body.</a:t>
            </a:r>
          </a:p>
        </p:txBody>
      </p:sp>
      <p:sp>
        <p:nvSpPr>
          <p:cNvPr id="271" name="Component…"/>
          <p:cNvSpPr/>
          <p:nvPr/>
        </p:nvSpPr>
        <p:spPr>
          <a:xfrm>
            <a:off x="6333215" y="2791177"/>
            <a:ext cx="1935762" cy="128117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t>Component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t>Render phase</a:t>
            </a:r>
          </a:p>
        </p:txBody>
      </p:sp>
      <p:sp>
        <p:nvSpPr>
          <p:cNvPr id="272" name="useEffect…"/>
          <p:cNvSpPr/>
          <p:nvPr/>
        </p:nvSpPr>
        <p:spPr>
          <a:xfrm>
            <a:off x="6333215" y="5392969"/>
            <a:ext cx="1935762" cy="128117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t>useEffect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t>Function</a:t>
            </a:r>
          </a:p>
        </p:txBody>
      </p:sp>
      <p:sp>
        <p:nvSpPr>
          <p:cNvPr id="273" name="Line"/>
          <p:cNvSpPr/>
          <p:nvPr/>
        </p:nvSpPr>
        <p:spPr>
          <a:xfrm>
            <a:off x="7310048" y="4074339"/>
            <a:ext cx="1" cy="131664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4" name="Latest state"/>
          <p:cNvSpPr/>
          <p:nvPr/>
        </p:nvSpPr>
        <p:spPr>
          <a:xfrm>
            <a:off x="8662291" y="4370712"/>
            <a:ext cx="1876660" cy="895423"/>
          </a:xfrm>
          <a:prstGeom prst="roundRect">
            <a:avLst>
              <a:gd name="adj" fmla="val 23082"/>
            </a:avLst>
          </a:prstGeom>
          <a:solidFill>
            <a:schemeClr val="accent4">
              <a:hueOff val="-667846"/>
              <a:satOff val="2144"/>
              <a:lumOff val="-598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Latest state</a:t>
            </a:r>
          </a:p>
        </p:txBody>
      </p:sp>
      <p:sp>
        <p:nvSpPr>
          <p:cNvPr id="275" name="Line"/>
          <p:cNvSpPr/>
          <p:nvPr/>
        </p:nvSpPr>
        <p:spPr>
          <a:xfrm flipH="1">
            <a:off x="7580105" y="4774391"/>
            <a:ext cx="1059331" cy="599892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6" name="Line"/>
          <p:cNvSpPr/>
          <p:nvPr/>
        </p:nvSpPr>
        <p:spPr>
          <a:xfrm>
            <a:off x="7301096" y="2113101"/>
            <a:ext cx="1" cy="72390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7" name="1. Render"/>
          <p:cNvSpPr txBox="1"/>
          <p:nvPr/>
        </p:nvSpPr>
        <p:spPr>
          <a:xfrm>
            <a:off x="7376289" y="2049787"/>
            <a:ext cx="123240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Render</a:t>
            </a:r>
          </a:p>
        </p:txBody>
      </p:sp>
      <p:sp>
        <p:nvSpPr>
          <p:cNvPr id="278" name="2. Run effect hook"/>
          <p:cNvSpPr txBox="1"/>
          <p:nvPr/>
        </p:nvSpPr>
        <p:spPr>
          <a:xfrm>
            <a:off x="5781625" y="4573912"/>
            <a:ext cx="220726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Run effect hook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Handling side effects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Handling side effects</a:t>
            </a:r>
          </a:p>
        </p:txBody>
      </p:sp>
      <p:sp>
        <p:nvSpPr>
          <p:cNvPr id="281" name="useEffect syntax and us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  <a:r>
              <a:rPr cap="none"/>
              <a:t>useEffect</a:t>
            </a:r>
            <a:r>
              <a:t> syntax and usage</a:t>
            </a:r>
          </a:p>
        </p:txBody>
      </p:sp>
      <p:sp>
        <p:nvSpPr>
          <p:cNvPr id="282" name="useEffect(()=&gt;{}, [dependencies])…"/>
          <p:cNvSpPr txBox="1"/>
          <p:nvPr>
            <p:ph type="body" sz="half" idx="1"/>
          </p:nvPr>
        </p:nvSpPr>
        <p:spPr>
          <a:xfrm>
            <a:off x="406400" y="2743200"/>
            <a:ext cx="6270329" cy="6108700"/>
          </a:xfrm>
          <a:prstGeom prst="rect">
            <a:avLst/>
          </a:prstGeom>
        </p:spPr>
        <p:txBody>
          <a:bodyPr/>
          <a:lstStyle/>
          <a:p>
            <a:pPr marL="395604" indent="-395604" defTabSz="519937">
              <a:spcBef>
                <a:spcPts val="2400"/>
              </a:spcBef>
              <a:defRPr sz="3026"/>
            </a:pPr>
            <a:r>
              <a:t>useEffect(</a:t>
            </a:r>
            <a:r>
              <a:rPr b="1"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()=&gt;{}</a:t>
            </a:r>
            <a:r>
              <a:t>, </a:t>
            </a:r>
            <a:r>
              <a:rPr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</a:rPr>
              <a:t>[dependencies]</a:t>
            </a:r>
            <a:r>
              <a:t>)</a:t>
            </a:r>
          </a:p>
          <a:p>
            <a:pPr marL="395604" indent="-395604" defTabSz="519937">
              <a:spcBef>
                <a:spcPts val="2400"/>
              </a:spcBef>
              <a:defRPr sz="3026"/>
            </a:pPr>
            <a:r>
              <a:t>() =&gt; {} - Function that gets executed.</a:t>
            </a:r>
          </a:p>
          <a:p>
            <a:pPr marL="395604" indent="-395604" defTabSz="519937">
              <a:spcBef>
                <a:spcPts val="2400"/>
              </a:spcBef>
              <a:defRPr sz="3026"/>
            </a:pPr>
            <a:r>
              <a:t>Can cause side effects</a:t>
            </a:r>
          </a:p>
          <a:p>
            <a:pPr marL="395604" indent="-395604" defTabSz="519937">
              <a:spcBef>
                <a:spcPts val="2400"/>
              </a:spcBef>
              <a:defRPr sz="3026"/>
            </a:pPr>
            <a:r>
              <a:t>[dependencies] - Prop or state variables (or any variable)</a:t>
            </a:r>
          </a:p>
          <a:p>
            <a:pPr marL="395604" indent="-395604" defTabSz="519937">
              <a:spcBef>
                <a:spcPts val="2400"/>
              </a:spcBef>
              <a:defRPr sz="3026"/>
            </a:pPr>
            <a:r>
              <a:t>Empty dependency list [] makes the effect run only once</a:t>
            </a:r>
          </a:p>
        </p:txBody>
      </p:sp>
      <p:sp>
        <p:nvSpPr>
          <p:cNvPr id="283" name="Function…"/>
          <p:cNvSpPr/>
          <p:nvPr/>
        </p:nvSpPr>
        <p:spPr>
          <a:xfrm>
            <a:off x="8312187" y="2321500"/>
            <a:ext cx="2152286" cy="897321"/>
          </a:xfrm>
          <a:prstGeom prst="roundRect">
            <a:avLst>
              <a:gd name="adj" fmla="val 2123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t>Function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t>() =&gt; {}</a:t>
            </a:r>
          </a:p>
        </p:txBody>
      </p:sp>
      <p:sp>
        <p:nvSpPr>
          <p:cNvPr id="284" name="This function is executed after the…"/>
          <p:cNvSpPr txBox="1"/>
          <p:nvPr/>
        </p:nvSpPr>
        <p:spPr>
          <a:xfrm>
            <a:off x="7162508" y="3381263"/>
            <a:ext cx="4451643" cy="1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ts val="200"/>
              </a:lnSpc>
              <a:spcBef>
                <a:spcPts val="1700"/>
              </a:spcBef>
              <a:defRPr sz="2100"/>
            </a:pPr>
          </a:p>
          <a:p>
            <a:pPr>
              <a:lnSpc>
                <a:spcPts val="200"/>
              </a:lnSpc>
              <a:spcBef>
                <a:spcPts val="2200"/>
              </a:spcBef>
              <a:defRPr sz="2100"/>
            </a:pPr>
            <a:r>
              <a:t>This function is executed after the </a:t>
            </a:r>
          </a:p>
          <a:p>
            <a:pPr>
              <a:lnSpc>
                <a:spcPts val="200"/>
              </a:lnSpc>
              <a:spcBef>
                <a:spcPts val="2200"/>
              </a:spcBef>
              <a:defRPr sz="2100"/>
            </a:pPr>
            <a:r>
              <a:t>render phase,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IF</a:t>
            </a:r>
            <a:r>
              <a:t> the dependencies </a:t>
            </a:r>
          </a:p>
          <a:p>
            <a:pPr>
              <a:lnSpc>
                <a:spcPts val="200"/>
              </a:lnSpc>
              <a:spcBef>
                <a:spcPts val="2200"/>
              </a:spcBef>
              <a:defRPr sz="2100"/>
            </a:pPr>
            <a:r>
              <a:t>have changed.</a:t>
            </a:r>
          </a:p>
        </p:txBody>
      </p:sp>
      <p:sp>
        <p:nvSpPr>
          <p:cNvPr id="285" name="Line"/>
          <p:cNvSpPr/>
          <p:nvPr/>
        </p:nvSpPr>
        <p:spPr>
          <a:xfrm flipV="1">
            <a:off x="3688110" y="2746483"/>
            <a:ext cx="4451115" cy="192045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86" name="Array of Dependencies"/>
          <p:cNvSpPr/>
          <p:nvPr/>
        </p:nvSpPr>
        <p:spPr>
          <a:xfrm>
            <a:off x="8201526" y="5088820"/>
            <a:ext cx="2152287" cy="897320"/>
          </a:xfrm>
          <a:prstGeom prst="roundRect">
            <a:avLst>
              <a:gd name="adj" fmla="val 2123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Array of Dependencies</a:t>
            </a:r>
          </a:p>
        </p:txBody>
      </p:sp>
      <p:sp>
        <p:nvSpPr>
          <p:cNvPr id="287" name="Line"/>
          <p:cNvSpPr/>
          <p:nvPr/>
        </p:nvSpPr>
        <p:spPr>
          <a:xfrm>
            <a:off x="2973684" y="3789748"/>
            <a:ext cx="5060883" cy="168460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88" name="The effect function is run only if one…"/>
          <p:cNvSpPr txBox="1"/>
          <p:nvPr/>
        </p:nvSpPr>
        <p:spPr>
          <a:xfrm>
            <a:off x="7121970" y="6318465"/>
            <a:ext cx="4532720" cy="829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ts val="200"/>
              </a:lnSpc>
              <a:spcBef>
                <a:spcPts val="2200"/>
              </a:spcBef>
              <a:defRPr sz="2100"/>
            </a:pPr>
          </a:p>
          <a:p>
            <a:pPr>
              <a:lnSpc>
                <a:spcPts val="200"/>
              </a:lnSpc>
              <a:spcBef>
                <a:spcPts val="2200"/>
              </a:spcBef>
              <a:defRPr sz="2100"/>
            </a:pPr>
            <a:r>
              <a:t>The effect function is run only if one </a:t>
            </a:r>
          </a:p>
          <a:p>
            <a:pPr>
              <a:lnSpc>
                <a:spcPts val="200"/>
              </a:lnSpc>
              <a:spcBef>
                <a:spcPts val="2200"/>
              </a:spcBef>
              <a:defRPr sz="2100"/>
            </a:pPr>
            <a:r>
              <a:t>or more dependencies change.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t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</a:t>
            </a:r>
          </a:p>
        </p:txBody>
      </p:sp>
      <p:sp>
        <p:nvSpPr>
          <p:cNvPr id="291" name="Understanding useEffect hoo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Understanding useEffect hook</a:t>
            </a:r>
          </a:p>
        </p:txBody>
      </p:sp>
      <p:sp>
        <p:nvSpPr>
          <p:cNvPr id="292" name="API calls are primarily made using useEffect…"/>
          <p:cNvSpPr txBox="1"/>
          <p:nvPr>
            <p:ph type="body" sz="half" idx="1"/>
          </p:nvPr>
        </p:nvSpPr>
        <p:spPr>
          <a:xfrm>
            <a:off x="406400" y="2743200"/>
            <a:ext cx="5557043" cy="6108700"/>
          </a:xfrm>
          <a:prstGeom prst="rect">
            <a:avLst/>
          </a:prstGeom>
        </p:spPr>
        <p:txBody>
          <a:bodyPr/>
          <a:lstStyle/>
          <a:p>
            <a:pPr/>
            <a:r>
              <a:t>API calls are primarily made using useEffect</a:t>
            </a:r>
          </a:p>
          <a:p>
            <a:pPr/>
            <a:r>
              <a:t>Response to API call is stored in state</a:t>
            </a:r>
          </a:p>
          <a:p>
            <a:pPr/>
            <a:r>
              <a:t>When state changes, the component re-renders</a:t>
            </a:r>
          </a:p>
        </p:txBody>
      </p:sp>
      <p:pic>
        <p:nvPicPr>
          <p:cNvPr id="293" name="useEffect_object.png" descr="useEffect_objec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20931" y="2126849"/>
            <a:ext cx="7171687" cy="7632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Architecture of react ap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 of react apps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apabilities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Capabilities</a:t>
            </a:r>
          </a:p>
        </p:txBody>
      </p:sp>
      <p:sp>
        <p:nvSpPr>
          <p:cNvPr id="170" name="Capabilities of a front-end ap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Capabilities of a front-end application</a:t>
            </a:r>
          </a:p>
        </p:txBody>
      </p:sp>
      <p:sp>
        <p:nvSpPr>
          <p:cNvPr id="171" name="Take control of screen space (real estat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t>Take control of screen space (real estate)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HTML/CSS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Handle user interaction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Javascript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Interaction with server - HTTP(S)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State Management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Handle modifications to DOM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Can’t we do all the above using just HTML/CSS/JS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Architectur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lvl="2"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Architecture</a:t>
            </a:r>
          </a:p>
        </p:txBody>
      </p:sp>
      <p:sp>
        <p:nvSpPr>
          <p:cNvPr id="298" name="Single component ap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Single component application</a:t>
            </a:r>
          </a:p>
        </p:txBody>
      </p:sp>
      <p:pic>
        <p:nvPicPr>
          <p:cNvPr id="299" name="arch_evol1.png" descr="arch_evol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190144"/>
            <a:ext cx="13004800" cy="5373312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Ref: https://martinfowler.com/articles/modularizing-react-apps.html#ApartFromTheUserInterface"/>
          <p:cNvSpPr txBox="1"/>
          <p:nvPr/>
        </p:nvSpPr>
        <p:spPr>
          <a:xfrm>
            <a:off x="472084" y="7728711"/>
            <a:ext cx="687400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Ref: </a:t>
            </a: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https://martinfowler.com/articles/modularizing-react-apps.html#ApartFromTheUserInterface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Architectur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 </a:t>
            </a:r>
          </a:p>
        </p:txBody>
      </p:sp>
      <p:sp>
        <p:nvSpPr>
          <p:cNvPr id="303" name="Container - presentational 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Container - presentational components</a:t>
            </a:r>
          </a:p>
        </p:txBody>
      </p:sp>
      <p:sp>
        <p:nvSpPr>
          <p:cNvPr id="304" name="Container Components…"/>
          <p:cNvSpPr txBox="1"/>
          <p:nvPr>
            <p:ph type="body" idx="1"/>
          </p:nvPr>
        </p:nvSpPr>
        <p:spPr>
          <a:xfrm>
            <a:off x="406400" y="2743199"/>
            <a:ext cx="12192000" cy="6108701"/>
          </a:xfrm>
          <a:prstGeom prst="rect">
            <a:avLst/>
          </a:prstGeom>
        </p:spPr>
        <p:txBody>
          <a:bodyPr/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t>Container Components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Concerned with how things work.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Manage state, handle logic, and interact with APIs or Redux stores.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Pass props to presentational components.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Presentational Components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Concerned with how things look.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Focus on rendering UI based on props received.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Stateless and reusable.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Architectur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sp>
        <p:nvSpPr>
          <p:cNvPr id="307" name="Container - presentational 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Container - presentational components</a:t>
            </a:r>
          </a:p>
        </p:txBody>
      </p:sp>
      <p:sp>
        <p:nvSpPr>
          <p:cNvPr id="308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09" name="containercomp_ex1.png" descr="containercomp_ex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477" y="2486587"/>
            <a:ext cx="6703354" cy="610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presentationcomp_ex1.png" descr="presentationcomp_ex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48348" y="3381128"/>
            <a:ext cx="6594207" cy="4493398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Line"/>
          <p:cNvSpPr/>
          <p:nvPr/>
        </p:nvSpPr>
        <p:spPr>
          <a:xfrm flipV="1">
            <a:off x="5043442" y="5060082"/>
            <a:ext cx="2585796" cy="237588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Architectur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lvl="2"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Architecture</a:t>
            </a:r>
          </a:p>
        </p:txBody>
      </p:sp>
      <p:sp>
        <p:nvSpPr>
          <p:cNvPr id="314" name="Multiple component ap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Multiple component application</a:t>
            </a:r>
          </a:p>
        </p:txBody>
      </p:sp>
      <p:sp>
        <p:nvSpPr>
          <p:cNvPr id="315" name="Ref: https://martinfowler.com/articles/modularizing-react-apps.html#ApartFromTheUserInterface"/>
          <p:cNvSpPr txBox="1"/>
          <p:nvPr/>
        </p:nvSpPr>
        <p:spPr>
          <a:xfrm>
            <a:off x="198983" y="9269780"/>
            <a:ext cx="687400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Ref: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https://martinfowler.com/articles/modularizing-react-apps.html#ApartFromTheUserInterface</a:t>
            </a:r>
          </a:p>
        </p:txBody>
      </p:sp>
      <p:pic>
        <p:nvPicPr>
          <p:cNvPr id="316" name="arch_evol2.png" descr="arch_evol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1498" y="2576960"/>
            <a:ext cx="10485804" cy="64538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Architectur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 </a:t>
            </a:r>
          </a:p>
        </p:txBody>
      </p:sp>
      <p:sp>
        <p:nvSpPr>
          <p:cNvPr id="319" name="State management using hoo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State management using hooks</a:t>
            </a:r>
          </a:p>
        </p:txBody>
      </p:sp>
      <p:sp>
        <p:nvSpPr>
          <p:cNvPr id="320" name="Apart from rendering, what are the other things the components are doing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Apart from rendering, what are the other things the components are doing?</a:t>
            </a:r>
          </a:p>
          <a:p>
            <a:pPr lvl="1"/>
            <a:r>
              <a:t>network requests</a:t>
            </a:r>
          </a:p>
          <a:p>
            <a:pPr lvl="1"/>
            <a:r>
              <a:t>converting data into different shapes (types)</a:t>
            </a:r>
          </a:p>
          <a:p>
            <a:pPr lvl="1"/>
            <a:r>
              <a:t>State management</a:t>
            </a:r>
          </a:p>
          <a:p>
            <a:pPr/>
            <a:r>
              <a:t>Can it be moved out?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Architectur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 </a:t>
            </a:r>
          </a:p>
        </p:txBody>
      </p:sp>
      <p:sp>
        <p:nvSpPr>
          <p:cNvPr id="323" name="State management using hoo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State management using hooks</a:t>
            </a:r>
          </a:p>
        </p:txBody>
      </p:sp>
      <p:pic>
        <p:nvPicPr>
          <p:cNvPr id="324" name="state_mgmt_hook_container_ex1.png" descr="state_mgmt_hook_container_ex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14515" y="2304106"/>
            <a:ext cx="7158855" cy="4455855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state_mgmt_hook_ex1.png" descr="state_mgmt_hook_ex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95075" y="2362713"/>
            <a:ext cx="7421441" cy="62244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presentationcomp_ex1.png" descr="presentationcomp_ex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87222" y="6186284"/>
            <a:ext cx="5577167" cy="38003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Architectur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lvl="2"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Architecture</a:t>
            </a:r>
          </a:p>
        </p:txBody>
      </p:sp>
      <p:sp>
        <p:nvSpPr>
          <p:cNvPr id="329" name="State management with hoo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State management with hooks</a:t>
            </a:r>
          </a:p>
        </p:txBody>
      </p:sp>
      <p:sp>
        <p:nvSpPr>
          <p:cNvPr id="330" name="Ref: https://martinfowler.com/articles/modularizing-react-apps.html#ApartFromTheUserInterface"/>
          <p:cNvSpPr txBox="1"/>
          <p:nvPr/>
        </p:nvSpPr>
        <p:spPr>
          <a:xfrm>
            <a:off x="198983" y="9269780"/>
            <a:ext cx="687400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Ref: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https://martinfowler.com/articles/modularizing-react-apps.html#ApartFromTheUserInterface</a:t>
            </a:r>
          </a:p>
        </p:txBody>
      </p:sp>
      <p:pic>
        <p:nvPicPr>
          <p:cNvPr id="331" name="arch_evol3.png" descr="arch_evol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321" y="2587465"/>
            <a:ext cx="11804158" cy="64328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Architectur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 </a:t>
            </a:r>
          </a:p>
        </p:txBody>
      </p:sp>
      <p:sp>
        <p:nvSpPr>
          <p:cNvPr id="334" name="Business 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Business models</a:t>
            </a:r>
          </a:p>
        </p:txBody>
      </p:sp>
      <p:sp>
        <p:nvSpPr>
          <p:cNvPr id="335" name="A domain object corresponds to a real-world concept or entity in the problem domai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0034" indent="-280034" defTabSz="368045">
              <a:spcBef>
                <a:spcPts val="1700"/>
              </a:spcBef>
              <a:defRPr sz="2142"/>
            </a:pPr>
            <a:r>
              <a:t>A domain object corresponds to a real-world concept or entity in the problem domain</a:t>
            </a:r>
          </a:p>
          <a:p>
            <a:pPr lvl="1" marL="560069" indent="-280034" defTabSz="368045">
              <a:spcBef>
                <a:spcPts val="1700"/>
              </a:spcBef>
              <a:defRPr sz="2142"/>
            </a:pPr>
            <a:r>
              <a:t>Examples: User, Order, Product, Invoice</a:t>
            </a:r>
          </a:p>
          <a:p>
            <a:pPr marL="280034" indent="-280034" defTabSz="368045">
              <a:spcBef>
                <a:spcPts val="1700"/>
              </a:spcBef>
              <a:defRPr sz="2142"/>
            </a:pPr>
            <a:r>
              <a:t>Encapsulates behaviour and data</a:t>
            </a:r>
          </a:p>
          <a:p>
            <a:pPr lvl="1" marL="560069" indent="-280034" defTabSz="368045">
              <a:spcBef>
                <a:spcPts val="1700"/>
              </a:spcBef>
              <a:defRPr sz="2142"/>
            </a:pPr>
            <a:r>
              <a:t>Contains both data (attributes) and behaviour (methods) that define the entity’s responsibilities and rules</a:t>
            </a:r>
          </a:p>
          <a:p>
            <a:pPr lvl="1" marL="560069" indent="-280034" defTabSz="368045">
              <a:spcBef>
                <a:spcPts val="1700"/>
              </a:spcBef>
              <a:defRPr sz="2142"/>
            </a:pPr>
            <a:r>
              <a:t>Example: An Invoice domain object might have an addLineItem() method or a calculateTotal() method</a:t>
            </a:r>
          </a:p>
          <a:p>
            <a:pPr marL="280034" indent="-280034" defTabSz="368045">
              <a:spcBef>
                <a:spcPts val="1700"/>
              </a:spcBef>
              <a:defRPr sz="2142"/>
            </a:pPr>
            <a:r>
              <a:t>Domain objects are derived from the business rules and requirements</a:t>
            </a:r>
          </a:p>
          <a:p>
            <a:pPr marL="280034" indent="-280034" defTabSz="368045">
              <a:spcBef>
                <a:spcPts val="1700"/>
              </a:spcBef>
              <a:defRPr sz="2142"/>
            </a:pPr>
            <a:r>
              <a:t>Typically mapped to DB entities</a:t>
            </a:r>
          </a:p>
          <a:p>
            <a:pPr marL="280034" indent="-280034" defTabSz="368045">
              <a:spcBef>
                <a:spcPts val="1700"/>
              </a:spcBef>
              <a:defRPr sz="2142"/>
            </a:pPr>
            <a:r>
              <a:t>Typically, a lighter version, called DTO is sent as a response to API calls (/api/getUser)</a:t>
            </a:r>
          </a:p>
          <a:p>
            <a:pPr marL="280034" indent="-280034" defTabSz="368045">
              <a:spcBef>
                <a:spcPts val="1700"/>
              </a:spcBef>
              <a:defRPr sz="2142"/>
            </a:pPr>
            <a:r>
              <a:t>Where should domain objects (or business models) be defined in a React App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Architectur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lvl="2"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Architecture</a:t>
            </a:r>
          </a:p>
        </p:txBody>
      </p:sp>
      <p:sp>
        <p:nvSpPr>
          <p:cNvPr id="338" name="Business models &amp; domain logi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Business models &amp; domain logic</a:t>
            </a:r>
          </a:p>
        </p:txBody>
      </p:sp>
      <p:sp>
        <p:nvSpPr>
          <p:cNvPr id="339" name="Ref: https://martinfowler.com/articles/modularizing-react-apps.html#ApartFromTheUserInterface"/>
          <p:cNvSpPr txBox="1"/>
          <p:nvPr/>
        </p:nvSpPr>
        <p:spPr>
          <a:xfrm>
            <a:off x="198983" y="9269780"/>
            <a:ext cx="687400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Ref: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https://martinfowler.com/articles/modularizing-react-apps.html#ApartFromTheUserInterface</a:t>
            </a:r>
          </a:p>
        </p:txBody>
      </p:sp>
      <p:pic>
        <p:nvPicPr>
          <p:cNvPr id="340" name="arch_evol4.png" descr="arch_evol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83" y="2916214"/>
            <a:ext cx="11686634" cy="57753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Architectur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lvl="2"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Architecture</a:t>
            </a:r>
          </a:p>
        </p:txBody>
      </p:sp>
      <p:sp>
        <p:nvSpPr>
          <p:cNvPr id="343" name="Layered frontend ap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Layered frontend application</a:t>
            </a:r>
          </a:p>
        </p:txBody>
      </p:sp>
      <p:sp>
        <p:nvSpPr>
          <p:cNvPr id="344" name="Ref: https://martinfowler.com/articles/modularizing-react-apps.html#ApartFromTheUserInterface"/>
          <p:cNvSpPr txBox="1"/>
          <p:nvPr/>
        </p:nvSpPr>
        <p:spPr>
          <a:xfrm>
            <a:off x="198983" y="9269780"/>
            <a:ext cx="687400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Ref: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https://martinfowler.com/articles/modularizing-react-apps.html#ApartFromTheUserInterface</a:t>
            </a:r>
          </a:p>
        </p:txBody>
      </p:sp>
      <p:pic>
        <p:nvPicPr>
          <p:cNvPr id="345" name="arch_evol5.png" descr="arch_evol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0203" y="2584396"/>
            <a:ext cx="11228394" cy="64390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een this?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Seen this?</a:t>
            </a:r>
          </a:p>
        </p:txBody>
      </p:sp>
      <p:pic>
        <p:nvPicPr>
          <p:cNvPr id="174" name="Spice grinding stone.jpeg" descr="Spice grinding ston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77204" y="1072183"/>
            <a:ext cx="5450392" cy="8169206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rc: https://mx.pinterest.com/pin/521854675571762272/"/>
          <p:cNvSpPr txBox="1"/>
          <p:nvPr/>
        </p:nvSpPr>
        <p:spPr>
          <a:xfrm>
            <a:off x="4078465" y="9307449"/>
            <a:ext cx="484787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Src: </a:t>
            </a: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https://mx.pinterest.com/pin/521854675571762272/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Architectur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 </a:t>
            </a:r>
          </a:p>
        </p:txBody>
      </p:sp>
      <p:sp>
        <p:nvSpPr>
          <p:cNvPr id="348" name="Layered frontend ap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Layered frontend application</a:t>
            </a:r>
          </a:p>
        </p:txBody>
      </p:sp>
      <p:sp>
        <p:nvSpPr>
          <p:cNvPr id="349" name="Presentation - Domain - Data layer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8929" indent="-328929" defTabSz="432308">
              <a:spcBef>
                <a:spcPts val="2000"/>
              </a:spcBef>
              <a:defRPr sz="2516"/>
            </a:pPr>
            <a:r>
              <a:t>Presentation - Domain - Data layering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Presentation layer</a:t>
            </a:r>
          </a:p>
          <a:p>
            <a:pPr lvl="1" marL="657859" indent="-328929" defTabSz="432308">
              <a:spcBef>
                <a:spcPts val="2000"/>
              </a:spcBef>
              <a:defRPr sz="2516"/>
            </a:pPr>
            <a:r>
              <a:t>Responsible for presenting views and handling user interaction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Domain layer</a:t>
            </a:r>
          </a:p>
          <a:p>
            <a:pPr lvl="1" marL="657859" indent="-328929" defTabSz="432308">
              <a:spcBef>
                <a:spcPts val="2000"/>
              </a:spcBef>
              <a:defRPr sz="2516"/>
            </a:pPr>
            <a:r>
              <a:t>Responsible for representing data</a:t>
            </a:r>
          </a:p>
          <a:p>
            <a:pPr lvl="1" marL="657859" indent="-328929" defTabSz="432308">
              <a:spcBef>
                <a:spcPts val="2000"/>
              </a:spcBef>
              <a:defRPr sz="2516"/>
            </a:pPr>
            <a:r>
              <a:t>Domain logic/business logic</a:t>
            </a:r>
          </a:p>
          <a:p>
            <a:pPr lvl="1" marL="657859" indent="-328929" defTabSz="432308">
              <a:spcBef>
                <a:spcPts val="2000"/>
              </a:spcBef>
              <a:defRPr sz="2516"/>
            </a:pPr>
            <a:r>
              <a:t>Transformations from one form to another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Data layer</a:t>
            </a:r>
          </a:p>
          <a:p>
            <a:pPr lvl="1" marL="657859" indent="-328929" defTabSz="432308">
              <a:spcBef>
                <a:spcPts val="2000"/>
              </a:spcBef>
              <a:defRPr sz="2516"/>
            </a:pPr>
            <a:r>
              <a:t>Responsible for fetching data and network handling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Introductio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78" name="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React</a:t>
            </a:r>
          </a:p>
        </p:txBody>
      </p:sp>
      <p:sp>
        <p:nvSpPr>
          <p:cNvPr id="179" name="Was introduced in 2013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5579" indent="-195579" defTabSz="257047">
              <a:spcBef>
                <a:spcPts val="1200"/>
              </a:spcBef>
              <a:defRPr sz="1496"/>
            </a:pPr>
            <a:r>
              <a:t>Was introduced in 2013</a:t>
            </a:r>
          </a:p>
          <a:p>
            <a:pPr marL="195579" indent="-195579" defTabSz="257047">
              <a:spcBef>
                <a:spcPts val="1200"/>
              </a:spcBef>
              <a:defRPr sz="1496"/>
            </a:pPr>
            <a:r>
              <a:t>Declarative UI</a:t>
            </a:r>
          </a:p>
          <a:p>
            <a:pPr lvl="1" marL="391159" indent="-195579" defTabSz="257047">
              <a:spcBef>
                <a:spcPts val="1200"/>
              </a:spcBef>
              <a:defRPr sz="1496"/>
            </a:pPr>
            <a:r>
              <a:t>Developers </a:t>
            </a:r>
            <a:r>
              <a:rPr b="1" i="1">
                <a:latin typeface="Avenir Next Regular"/>
                <a:ea typeface="Avenir Next Regular"/>
                <a:cs typeface="Avenir Next Regular"/>
                <a:sym typeface="Avenir Next Regular"/>
              </a:rPr>
              <a:t>describe</a:t>
            </a:r>
            <a:r>
              <a:t> the UI</a:t>
            </a:r>
          </a:p>
          <a:p>
            <a:pPr lvl="1" marL="391159" indent="-195579" defTabSz="257047">
              <a:spcBef>
                <a:spcPts val="1200"/>
              </a:spcBef>
              <a:defRPr sz="1496"/>
            </a:pPr>
            <a:r>
              <a:t>Instead of </a:t>
            </a:r>
            <a:r>
              <a:rPr b="1" i="1">
                <a:latin typeface="Avenir Next Regular"/>
                <a:ea typeface="Avenir Next Regular"/>
                <a:cs typeface="Avenir Next Regular"/>
                <a:sym typeface="Avenir Next Regular"/>
              </a:rPr>
              <a:t>imperative</a:t>
            </a:r>
            <a:r>
              <a:t> DOM manipulations</a:t>
            </a:r>
          </a:p>
          <a:p>
            <a:pPr marL="195579" indent="-195579" defTabSz="257047">
              <a:spcBef>
                <a:spcPts val="1200"/>
              </a:spcBef>
              <a:defRPr sz="1496"/>
            </a:pPr>
            <a:r>
              <a:t>Component based architecture</a:t>
            </a:r>
          </a:p>
          <a:p>
            <a:pPr lvl="1" marL="391159" indent="-195579" defTabSz="257047">
              <a:spcBef>
                <a:spcPts val="1200"/>
              </a:spcBef>
              <a:defRPr sz="1496"/>
            </a:pPr>
            <a:r>
              <a:t>Components are self-contained, reusable, composable building blocks of UI</a:t>
            </a:r>
          </a:p>
          <a:p>
            <a:pPr marL="195579" indent="-195579" defTabSz="257047">
              <a:spcBef>
                <a:spcPts val="1200"/>
              </a:spcBef>
              <a:defRPr sz="1496"/>
            </a:pPr>
            <a:r>
              <a:t>JSX Syntax</a:t>
            </a:r>
          </a:p>
          <a:p>
            <a:pPr lvl="1" marL="391159" indent="-195579" defTabSz="257047">
              <a:spcBef>
                <a:spcPts val="1200"/>
              </a:spcBef>
              <a:defRPr sz="1496"/>
            </a:pPr>
            <a:r>
              <a:t>A syntax that allowed developers to write HTML-like code within JavaScript</a:t>
            </a:r>
          </a:p>
          <a:p>
            <a:pPr lvl="1" marL="391159" indent="-195579" defTabSz="257047">
              <a:spcBef>
                <a:spcPts val="1200"/>
              </a:spcBef>
              <a:defRPr sz="1496"/>
            </a:pPr>
            <a:r>
              <a:t>Blends UI and logic</a:t>
            </a:r>
          </a:p>
          <a:p>
            <a:pPr marL="195579" indent="-195579" defTabSz="257047">
              <a:spcBef>
                <a:spcPts val="1200"/>
              </a:spcBef>
              <a:defRPr sz="1496"/>
            </a:pPr>
            <a:r>
              <a:t>State management</a:t>
            </a:r>
          </a:p>
          <a:p>
            <a:pPr lvl="1" marL="391159" indent="-195579" defTabSz="257047">
              <a:spcBef>
                <a:spcPts val="1200"/>
              </a:spcBef>
              <a:defRPr sz="1496"/>
            </a:pPr>
            <a:r>
              <a:t>Allows components to manage dynamic data internally</a:t>
            </a:r>
          </a:p>
          <a:p>
            <a:pPr lvl="1" marL="391159" indent="-195579" defTabSz="257047">
              <a:spcBef>
                <a:spcPts val="1200"/>
              </a:spcBef>
              <a:defRPr sz="1496"/>
            </a:pPr>
            <a:r>
              <a:t>Support for state at various levels - component level or across many components or global</a:t>
            </a:r>
          </a:p>
          <a:p>
            <a:pPr marL="195579" indent="-195579" defTabSz="257047">
              <a:spcBef>
                <a:spcPts val="1200"/>
              </a:spcBef>
              <a:defRPr sz="1496"/>
            </a:pPr>
            <a:r>
              <a:t>Ecosystem and flexibility</a:t>
            </a:r>
          </a:p>
          <a:p>
            <a:pPr lvl="1" marL="391159" indent="-195579" defTabSz="257047">
              <a:spcBef>
                <a:spcPts val="1200"/>
              </a:spcBef>
              <a:defRPr sz="1496"/>
            </a:pPr>
            <a:r>
              <a:t>React focuses on the “View” layer (in MVC), but integrates well with other libraries and frameworks</a:t>
            </a:r>
          </a:p>
          <a:p>
            <a:pPr lvl="1" marL="391159" indent="-195579" defTabSz="257047">
              <a:spcBef>
                <a:spcPts val="1200"/>
              </a:spcBef>
              <a:defRPr sz="1496"/>
            </a:pPr>
            <a:r>
              <a:t>Compatibility with Typescript - easier to write type-safe and predictable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yntax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syntax</a:t>
            </a:r>
          </a:p>
        </p:txBody>
      </p:sp>
      <p:sp>
        <p:nvSpPr>
          <p:cNvPr id="182" name="Js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Jsx</a:t>
            </a:r>
          </a:p>
        </p:txBody>
      </p:sp>
      <p:sp>
        <p:nvSpPr>
          <p:cNvPr id="183" name="Javascript extend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2600"/>
              </a:spcBef>
              <a:defRPr sz="3230"/>
            </a:pPr>
            <a:r>
              <a:t>Javascript extended</a:t>
            </a:r>
          </a:p>
          <a:p>
            <a:pPr lvl="1" marL="844550" indent="-422275" defTabSz="554990">
              <a:spcBef>
                <a:spcPts val="2600"/>
              </a:spcBef>
              <a:defRPr sz="3230"/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https://react.dev/learn/writing-markup-with-jsx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Describe what the UI should look like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JSX produces React “elements”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Its HTML code inside JS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React transforms JSX to HTML and JS</a:t>
            </a:r>
          </a:p>
          <a:p>
            <a:pPr lvl="1" marL="844550" indent="-422275" defTabSz="554990">
              <a:spcBef>
                <a:spcPts val="2600"/>
              </a:spcBef>
              <a:defRPr sz="3230"/>
            </a:pPr>
            <a:r>
              <a:t>Browsers do NOT understand JSX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omponen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</a:t>
            </a:r>
          </a:p>
        </p:txBody>
      </p:sp>
      <p:sp>
        <p:nvSpPr>
          <p:cNvPr id="186" name="React compon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React component</a:t>
            </a:r>
          </a:p>
        </p:txBody>
      </p:sp>
      <p:sp>
        <p:nvSpPr>
          <p:cNvPr id="187" name="Components are self-contained, reusable, composable building blocks of U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8929" indent="-328929" defTabSz="432308">
              <a:spcBef>
                <a:spcPts val="2000"/>
              </a:spcBef>
              <a:defRPr sz="2516"/>
            </a:pPr>
            <a:r>
              <a:t>Components are self-contained, reusable, composable building blocks of UI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Each component encapsulates its own logic, state, and rendering, promoting modularity and code reuse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Components can be nested within other components to build complex interfaces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Components are customisable by using Props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Components promote separation of concerns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The UI can be split into independent pieces. Each piece can be modelled as a component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A react allocation is made up of a hierarchy (or tree) of components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omponen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</a:t>
            </a:r>
          </a:p>
        </p:txBody>
      </p:sp>
      <p:sp>
        <p:nvSpPr>
          <p:cNvPr id="190" name="Class compon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Class component</a:t>
            </a:r>
          </a:p>
        </p:txBody>
      </p:sp>
      <p:sp>
        <p:nvSpPr>
          <p:cNvPr id="191" name="React lets you define components as classes…"/>
          <p:cNvSpPr txBox="1"/>
          <p:nvPr>
            <p:ph type="body" sz="half" idx="1"/>
          </p:nvPr>
        </p:nvSpPr>
        <p:spPr>
          <a:xfrm>
            <a:off x="406400" y="2743200"/>
            <a:ext cx="5348189" cy="6108700"/>
          </a:xfrm>
          <a:prstGeom prst="rect">
            <a:avLst/>
          </a:prstGeom>
        </p:spPr>
        <p:txBody>
          <a:bodyPr/>
          <a:lstStyle/>
          <a:p>
            <a:pPr/>
            <a:r>
              <a:t>React lets you define components as classes</a:t>
            </a:r>
          </a:p>
          <a:p>
            <a:pPr/>
            <a:r>
              <a:t>Must define the render() method</a:t>
            </a:r>
          </a:p>
          <a:p>
            <a:pPr/>
            <a:r>
              <a:t>It returns the markup</a:t>
            </a:r>
          </a:p>
        </p:txBody>
      </p:sp>
      <p:pic>
        <p:nvPicPr>
          <p:cNvPr id="192" name="class_component1.png" descr="class_component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22899" y="1159176"/>
            <a:ext cx="7271706" cy="48567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class_component2.png" descr="class_component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32550" y="5963309"/>
            <a:ext cx="6903650" cy="34645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omponen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</a:t>
            </a:r>
          </a:p>
        </p:txBody>
      </p:sp>
      <p:sp>
        <p:nvSpPr>
          <p:cNvPr id="196" name="Function compon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Function component</a:t>
            </a:r>
          </a:p>
        </p:txBody>
      </p:sp>
      <p:sp>
        <p:nvSpPr>
          <p:cNvPr id="197" name="React component is a JavaScript function that you can sprinkle with markup…"/>
          <p:cNvSpPr txBox="1"/>
          <p:nvPr>
            <p:ph type="body" sz="half" idx="1"/>
          </p:nvPr>
        </p:nvSpPr>
        <p:spPr>
          <a:xfrm>
            <a:off x="406400" y="2743199"/>
            <a:ext cx="5855837" cy="6108701"/>
          </a:xfrm>
          <a:prstGeom prst="rect">
            <a:avLst/>
          </a:prstGeom>
        </p:spPr>
        <p:txBody>
          <a:bodyPr/>
          <a:lstStyle/>
          <a:p>
            <a:pPr marL="435609" indent="-435609" defTabSz="572516">
              <a:spcBef>
                <a:spcPts val="2700"/>
              </a:spcBef>
              <a:defRPr sz="3332"/>
            </a:pPr>
            <a:r>
              <a:t>React component is a JavaScript function that you can sprinkle with markup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1. Export component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2. Define function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3. Return markup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4. Use component</a:t>
            </a:r>
          </a:p>
        </p:txBody>
      </p:sp>
      <p:pic>
        <p:nvPicPr>
          <p:cNvPr id="198" name="function_comp1.png" descr="function_comp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76299" y="1371091"/>
            <a:ext cx="7028456" cy="41508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function_comp2.png" descr="function_comp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76299" y="5764984"/>
            <a:ext cx="7028456" cy="3958749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Line"/>
          <p:cNvSpPr/>
          <p:nvPr/>
        </p:nvSpPr>
        <p:spPr>
          <a:xfrm flipV="1">
            <a:off x="2713626" y="2708319"/>
            <a:ext cx="4278707" cy="2598188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01" name="Line"/>
          <p:cNvSpPr/>
          <p:nvPr/>
        </p:nvSpPr>
        <p:spPr>
          <a:xfrm flipV="1">
            <a:off x="4452267" y="2683871"/>
            <a:ext cx="4108776" cy="3749118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02" name="Line"/>
          <p:cNvSpPr/>
          <p:nvPr/>
        </p:nvSpPr>
        <p:spPr>
          <a:xfrm flipV="1">
            <a:off x="4325843" y="4412160"/>
            <a:ext cx="3345340" cy="2925082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03" name="Line"/>
          <p:cNvSpPr/>
          <p:nvPr/>
        </p:nvSpPr>
        <p:spPr>
          <a:xfrm flipV="1">
            <a:off x="4616897" y="7982140"/>
            <a:ext cx="2955194" cy="400305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omponen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</a:t>
            </a:r>
          </a:p>
        </p:txBody>
      </p:sp>
      <p:sp>
        <p:nvSpPr>
          <p:cNvPr id="206" name="Pro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Props</a:t>
            </a:r>
          </a:p>
        </p:txBody>
      </p:sp>
      <p:sp>
        <p:nvSpPr>
          <p:cNvPr id="207" name="React components use props to communicate with each oth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6709" indent="-346709" defTabSz="455675">
              <a:spcBef>
                <a:spcPts val="2100"/>
              </a:spcBef>
              <a:defRPr sz="2651"/>
            </a:pPr>
            <a:r>
              <a:t>React components use props to communicate with each other</a:t>
            </a:r>
          </a:p>
          <a:p>
            <a:pPr marL="346709" indent="-346709" defTabSz="455675">
              <a:spcBef>
                <a:spcPts val="2100"/>
              </a:spcBef>
              <a:defRPr sz="2651"/>
            </a:pPr>
            <a:r>
              <a:t>Every parent component can pass some information to its child components</a:t>
            </a:r>
          </a:p>
          <a:p>
            <a:pPr marL="346709" indent="-346709" defTabSz="455675">
              <a:spcBef>
                <a:spcPts val="2100"/>
              </a:spcBef>
              <a:defRPr sz="2651"/>
            </a:pPr>
            <a:r>
              <a:t>Read-only</a:t>
            </a:r>
          </a:p>
          <a:p>
            <a:pPr marL="346709" indent="-346709" defTabSz="455675">
              <a:spcBef>
                <a:spcPts val="2100"/>
              </a:spcBef>
              <a:defRPr sz="2651"/>
            </a:pPr>
            <a:r>
              <a:t>Makes a component dynamic and customisable</a:t>
            </a:r>
          </a:p>
          <a:p>
            <a:pPr marL="346709" indent="-346709" defTabSz="455675">
              <a:spcBef>
                <a:spcPts val="2100"/>
              </a:spcBef>
              <a:defRPr sz="2651"/>
            </a:pPr>
            <a:r>
              <a:t>Any number of props</a:t>
            </a:r>
          </a:p>
          <a:p>
            <a:pPr marL="346709" indent="-346709" defTabSz="455675">
              <a:spcBef>
                <a:spcPts val="2100"/>
              </a:spcBef>
              <a:defRPr sz="2651"/>
            </a:pPr>
            <a:r>
              <a:t>Props can be of any type. Any js value can be passed</a:t>
            </a:r>
          </a:p>
          <a:p>
            <a:pPr lvl="1" marL="693419" indent="-346709" defTabSz="455675">
              <a:spcBef>
                <a:spcPts val="2100"/>
              </a:spcBef>
              <a:defRPr sz="2651"/>
            </a:pPr>
            <a:r>
              <a:t>Objects, arrays, functions</a:t>
            </a:r>
          </a:p>
          <a:p>
            <a:pPr marL="346709" indent="-346709" defTabSz="455675">
              <a:spcBef>
                <a:spcPts val="2100"/>
              </a:spcBef>
              <a:defRPr sz="2651"/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https://react.dev/learn/passing-props-to-a-component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