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Titillium Web SemiBold"/>
      <p:regular r:id="rId19"/>
      <p:bold r:id="rId20"/>
      <p:italic r:id="rId21"/>
      <p:boldItalic r:id="rId22"/>
    </p:embeddedFont>
    <p:embeddedFont>
      <p:font typeface="Raleway"/>
      <p:regular r:id="rId23"/>
      <p:bold r:id="rId24"/>
      <p:italic r:id="rId25"/>
      <p:boldItalic r:id="rId26"/>
    </p:embeddedFont>
    <p:embeddedFont>
      <p:font typeface="Titillium Web"/>
      <p:regular r:id="rId27"/>
      <p:bold r:id="rId28"/>
      <p:italic r:id="rId29"/>
      <p:boldItalic r:id="rId30"/>
    </p:embeddedFont>
    <p:embeddedFont>
      <p:font typeface="Raleway Thin"/>
      <p:regular r:id="rId31"/>
      <p:bold r:id="rId32"/>
      <p:italic r:id="rId33"/>
      <p:boldItalic r:id="rId34"/>
    </p:embeddedFont>
    <p:embeddedFont>
      <p:font typeface="Barlow"/>
      <p:regular r:id="rId35"/>
      <p:bold r:id="rId36"/>
      <p:italic r:id="rId37"/>
      <p:boldItalic r:id="rId38"/>
    </p:embeddedFont>
    <p:embeddedFont>
      <p:font typeface="Barlow Light"/>
      <p:regular r:id="rId39"/>
      <p:bold r:id="rId40"/>
      <p:italic r:id="rId41"/>
      <p:boldItalic r:id="rId42"/>
    </p:embeddedFont>
    <p:embeddedFont>
      <p:font typeface="Titillium Web Light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Light-bold.fntdata"/><Relationship Id="rId20" Type="http://schemas.openxmlformats.org/officeDocument/2006/relationships/font" Target="fonts/TitilliumWebSemiBold-bold.fntdata"/><Relationship Id="rId42" Type="http://schemas.openxmlformats.org/officeDocument/2006/relationships/font" Target="fonts/BarlowLight-boldItalic.fntdata"/><Relationship Id="rId41" Type="http://schemas.openxmlformats.org/officeDocument/2006/relationships/font" Target="fonts/BarlowLight-italic.fntdata"/><Relationship Id="rId22" Type="http://schemas.openxmlformats.org/officeDocument/2006/relationships/font" Target="fonts/TitilliumWebSemiBold-boldItalic.fntdata"/><Relationship Id="rId44" Type="http://schemas.openxmlformats.org/officeDocument/2006/relationships/font" Target="fonts/TitilliumWebLight-bold.fntdata"/><Relationship Id="rId21" Type="http://schemas.openxmlformats.org/officeDocument/2006/relationships/font" Target="fonts/TitilliumWebSemiBold-italic.fntdata"/><Relationship Id="rId43" Type="http://schemas.openxmlformats.org/officeDocument/2006/relationships/font" Target="fonts/TitilliumWebLight-regular.fntdata"/><Relationship Id="rId24" Type="http://schemas.openxmlformats.org/officeDocument/2006/relationships/font" Target="fonts/Raleway-bold.fntdata"/><Relationship Id="rId46" Type="http://schemas.openxmlformats.org/officeDocument/2006/relationships/font" Target="fonts/TitilliumWebLight-boldItalic.fntdata"/><Relationship Id="rId23" Type="http://schemas.openxmlformats.org/officeDocument/2006/relationships/font" Target="fonts/Raleway-regular.fntdata"/><Relationship Id="rId45" Type="http://schemas.openxmlformats.org/officeDocument/2006/relationships/font" Target="fonts/TitilliumWeb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TitilliumWeb-bold.fntdata"/><Relationship Id="rId27" Type="http://schemas.openxmlformats.org/officeDocument/2006/relationships/font" Target="fonts/TitilliumWeb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TitilliumWeb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Thin-regular.fntdata"/><Relationship Id="rId30" Type="http://schemas.openxmlformats.org/officeDocument/2006/relationships/font" Target="fonts/TitilliumWeb-boldItalic.fntdata"/><Relationship Id="rId11" Type="http://schemas.openxmlformats.org/officeDocument/2006/relationships/slide" Target="slides/slide7.xml"/><Relationship Id="rId33" Type="http://schemas.openxmlformats.org/officeDocument/2006/relationships/font" Target="fonts/RalewayThin-italic.fntdata"/><Relationship Id="rId10" Type="http://schemas.openxmlformats.org/officeDocument/2006/relationships/slide" Target="slides/slide6.xml"/><Relationship Id="rId32" Type="http://schemas.openxmlformats.org/officeDocument/2006/relationships/font" Target="fonts/RalewayThin-bold.fntdata"/><Relationship Id="rId13" Type="http://schemas.openxmlformats.org/officeDocument/2006/relationships/slide" Target="slides/slide9.xml"/><Relationship Id="rId35" Type="http://schemas.openxmlformats.org/officeDocument/2006/relationships/font" Target="fonts/Barlow-regular.fntdata"/><Relationship Id="rId12" Type="http://schemas.openxmlformats.org/officeDocument/2006/relationships/slide" Target="slides/slide8.xml"/><Relationship Id="rId34" Type="http://schemas.openxmlformats.org/officeDocument/2006/relationships/font" Target="fonts/RalewayThin-boldItalic.fntdata"/><Relationship Id="rId15" Type="http://schemas.openxmlformats.org/officeDocument/2006/relationships/slide" Target="slides/slide11.xml"/><Relationship Id="rId37" Type="http://schemas.openxmlformats.org/officeDocument/2006/relationships/font" Target="fonts/Barlow-italic.fntdata"/><Relationship Id="rId14" Type="http://schemas.openxmlformats.org/officeDocument/2006/relationships/slide" Target="slides/slide10.xml"/><Relationship Id="rId36" Type="http://schemas.openxmlformats.org/officeDocument/2006/relationships/font" Target="fonts/Barlow-bold.fntdata"/><Relationship Id="rId17" Type="http://schemas.openxmlformats.org/officeDocument/2006/relationships/slide" Target="slides/slide13.xml"/><Relationship Id="rId39" Type="http://schemas.openxmlformats.org/officeDocument/2006/relationships/font" Target="fonts/BarlowLight-regular.fntdata"/><Relationship Id="rId16" Type="http://schemas.openxmlformats.org/officeDocument/2006/relationships/slide" Target="slides/slide12.xml"/><Relationship Id="rId38" Type="http://schemas.openxmlformats.org/officeDocument/2006/relationships/font" Target="fonts/Barlow-boldItalic.fntdata"/><Relationship Id="rId19" Type="http://schemas.openxmlformats.org/officeDocument/2006/relationships/font" Target="fonts/TitilliumWebSemiBold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acc420c00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acc420c0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acc420c00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acc420c0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acc420c00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acc420c0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acc420c00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acc420c0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acc420c0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acc420c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2f7bc390d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2f7bc39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acc420c00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acc420c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acc420c00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acc420c0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11" name="Google Shape;11;p2"/>
            <p:cNvSpPr/>
            <p:nvPr/>
          </p:nvSpPr>
          <p:spPr>
            <a:xfrm>
              <a:off x="-6639" y="-3725"/>
              <a:ext cx="9157265" cy="5150962"/>
            </a:xfrm>
            <a:custGeom>
              <a:rect b="b" l="l" r="r" t="t"/>
              <a:pathLst>
                <a:path extrusionOk="0" h="3411233" w="6064414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6000">
                  <a:schemeClr val="accent3"/>
                </a:gs>
                <a:gs pos="78000">
                  <a:schemeClr val="accen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6639" y="-3725"/>
              <a:ext cx="9157265" cy="5150962"/>
            </a:xfrm>
            <a:custGeom>
              <a:rect b="b" l="l" r="r" t="t"/>
              <a:pathLst>
                <a:path extrusionOk="0" h="3411233" w="6064414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/>
          <p:nvPr>
            <p:ph type="ctrTitle"/>
          </p:nvPr>
        </p:nvSpPr>
        <p:spPr>
          <a:xfrm>
            <a:off x="855300" y="2589075"/>
            <a:ext cx="6470400" cy="1705500"/>
          </a:xfrm>
          <a:prstGeom prst="rect">
            <a:avLst/>
          </a:prstGeom>
          <a:effectLst>
            <a:outerShdw blurRad="14288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olor background">
  <p:cSld name="BLANK_1">
    <p:bg>
      <p:bgPr>
        <a:gradFill>
          <a:gsLst>
            <a:gs pos="0">
              <a:schemeClr val="accent4"/>
            </a:gs>
            <a:gs pos="26000">
              <a:schemeClr val="accent3"/>
            </a:gs>
            <a:gs pos="78000">
              <a:schemeClr val="accent2"/>
            </a:gs>
            <a:gs pos="100000">
              <a:schemeClr val="accent1"/>
            </a:gs>
          </a:gsLst>
          <a:lin ang="2698631" scaled="0"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>
            <a:off x="-5" y="-4"/>
            <a:ext cx="3882108" cy="2241339"/>
          </a:xfrm>
          <a:custGeom>
            <a:rect b="b" l="l" r="r" t="t"/>
            <a:pathLst>
              <a:path extrusionOk="0" h="1486792" w="2575196">
                <a:moveTo>
                  <a:pt x="0" y="0"/>
                </a:moveTo>
                <a:lnTo>
                  <a:pt x="0" y="1486792"/>
                </a:lnTo>
                <a:lnTo>
                  <a:pt x="257519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6975702" y="3891625"/>
            <a:ext cx="2167821" cy="1251611"/>
          </a:xfrm>
          <a:custGeom>
            <a:rect b="b" l="l" r="r" t="t"/>
            <a:pathLst>
              <a:path extrusionOk="0" h="830256" w="1438024">
                <a:moveTo>
                  <a:pt x="1438024" y="0"/>
                </a:moveTo>
                <a:lnTo>
                  <a:pt x="0" y="830256"/>
                </a:lnTo>
                <a:lnTo>
                  <a:pt x="1438024" y="830256"/>
                </a:lnTo>
                <a:lnTo>
                  <a:pt x="14380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1"/>
          <p:cNvSpPr/>
          <p:nvPr/>
        </p:nvSpPr>
        <p:spPr>
          <a:xfrm>
            <a:off x="-6639" y="-3725"/>
            <a:ext cx="9157265" cy="5150962"/>
          </a:xfrm>
          <a:custGeom>
            <a:rect b="b" l="l" r="r" t="t"/>
            <a:pathLst>
              <a:path extrusionOk="0" h="3411233" w="6064414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2"/>
            </a:gs>
            <a:gs pos="37000">
              <a:schemeClr val="accent1"/>
            </a:gs>
            <a:gs pos="100000">
              <a:schemeClr val="dk1"/>
            </a:gs>
          </a:gsLst>
          <a:lin ang="3600008" scaled="0"/>
        </a:gra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  <a:effectLst>
            <a:outerShdw blurRad="14288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855300" y="3983051"/>
            <a:ext cx="5969100" cy="4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7" name="Google Shape;17;p3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18" name="Google Shape;18;p3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21" name="Google Shape;21;p3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25" name="Google Shape;25;p4"/>
            <p:cNvSpPr/>
            <p:nvPr/>
          </p:nvSpPr>
          <p:spPr>
            <a:xfrm>
              <a:off x="-6639" y="-3725"/>
              <a:ext cx="9157265" cy="5150962"/>
            </a:xfrm>
            <a:custGeom>
              <a:rect b="b" l="l" r="r" t="t"/>
              <a:pathLst>
                <a:path extrusionOk="0" h="3411233" w="6064414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-6639" y="-3725"/>
              <a:ext cx="9157265" cy="5150962"/>
            </a:xfrm>
            <a:custGeom>
              <a:rect b="b" l="l" r="r" t="t"/>
              <a:pathLst>
                <a:path extrusionOk="0" h="3411233" w="6064414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1552750" y="906351"/>
            <a:ext cx="60384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44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⦿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indent="-444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⌾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indent="-4445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•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indent="-4445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●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indent="-4445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○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indent="-4445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■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indent="-4445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●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indent="-4445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○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indent="-4445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400"/>
              <a:buFont typeface="Titillium Web SemiBold"/>
              <a:buChar char="■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761999" y="762000"/>
            <a:ext cx="599400" cy="472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4"/>
                    </a:gs>
                    <a:gs pos="27000">
                      <a:schemeClr val="accent3"/>
                    </a:gs>
                    <a:gs pos="84000">
                      <a:schemeClr val="accent2"/>
                    </a:gs>
                    <a:gs pos="100000">
                      <a:schemeClr val="accent2"/>
                    </a:gs>
                  </a:gsLst>
                  <a:lin ang="3599321" scaled="0"/>
                </a:gradFill>
                <a:latin typeface="Arial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32" name="Google Shape;32;p5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34;p5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35" name="Google Shape;35;p5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⦿"/>
              <a:defRPr/>
            </a:lvl1pPr>
            <a:lvl2pPr indent="-381000" lvl="1" marL="914400" rtl="0">
              <a:spcBef>
                <a:spcPts val="1000"/>
              </a:spcBef>
              <a:spcAft>
                <a:spcPts val="0"/>
              </a:spcAft>
              <a:buSzPts val="2400"/>
              <a:buChar char="⌾"/>
              <a:defRPr/>
            </a:lvl2pPr>
            <a:lvl3pPr indent="-381000" lvl="2" marL="1371600" rtl="0"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10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1000"/>
              </a:spcBef>
              <a:spcAft>
                <a:spcPts val="10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42" name="Google Shape;42;p6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44;p6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45" name="Google Shape;45;p6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6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855275" y="1627900"/>
            <a:ext cx="34731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815599" y="1627900"/>
            <a:ext cx="34731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7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53" name="Google Shape;53;p7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7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56" name="Google Shape;56;p7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7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855300" y="1627900"/>
            <a:ext cx="23157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3414199" y="1627900"/>
            <a:ext cx="23157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5973097" y="1627900"/>
            <a:ext cx="23157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8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65" name="Google Shape;65;p8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" name="Google Shape;67;p8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68" name="Google Shape;68;p8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" name="Google Shape;70;p8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9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74" name="Google Shape;74;p9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855300" y="4406300"/>
            <a:ext cx="7433400" cy="34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10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0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80" name="Google Shape;80;p10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3" name="Google Shape;83;p10"/>
          <p:cNvGrpSpPr/>
          <p:nvPr/>
        </p:nvGrpSpPr>
        <p:grpSpPr>
          <a:xfrm rot="10800000">
            <a:off x="2" y="0"/>
            <a:ext cx="2167839" cy="1251620"/>
            <a:chOff x="6975702" y="3891625"/>
            <a:chExt cx="2167839" cy="1251620"/>
          </a:xfrm>
        </p:grpSpPr>
        <p:sp>
          <p:nvSpPr>
            <p:cNvPr id="84" name="Google Shape;84;p10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59932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  <a:noFill/>
          <a:ln>
            <a:noFill/>
          </a:ln>
          <a:effectLst>
            <a:outerShdw rotWithShape="0" algn="bl" dir="16200000" dist="9525">
              <a:schemeClr val="lt1">
                <a:alpha val="35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⦿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⌾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•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tillium Web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n.wikipedia.org/wiki/Penetration_test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idx="4294967295" type="ctrTitle"/>
          </p:nvPr>
        </p:nvSpPr>
        <p:spPr>
          <a:xfrm>
            <a:off x="1045175" y="2559163"/>
            <a:ext cx="52386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Penetration</a:t>
            </a:r>
            <a:endParaRPr sz="7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Testing</a:t>
            </a:r>
            <a:endParaRPr sz="7200"/>
          </a:p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293100" y="1879450"/>
            <a:ext cx="67131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"/>
              <a:buChar char="▸"/>
            </a:pPr>
            <a:r>
              <a:rPr b="1" lang="en" sz="1800">
                <a:solidFill>
                  <a:srgbClr val="3A3F50"/>
                </a:solidFill>
                <a:latin typeface="Barlow"/>
                <a:ea typeface="Barlow"/>
                <a:cs typeface="Barlow"/>
                <a:sym typeface="Barlow"/>
              </a:rPr>
              <a:t>Also known as </a:t>
            </a:r>
            <a:r>
              <a:rPr b="1" lang="en" sz="1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Exploitation</a:t>
            </a:r>
            <a:endParaRPr b="1" sz="1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None/>
            </a:pPr>
            <a:r>
              <a:t/>
            </a:r>
            <a:endParaRPr b="1" sz="1800">
              <a:solidFill>
                <a:srgbClr val="007BB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"/>
              <a:buChar char="▸"/>
            </a:pPr>
            <a:r>
              <a:rPr b="1" lang="en" sz="1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Exploit </a:t>
            </a:r>
            <a:r>
              <a:rPr b="1" lang="en" sz="1800">
                <a:solidFill>
                  <a:srgbClr val="3A3F50"/>
                </a:solidFill>
                <a:latin typeface="Barlow"/>
                <a:ea typeface="Barlow"/>
                <a:cs typeface="Barlow"/>
                <a:sym typeface="Barlow"/>
              </a:rPr>
              <a:t>the vulnerabilities found and </a:t>
            </a:r>
            <a:r>
              <a:rPr b="1" lang="en" sz="1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Gains Access</a:t>
            </a:r>
            <a:endParaRPr b="1" sz="1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None/>
            </a:pPr>
            <a:r>
              <a:t/>
            </a:r>
            <a:endParaRPr b="1" sz="1800">
              <a:solidFill>
                <a:srgbClr val="007BB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"/>
              <a:buChar char="▸"/>
            </a:pPr>
            <a:r>
              <a:rPr b="1" lang="en" sz="1800">
                <a:solidFill>
                  <a:srgbClr val="3A3F50"/>
                </a:solidFill>
                <a:latin typeface="Barlow"/>
                <a:ea typeface="Barlow"/>
                <a:cs typeface="Barlow"/>
                <a:sym typeface="Barlow"/>
              </a:rPr>
              <a:t>Uses varying </a:t>
            </a:r>
            <a:r>
              <a:rPr b="1" lang="en" sz="1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exploitation tools</a:t>
            </a:r>
            <a:r>
              <a:rPr b="1" lang="en" sz="1800">
                <a:solidFill>
                  <a:srgbClr val="007BB9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b="1" lang="en" sz="1800">
                <a:solidFill>
                  <a:srgbClr val="3A3F50"/>
                </a:solidFill>
                <a:latin typeface="Barlow"/>
                <a:ea typeface="Barlow"/>
                <a:cs typeface="Barlow"/>
                <a:sym typeface="Barlow"/>
              </a:rPr>
              <a:t>for making a connection with the target</a:t>
            </a:r>
            <a:endParaRPr b="1" sz="1800">
              <a:solidFill>
                <a:srgbClr val="007BB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None/>
            </a:pPr>
            <a:r>
              <a:t/>
            </a:r>
            <a:endParaRPr b="1" sz="1800">
              <a:solidFill>
                <a:srgbClr val="007BB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"/>
              <a:buChar char="▸"/>
            </a:pPr>
            <a:r>
              <a:rPr b="1" lang="en" sz="1800">
                <a:solidFill>
                  <a:srgbClr val="3A3F50"/>
                </a:solidFill>
                <a:latin typeface="Barlow"/>
                <a:ea typeface="Barlow"/>
                <a:cs typeface="Barlow"/>
                <a:sym typeface="Barlow"/>
              </a:rPr>
              <a:t>The </a:t>
            </a:r>
            <a:r>
              <a:rPr b="1" lang="en" sz="1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data of target</a:t>
            </a:r>
            <a:r>
              <a:rPr b="1" lang="en" sz="1800">
                <a:solidFill>
                  <a:srgbClr val="007BB9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b="1" lang="en" sz="1800">
                <a:solidFill>
                  <a:srgbClr val="3A3F50"/>
                </a:solidFill>
                <a:latin typeface="Barlow"/>
                <a:ea typeface="Barlow"/>
                <a:cs typeface="Barlow"/>
                <a:sym typeface="Barlow"/>
              </a:rPr>
              <a:t>can be obtained 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None/>
            </a:pPr>
            <a:r>
              <a:t/>
            </a:r>
            <a:endParaRPr b="1" sz="1800">
              <a:solidFill>
                <a:srgbClr val="007BB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"/>
              <a:buChar char="▸"/>
            </a:pPr>
            <a:r>
              <a:rPr b="1" lang="en" sz="1800">
                <a:solidFill>
                  <a:srgbClr val="3A3F50"/>
                </a:solidFill>
                <a:latin typeface="Barlow"/>
                <a:ea typeface="Barlow"/>
                <a:cs typeface="Barlow"/>
                <a:sym typeface="Barlow"/>
              </a:rPr>
              <a:t>Resources used are: </a:t>
            </a:r>
            <a:r>
              <a:rPr b="1" lang="en" sz="1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Metasploit, BeEF etc</a:t>
            </a:r>
            <a:r>
              <a:rPr b="1" lang="en" sz="1800">
                <a:solidFill>
                  <a:srgbClr val="007BB9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b="1">
              <a:solidFill>
                <a:srgbClr val="3A3F5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None/>
            </a:pPr>
            <a:r>
              <a:t/>
            </a:r>
            <a:endParaRPr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9" name="Google Shape;179;p21"/>
          <p:cNvSpPr txBox="1"/>
          <p:nvPr>
            <p:ph type="title"/>
          </p:nvPr>
        </p:nvSpPr>
        <p:spPr>
          <a:xfrm>
            <a:off x="175525" y="468625"/>
            <a:ext cx="88536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aleway"/>
                <a:ea typeface="Raleway"/>
                <a:cs typeface="Raleway"/>
                <a:sym typeface="Raleway"/>
              </a:rPr>
              <a:t>Step 3        Gaining Access</a:t>
            </a:r>
            <a:br>
              <a:rPr b="0" lang="en" sz="6000">
                <a:solidFill>
                  <a:srgbClr val="00B5DD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endParaRPr/>
          </a:p>
        </p:txBody>
      </p:sp>
      <p:sp>
        <p:nvSpPr>
          <p:cNvPr id="180" name="Google Shape;180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590750" y="1879450"/>
            <a:ext cx="67131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"/>
              <a:buChar char="▸"/>
            </a:pPr>
            <a:r>
              <a:rPr b="1" lang="en" sz="1800">
                <a:solidFill>
                  <a:srgbClr val="3A3F50"/>
                </a:solidFill>
                <a:latin typeface="Barlow"/>
                <a:ea typeface="Barlow"/>
                <a:cs typeface="Barlow"/>
                <a:sym typeface="Barlow"/>
              </a:rPr>
              <a:t>Tries to </a:t>
            </a:r>
            <a:r>
              <a:rPr b="1" lang="en" sz="1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maintain the access</a:t>
            </a:r>
            <a:r>
              <a:rPr b="1" lang="en" sz="1800">
                <a:solidFill>
                  <a:srgbClr val="007BB9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b="1" lang="en" sz="1800">
                <a:solidFill>
                  <a:srgbClr val="3A3F50"/>
                </a:solidFill>
                <a:latin typeface="Barlow"/>
                <a:ea typeface="Barlow"/>
                <a:cs typeface="Barlow"/>
                <a:sym typeface="Barlow"/>
              </a:rPr>
              <a:t>in the target system or network </a:t>
            </a:r>
            <a:endParaRPr b="1" sz="1800">
              <a:solidFill>
                <a:srgbClr val="007BB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7BB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"/>
              <a:buChar char="▸"/>
            </a:pPr>
            <a:r>
              <a:rPr b="1" lang="en" sz="1800">
                <a:solidFill>
                  <a:srgbClr val="3A3F50"/>
                </a:solidFill>
                <a:latin typeface="Barlow"/>
                <a:ea typeface="Barlow"/>
                <a:cs typeface="Barlow"/>
                <a:sym typeface="Barlow"/>
              </a:rPr>
              <a:t>Uses the target system for further </a:t>
            </a:r>
            <a:r>
              <a:rPr b="1" lang="en" sz="1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deploying </a:t>
            </a:r>
            <a:endParaRPr b="1" sz="1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A3F5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"/>
              <a:buChar char="▸"/>
            </a:pPr>
            <a:r>
              <a:rPr b="1" lang="en" sz="1800">
                <a:solidFill>
                  <a:srgbClr val="3A3F50"/>
                </a:solidFill>
                <a:latin typeface="Barlow"/>
                <a:ea typeface="Barlow"/>
                <a:cs typeface="Barlow"/>
                <a:sym typeface="Barlow"/>
              </a:rPr>
              <a:t>Uses these data for analysis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7BB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"/>
              <a:buChar char="▸"/>
            </a:pPr>
            <a:r>
              <a:rPr b="1" lang="en" sz="1800">
                <a:solidFill>
                  <a:srgbClr val="3A3F50"/>
                </a:solidFill>
                <a:latin typeface="Barlow"/>
                <a:ea typeface="Barlow"/>
                <a:cs typeface="Barlow"/>
                <a:sym typeface="Barlow"/>
              </a:rPr>
              <a:t>Resources used are: </a:t>
            </a:r>
            <a:r>
              <a:rPr b="1" lang="en" sz="1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Trojan Horses, Backdoor access etc</a:t>
            </a:r>
            <a:r>
              <a:rPr b="1" lang="en" sz="1800">
                <a:solidFill>
                  <a:srgbClr val="007BB9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b="1">
              <a:solidFill>
                <a:srgbClr val="3A3F5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A3F5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800"/>
              <a:buFont typeface="Barlow"/>
              <a:buChar char="▸"/>
            </a:pPr>
            <a:r>
              <a:t/>
            </a:r>
            <a:endParaRPr b="1" sz="1800">
              <a:solidFill>
                <a:srgbClr val="3A3F5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800">
              <a:solidFill>
                <a:srgbClr val="3A3F5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6" name="Google Shape;186;p22"/>
          <p:cNvSpPr txBox="1"/>
          <p:nvPr>
            <p:ph type="title"/>
          </p:nvPr>
        </p:nvSpPr>
        <p:spPr>
          <a:xfrm>
            <a:off x="175525" y="468625"/>
            <a:ext cx="88536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aleway"/>
                <a:ea typeface="Raleway"/>
                <a:cs typeface="Raleway"/>
                <a:sym typeface="Raleway"/>
              </a:rPr>
              <a:t>Step 4        Maintaining Access</a:t>
            </a:r>
            <a:br>
              <a:rPr b="0" lang="en" sz="6000">
                <a:solidFill>
                  <a:srgbClr val="00B5DD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endParaRPr/>
          </a:p>
        </p:txBody>
      </p:sp>
      <p:sp>
        <p:nvSpPr>
          <p:cNvPr id="187" name="Google Shape;187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590750" y="1688425"/>
            <a:ext cx="67131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A3F5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"/>
              <a:buChar char="▸"/>
            </a:pPr>
            <a:r>
              <a:rPr b="1" lang="en" sz="1800">
                <a:solidFill>
                  <a:srgbClr val="3A3F50"/>
                </a:solidFill>
                <a:latin typeface="Barlow"/>
                <a:ea typeface="Barlow"/>
                <a:cs typeface="Barlow"/>
                <a:sym typeface="Barlow"/>
              </a:rPr>
              <a:t>Prepares a report regarding the attack performed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None/>
            </a:pPr>
            <a:r>
              <a:t/>
            </a:r>
            <a:endParaRPr b="1" sz="1800">
              <a:solidFill>
                <a:srgbClr val="007BB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"/>
              <a:buChar char="▸"/>
            </a:pPr>
            <a:r>
              <a:rPr b="1" lang="en" sz="1800">
                <a:solidFill>
                  <a:srgbClr val="3A3F50"/>
                </a:solidFill>
                <a:latin typeface="Barlow"/>
                <a:ea typeface="Barlow"/>
                <a:cs typeface="Barlow"/>
                <a:sym typeface="Barlow"/>
              </a:rPr>
              <a:t>Includes all the details of the attack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None/>
            </a:pPr>
            <a:r>
              <a:t/>
            </a:r>
            <a:endParaRPr b="1" sz="1800">
              <a:solidFill>
                <a:srgbClr val="007BB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"/>
              <a:buChar char="▸"/>
            </a:pPr>
            <a:r>
              <a:rPr b="1" lang="en" sz="1800">
                <a:solidFill>
                  <a:srgbClr val="3A3F50"/>
                </a:solidFill>
                <a:latin typeface="Barlow"/>
                <a:ea typeface="Barlow"/>
                <a:cs typeface="Barlow"/>
                <a:sym typeface="Barlow"/>
              </a:rPr>
              <a:t>Uses to conclude whether the system is safe or not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None/>
            </a:pPr>
            <a:r>
              <a:t/>
            </a:r>
            <a:endParaRPr b="1" sz="1800">
              <a:solidFill>
                <a:srgbClr val="007BB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"/>
              <a:buChar char="▸"/>
            </a:pPr>
            <a:r>
              <a:rPr b="1" lang="en" sz="1800">
                <a:solidFill>
                  <a:srgbClr val="3A3F50"/>
                </a:solidFill>
                <a:latin typeface="Barlow"/>
                <a:ea typeface="Barlow"/>
                <a:cs typeface="Barlow"/>
                <a:sym typeface="Barlow"/>
              </a:rPr>
              <a:t>Provides the report to the authorities concerned.</a:t>
            </a:r>
            <a:endParaRPr b="1" sz="1800">
              <a:solidFill>
                <a:srgbClr val="007BB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A3F5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800">
              <a:solidFill>
                <a:srgbClr val="3A3F5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3" name="Google Shape;193;p23"/>
          <p:cNvSpPr txBox="1"/>
          <p:nvPr>
            <p:ph type="title"/>
          </p:nvPr>
        </p:nvSpPr>
        <p:spPr>
          <a:xfrm>
            <a:off x="175525" y="468625"/>
            <a:ext cx="88536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aleway"/>
                <a:ea typeface="Raleway"/>
                <a:cs typeface="Raleway"/>
                <a:sym typeface="Raleway"/>
              </a:rPr>
              <a:t>Step 5        Analysis</a:t>
            </a:r>
            <a:br>
              <a:rPr b="0" lang="en" sz="6000">
                <a:solidFill>
                  <a:srgbClr val="00B5DD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endParaRPr/>
          </a:p>
        </p:txBody>
      </p:sp>
      <p:sp>
        <p:nvSpPr>
          <p:cNvPr id="194" name="Google Shape;194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590750" y="1688425"/>
            <a:ext cx="67131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A3F5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A3F50"/>
                </a:solidFill>
                <a:latin typeface="Barlow"/>
                <a:ea typeface="Barlow"/>
                <a:cs typeface="Barlow"/>
                <a:sym typeface="Barlow"/>
              </a:rPr>
              <a:t>Template and icons</a:t>
            </a:r>
            <a:endParaRPr b="1" sz="1600">
              <a:solidFill>
                <a:srgbClr val="3A3F5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7BB9"/>
                </a:solidFill>
                <a:latin typeface="Barlow"/>
                <a:ea typeface="Barlow"/>
                <a:cs typeface="Barlow"/>
                <a:sym typeface="Barlow"/>
              </a:rPr>
              <a:t>Slides Carnival</a:t>
            </a:r>
            <a:endParaRPr b="1" sz="1600">
              <a:solidFill>
                <a:srgbClr val="3A3F5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800">
              <a:solidFill>
                <a:srgbClr val="3A3F5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00" name="Google Shape;200;p24"/>
          <p:cNvSpPr txBox="1"/>
          <p:nvPr>
            <p:ph type="title"/>
          </p:nvPr>
        </p:nvSpPr>
        <p:spPr>
          <a:xfrm>
            <a:off x="2247625" y="689050"/>
            <a:ext cx="88536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aleway"/>
                <a:ea typeface="Raleway"/>
                <a:cs typeface="Raleway"/>
                <a:sym typeface="Raleway"/>
              </a:rPr>
              <a:t>       References</a:t>
            </a:r>
            <a:br>
              <a:rPr b="0" lang="en" sz="6000">
                <a:solidFill>
                  <a:srgbClr val="00B5DD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endParaRPr/>
          </a:p>
        </p:txBody>
      </p:sp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24"/>
          <p:cNvSpPr txBox="1"/>
          <p:nvPr/>
        </p:nvSpPr>
        <p:spPr>
          <a:xfrm>
            <a:off x="502550" y="3404650"/>
            <a:ext cx="6801300" cy="13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A3F50"/>
                </a:solidFill>
                <a:latin typeface="Barlow"/>
                <a:ea typeface="Barlow"/>
                <a:cs typeface="Barlow"/>
                <a:sym typeface="Barlow"/>
              </a:rPr>
              <a:t>Content</a:t>
            </a:r>
            <a:endParaRPr b="1" sz="2000">
              <a:solidFill>
                <a:srgbClr val="3A3F5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7BB9"/>
                </a:solidFill>
                <a:latin typeface="Barlow"/>
                <a:ea typeface="Barlow"/>
                <a:cs typeface="Barlow"/>
                <a:sym typeface="Barlow"/>
              </a:rPr>
              <a:t>Wikipedia - </a:t>
            </a:r>
            <a:r>
              <a:rPr b="1" lang="en" sz="1200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3"/>
              </a:rPr>
              <a:t>https://en.wikipedia.org/wiki/Penetration_test</a:t>
            </a:r>
            <a:endParaRPr b="1" sz="1200">
              <a:solidFill>
                <a:srgbClr val="007BB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7BB9"/>
                </a:solidFill>
                <a:latin typeface="Barlow"/>
                <a:ea typeface="Barlow"/>
                <a:cs typeface="Barlow"/>
                <a:sym typeface="Barlow"/>
              </a:rPr>
              <a:t>Hacker High School</a:t>
            </a:r>
            <a:endParaRPr b="1" sz="1200">
              <a:solidFill>
                <a:srgbClr val="007BB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7BB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idx="4294967295" type="subTitle"/>
          </p:nvPr>
        </p:nvSpPr>
        <p:spPr>
          <a:xfrm>
            <a:off x="-1393150" y="2738854"/>
            <a:ext cx="7433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Time for queries.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8" name="Google Shape;208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855300" y="1486181"/>
            <a:ext cx="6614926" cy="107631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4"/>
                    </a:gs>
                    <a:gs pos="27000">
                      <a:schemeClr val="accent3"/>
                    </a:gs>
                    <a:gs pos="84000">
                      <a:schemeClr val="accent2"/>
                    </a:gs>
                    <a:gs pos="100000">
                      <a:schemeClr val="accent2"/>
                    </a:gs>
                  </a:gsLst>
                  <a:lin ang="3599321" scaled="0"/>
                </a:gradFill>
                <a:latin typeface="Titillium Web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120500" y="827075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02" name="Google Shape;102;p13"/>
          <p:cNvSpPr txBox="1"/>
          <p:nvPr>
            <p:ph idx="1" type="body"/>
          </p:nvPr>
        </p:nvSpPr>
        <p:spPr>
          <a:xfrm>
            <a:off x="1081975" y="1999313"/>
            <a:ext cx="7947300" cy="207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tillium Web"/>
              <a:buChar char="○"/>
            </a:pPr>
            <a:r>
              <a:t/>
            </a:r>
            <a:endParaRPr b="1" sz="12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800"/>
              <a:buFont typeface="Barlow"/>
              <a:buChar char="●"/>
            </a:pPr>
            <a:r>
              <a:rPr b="1" lang="en" sz="1800">
                <a:solidFill>
                  <a:srgbClr val="3A3F50"/>
                </a:solidFill>
                <a:latin typeface="Barlow"/>
                <a:ea typeface="Barlow"/>
                <a:cs typeface="Barlow"/>
                <a:sym typeface="Barlow"/>
              </a:rPr>
              <a:t>Introduction to Penetration testing</a:t>
            </a:r>
            <a:endParaRPr b="1" sz="1800">
              <a:solidFill>
                <a:srgbClr val="3A3F5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800"/>
              <a:buFont typeface="Barlow"/>
              <a:buChar char="●"/>
            </a:pPr>
            <a:r>
              <a:rPr b="1" lang="en" sz="1800">
                <a:solidFill>
                  <a:srgbClr val="3A3F50"/>
                </a:solidFill>
                <a:latin typeface="Barlow"/>
                <a:ea typeface="Barlow"/>
                <a:cs typeface="Barlow"/>
                <a:sym typeface="Barlow"/>
              </a:rPr>
              <a:t>What is the need ?</a:t>
            </a:r>
            <a:endParaRPr b="1" sz="1800">
              <a:solidFill>
                <a:srgbClr val="3A3F5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800"/>
              <a:buFont typeface="Barlow"/>
              <a:buChar char="●"/>
            </a:pPr>
            <a:r>
              <a:rPr b="1" lang="en" sz="1800">
                <a:solidFill>
                  <a:srgbClr val="3A3F50"/>
                </a:solidFill>
                <a:latin typeface="Barlow"/>
                <a:ea typeface="Barlow"/>
                <a:cs typeface="Barlow"/>
                <a:sym typeface="Barlow"/>
              </a:rPr>
              <a:t>The Route Map of Penetration Testing</a:t>
            </a:r>
            <a:endParaRPr b="1" sz="1800">
              <a:solidFill>
                <a:srgbClr val="3A3F5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800"/>
              <a:buFont typeface="Barlow"/>
              <a:buChar char="●"/>
            </a:pPr>
            <a:r>
              <a:rPr b="1" lang="en" sz="1800">
                <a:solidFill>
                  <a:srgbClr val="3A3F50"/>
                </a:solidFill>
                <a:latin typeface="Barlow"/>
                <a:ea typeface="Barlow"/>
                <a:cs typeface="Barlow"/>
                <a:sym typeface="Barlow"/>
              </a:rPr>
              <a:t>References</a:t>
            </a:r>
            <a:endParaRPr sz="18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Penetration Testing</a:t>
            </a:r>
            <a:endParaRPr/>
          </a:p>
        </p:txBody>
      </p:sp>
      <p:sp>
        <p:nvSpPr>
          <p:cNvPr id="109" name="Google Shape;109;p14"/>
          <p:cNvSpPr txBox="1"/>
          <p:nvPr>
            <p:ph idx="1" type="subTitle"/>
          </p:nvPr>
        </p:nvSpPr>
        <p:spPr>
          <a:xfrm>
            <a:off x="855300" y="3983051"/>
            <a:ext cx="5969100" cy="4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Let’s start with the basics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739328" y="543375"/>
            <a:ext cx="967200" cy="16305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0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1</a:t>
            </a:r>
            <a:endParaRPr b="1" sz="13000">
              <a:solidFill>
                <a:schemeClr val="accent4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2824525" y="894775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200">
                <a:latin typeface="Raleway"/>
                <a:ea typeface="Raleway"/>
                <a:cs typeface="Raleway"/>
                <a:sym typeface="Raleway"/>
              </a:rPr>
              <a:t>Penetration Testing</a:t>
            </a:r>
            <a:endParaRPr sz="3000"/>
          </a:p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987575" y="2186350"/>
            <a:ext cx="7433400" cy="27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"/>
              <a:buChar char="⦿"/>
            </a:pPr>
            <a:r>
              <a:rPr b="1" lang="en" sz="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Simulated </a:t>
            </a:r>
            <a:r>
              <a:rPr b="1" lang="en" sz="2000">
                <a:solidFill>
                  <a:srgbClr val="3A3F50"/>
                </a:solidFill>
                <a:latin typeface="Barlow"/>
                <a:ea typeface="Barlow"/>
                <a:cs typeface="Barlow"/>
                <a:sym typeface="Barlow"/>
              </a:rPr>
              <a:t>cyber attack</a:t>
            </a:r>
            <a:endParaRPr b="1" sz="2000">
              <a:solidFill>
                <a:srgbClr val="3A3F5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"/>
              <a:buChar char="⦿"/>
            </a:pPr>
            <a:r>
              <a:rPr b="1" lang="en" sz="2000">
                <a:solidFill>
                  <a:srgbClr val="3A3F50"/>
                </a:solidFill>
                <a:latin typeface="Barlow"/>
                <a:ea typeface="Barlow"/>
                <a:cs typeface="Barlow"/>
                <a:sym typeface="Barlow"/>
              </a:rPr>
              <a:t>Performed with the </a:t>
            </a:r>
            <a:r>
              <a:rPr b="1" lang="en" sz="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consent of authorities</a:t>
            </a:r>
            <a:endParaRPr b="1" sz="20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"/>
              <a:buChar char="⦿"/>
            </a:pPr>
            <a:r>
              <a:rPr b="1" lang="en" sz="2000">
                <a:solidFill>
                  <a:srgbClr val="3A3F50"/>
                </a:solidFill>
                <a:latin typeface="Barlow"/>
                <a:ea typeface="Barlow"/>
                <a:cs typeface="Barlow"/>
                <a:sym typeface="Barlow"/>
              </a:rPr>
              <a:t>To </a:t>
            </a:r>
            <a:r>
              <a:rPr b="1" lang="en" sz="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find vulnerabilities</a:t>
            </a:r>
            <a:r>
              <a:rPr b="1" lang="en" sz="2000">
                <a:solidFill>
                  <a:srgbClr val="3A3F50"/>
                </a:solidFill>
                <a:latin typeface="Barlow"/>
                <a:ea typeface="Barlow"/>
                <a:cs typeface="Barlow"/>
                <a:sym typeface="Barlow"/>
              </a:rPr>
              <a:t> in a system or network</a:t>
            </a:r>
            <a:endParaRPr b="1" sz="2000">
              <a:solidFill>
                <a:srgbClr val="3A3F5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"/>
              <a:buChar char="⦿"/>
            </a:pPr>
            <a:r>
              <a:rPr b="1" lang="en" sz="2000">
                <a:solidFill>
                  <a:srgbClr val="3A3F50"/>
                </a:solidFill>
                <a:latin typeface="Barlow"/>
                <a:ea typeface="Barlow"/>
                <a:cs typeface="Barlow"/>
                <a:sym typeface="Barlow"/>
              </a:rPr>
              <a:t>To </a:t>
            </a:r>
            <a:r>
              <a:rPr b="1" lang="en" sz="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evaluate the security</a:t>
            </a:r>
            <a:r>
              <a:rPr b="1" lang="en" sz="2000">
                <a:solidFill>
                  <a:srgbClr val="007BB9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b="1" lang="en" sz="2000">
                <a:solidFill>
                  <a:srgbClr val="3A3F50"/>
                </a:solidFill>
                <a:latin typeface="Barlow"/>
                <a:ea typeface="Barlow"/>
                <a:cs typeface="Barlow"/>
                <a:sym typeface="Barlow"/>
              </a:rPr>
              <a:t>of a system</a:t>
            </a:r>
            <a:endParaRPr b="1" sz="2000">
              <a:solidFill>
                <a:srgbClr val="3A3F5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"/>
              <a:buChar char="⦿"/>
            </a:pPr>
            <a:r>
              <a:rPr b="1" lang="en" sz="2000">
                <a:solidFill>
                  <a:srgbClr val="3A3F50"/>
                </a:solidFill>
                <a:latin typeface="Barlow"/>
                <a:ea typeface="Barlow"/>
                <a:cs typeface="Barlow"/>
                <a:sym typeface="Barlow"/>
              </a:rPr>
              <a:t>So as to </a:t>
            </a:r>
            <a:r>
              <a:rPr b="1" lang="en" sz="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prevent their exploitation</a:t>
            </a:r>
            <a:endParaRPr b="1" sz="20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1340225" y="1804250"/>
            <a:ext cx="60516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"/>
              <a:buChar char="▸"/>
            </a:pPr>
            <a:r>
              <a:rPr b="1" lang="en" sz="1800">
                <a:solidFill>
                  <a:srgbClr val="3A3F50"/>
                </a:solidFill>
                <a:latin typeface="Barlow"/>
                <a:ea typeface="Barlow"/>
                <a:cs typeface="Barlow"/>
                <a:sym typeface="Barlow"/>
              </a:rPr>
              <a:t>Increasing </a:t>
            </a:r>
            <a:r>
              <a:rPr b="1" lang="en" sz="1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digitalization</a:t>
            </a:r>
            <a:r>
              <a:rPr b="1" lang="en" sz="1800">
                <a:solidFill>
                  <a:srgbClr val="3A3F50"/>
                </a:solidFill>
                <a:latin typeface="Barlow"/>
                <a:ea typeface="Barlow"/>
                <a:cs typeface="Barlow"/>
                <a:sym typeface="Barlow"/>
              </a:rPr>
              <a:t> of information</a:t>
            </a:r>
            <a:endParaRPr b="1">
              <a:solidFill>
                <a:srgbClr val="3A3F5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None/>
            </a:pPr>
            <a:r>
              <a:t/>
            </a:r>
            <a:endParaRPr b="1" sz="1800">
              <a:solidFill>
                <a:srgbClr val="3A3F5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"/>
              <a:buChar char="▸"/>
            </a:pPr>
            <a:r>
              <a:rPr b="1" lang="en" sz="1800">
                <a:solidFill>
                  <a:srgbClr val="3A3F50"/>
                </a:solidFill>
                <a:latin typeface="Barlow"/>
                <a:ea typeface="Barlow"/>
                <a:cs typeface="Barlow"/>
                <a:sym typeface="Barlow"/>
              </a:rPr>
              <a:t>Increasing </a:t>
            </a:r>
            <a:r>
              <a:rPr b="1" lang="en" sz="1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cyber crime rates</a:t>
            </a:r>
            <a:endParaRPr b="1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None/>
            </a:pPr>
            <a:r>
              <a:t/>
            </a:r>
            <a:endParaRPr b="1" sz="1800">
              <a:solidFill>
                <a:srgbClr val="007BB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"/>
              <a:buChar char="▸"/>
            </a:pPr>
            <a:r>
              <a:rPr b="1" lang="en" sz="1800">
                <a:solidFill>
                  <a:srgbClr val="3A3F50"/>
                </a:solidFill>
                <a:latin typeface="Barlow"/>
                <a:ea typeface="Barlow"/>
                <a:cs typeface="Barlow"/>
                <a:sym typeface="Barlow"/>
              </a:rPr>
              <a:t>Increasing </a:t>
            </a:r>
            <a:r>
              <a:rPr b="1" lang="en" sz="1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Malwares</a:t>
            </a:r>
            <a:endParaRPr b="1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None/>
            </a:pPr>
            <a:r>
              <a:t/>
            </a:r>
            <a:endParaRPr b="1" sz="1800">
              <a:solidFill>
                <a:srgbClr val="007BB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"/>
              <a:buChar char="▸"/>
            </a:pPr>
            <a:r>
              <a:rPr b="1" lang="en" sz="1800">
                <a:solidFill>
                  <a:srgbClr val="3A3F50"/>
                </a:solidFill>
                <a:latin typeface="Barlow"/>
                <a:ea typeface="Barlow"/>
                <a:cs typeface="Barlow"/>
                <a:sym typeface="Barlow"/>
              </a:rPr>
              <a:t>To ensure </a:t>
            </a:r>
            <a:r>
              <a:rPr b="1" lang="en" sz="1800">
                <a:solidFill>
                  <a:srgbClr val="007BB9"/>
                </a:solidFill>
                <a:latin typeface="Barlow"/>
                <a:ea typeface="Barlow"/>
                <a:cs typeface="Barlow"/>
                <a:sym typeface="Barlow"/>
              </a:rPr>
              <a:t>d</a:t>
            </a:r>
            <a:r>
              <a:rPr b="1" lang="en" sz="1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igital privacy</a:t>
            </a:r>
            <a:r>
              <a:rPr b="1" lang="en" sz="1800">
                <a:solidFill>
                  <a:srgbClr val="007BB9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b="1" lang="en" sz="1800">
                <a:solidFill>
                  <a:srgbClr val="3A3F50"/>
                </a:solidFill>
                <a:latin typeface="Barlow"/>
                <a:ea typeface="Barlow"/>
                <a:cs typeface="Barlow"/>
                <a:sym typeface="Barlow"/>
              </a:rPr>
              <a:t>and security</a:t>
            </a:r>
            <a:endParaRPr b="1">
              <a:solidFill>
                <a:srgbClr val="3A3F5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None/>
            </a:pPr>
            <a:r>
              <a:t/>
            </a:r>
            <a:endParaRPr b="1" sz="1800">
              <a:solidFill>
                <a:srgbClr val="3A3F5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arlow"/>
              <a:buChar char="▸"/>
            </a:pPr>
            <a:r>
              <a:rPr b="1" lang="en" sz="1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Outdating security measures</a:t>
            </a:r>
            <a:endParaRPr b="1" sz="18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3" name="Google Shape;123;p16"/>
          <p:cNvSpPr txBox="1"/>
          <p:nvPr>
            <p:ph type="title"/>
          </p:nvPr>
        </p:nvSpPr>
        <p:spPr>
          <a:xfrm>
            <a:off x="2835450" y="733125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BB9"/>
              </a:buClr>
              <a:buSzPts val="4800"/>
              <a:buFont typeface="Raleway Thin"/>
              <a:buNone/>
            </a:pPr>
            <a:r>
              <a:rPr lang="en" sz="4800">
                <a:latin typeface="Raleway"/>
                <a:ea typeface="Raleway"/>
                <a:cs typeface="Raleway"/>
                <a:sym typeface="Raleway"/>
              </a:rPr>
              <a:t>THE NEED</a:t>
            </a:r>
            <a:br>
              <a:rPr b="0" lang="en" sz="6000">
                <a:solidFill>
                  <a:srgbClr val="00B5DD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endParaRPr/>
          </a:p>
        </p:txBody>
      </p:sp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ctrTitle"/>
          </p:nvPr>
        </p:nvSpPr>
        <p:spPr>
          <a:xfrm>
            <a:off x="855300" y="2498563"/>
            <a:ext cx="5969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Penetration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130" name="Google Shape;130;p17"/>
          <p:cNvSpPr txBox="1"/>
          <p:nvPr>
            <p:ph idx="1" type="subTitle"/>
          </p:nvPr>
        </p:nvSpPr>
        <p:spPr>
          <a:xfrm>
            <a:off x="855300" y="3983051"/>
            <a:ext cx="5969100" cy="4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Let’s see the various steps in Penetration Testing</a:t>
            </a:r>
            <a:endParaRPr sz="20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739328" y="543375"/>
            <a:ext cx="967200" cy="16305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0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2</a:t>
            </a:r>
            <a:endParaRPr b="1" sz="13000">
              <a:solidFill>
                <a:schemeClr val="accent4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0" y="6451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0" name="Google Shape;140;p18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141" name="Google Shape;141;p18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1</a:t>
              </a:r>
              <a:endParaRPr sz="6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143" name="Google Shape;143;p18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144" name="Google Shape;144;p18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3</a:t>
              </a:r>
              <a:endParaRPr sz="6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146" name="Google Shape;146;p18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147" name="Google Shape;147;p18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5</a:t>
              </a:r>
              <a:endParaRPr sz="6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149" name="Google Shape;149;p18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150" name="Google Shape;150;p18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4</a:t>
              </a:r>
              <a:endParaRPr sz="6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152" name="Google Shape;152;p18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153" name="Google Shape;153;p18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2</a:t>
              </a:r>
              <a:endParaRPr sz="6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155" name="Google Shape;155;p18"/>
          <p:cNvSpPr txBox="1"/>
          <p:nvPr/>
        </p:nvSpPr>
        <p:spPr>
          <a:xfrm>
            <a:off x="1188775" y="1156100"/>
            <a:ext cx="1809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Reconnaissance</a:t>
            </a:r>
            <a:endParaRPr sz="9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3480074" y="1156100"/>
            <a:ext cx="1627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rgbClr val="FF6611"/>
                </a:solidFill>
                <a:latin typeface="Barlow"/>
                <a:ea typeface="Barlow"/>
                <a:cs typeface="Barlow"/>
                <a:sym typeface="Barlow"/>
              </a:rPr>
              <a:t>Gaining Access</a:t>
            </a:r>
            <a:endParaRPr sz="900">
              <a:solidFill>
                <a:srgbClr val="FF661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568586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Analysis</a:t>
            </a:r>
            <a:endParaRPr sz="900">
              <a:solidFill>
                <a:schemeClr val="accen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2638600" y="4151775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Scanning</a:t>
            </a:r>
            <a:endParaRPr sz="900">
              <a:solidFill>
                <a:schemeClr val="accen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4287826" y="4063600"/>
            <a:ext cx="2276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rgbClr val="FF6611"/>
                </a:solidFill>
                <a:latin typeface="Barlow"/>
                <a:ea typeface="Barlow"/>
                <a:cs typeface="Barlow"/>
                <a:sym typeface="Barlow"/>
              </a:rPr>
              <a:t>Maintianing Access</a:t>
            </a:r>
            <a:endParaRPr sz="9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1340225" y="1804250"/>
            <a:ext cx="67131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"/>
              <a:buChar char="▸"/>
            </a:pPr>
            <a:r>
              <a:rPr b="1" lang="en" sz="1800">
                <a:solidFill>
                  <a:srgbClr val="3A3F50"/>
                </a:solidFill>
                <a:latin typeface="Barlow"/>
                <a:ea typeface="Barlow"/>
                <a:cs typeface="Barlow"/>
                <a:sym typeface="Barlow"/>
              </a:rPr>
              <a:t>Also known as </a:t>
            </a:r>
            <a:r>
              <a:rPr b="1" lang="en" sz="1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Footprinting</a:t>
            </a:r>
            <a:endParaRPr b="1" sz="18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1143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None/>
            </a:pPr>
            <a:r>
              <a:t/>
            </a:r>
            <a:endParaRPr b="1" sz="1800">
              <a:solidFill>
                <a:srgbClr val="007BB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"/>
              <a:buChar char="▸"/>
            </a:pPr>
            <a:r>
              <a:rPr b="1" lang="en" sz="1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Gathering Information</a:t>
            </a:r>
            <a:r>
              <a:rPr b="1" lang="en" sz="1800">
                <a:solidFill>
                  <a:srgbClr val="007BB9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b="1" lang="en" sz="1800">
                <a:solidFill>
                  <a:srgbClr val="3A3F50"/>
                </a:solidFill>
                <a:latin typeface="Barlow"/>
                <a:ea typeface="Barlow"/>
                <a:cs typeface="Barlow"/>
                <a:sym typeface="Barlow"/>
              </a:rPr>
              <a:t> about target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None/>
            </a:pPr>
            <a:r>
              <a:t/>
            </a:r>
            <a:endParaRPr b="1" sz="1800">
              <a:solidFill>
                <a:srgbClr val="007BB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"/>
              <a:buChar char="▸"/>
            </a:pPr>
            <a:r>
              <a:rPr b="1" lang="en" sz="1800">
                <a:solidFill>
                  <a:srgbClr val="3A3F50"/>
                </a:solidFill>
                <a:latin typeface="Barlow"/>
                <a:ea typeface="Barlow"/>
                <a:cs typeface="Barlow"/>
                <a:sym typeface="Barlow"/>
              </a:rPr>
              <a:t>To get a </a:t>
            </a:r>
            <a:r>
              <a:rPr b="1" lang="en" sz="1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detailed insight</a:t>
            </a:r>
            <a:endParaRPr b="1" sz="1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None/>
            </a:pPr>
            <a:r>
              <a:t/>
            </a:r>
            <a:endParaRPr b="1" sz="1800">
              <a:solidFill>
                <a:srgbClr val="007BB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"/>
              <a:buChar char="▸"/>
            </a:pPr>
            <a:r>
              <a:rPr b="1" lang="en" sz="1800">
                <a:solidFill>
                  <a:srgbClr val="3A3F50"/>
                </a:solidFill>
                <a:latin typeface="Barlow"/>
                <a:ea typeface="Barlow"/>
                <a:cs typeface="Barlow"/>
                <a:sym typeface="Barlow"/>
              </a:rPr>
              <a:t>Uses the data obtained for the </a:t>
            </a:r>
            <a:r>
              <a:rPr b="1" lang="en" sz="1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next step</a:t>
            </a:r>
            <a:endParaRPr b="1" sz="1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None/>
            </a:pPr>
            <a:r>
              <a:t/>
            </a:r>
            <a:endParaRPr b="1" sz="1800">
              <a:solidFill>
                <a:srgbClr val="007BB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"/>
              <a:buChar char="▸"/>
            </a:pPr>
            <a:r>
              <a:rPr b="1" lang="en" sz="1800">
                <a:solidFill>
                  <a:srgbClr val="3A3F50"/>
                </a:solidFill>
                <a:latin typeface="Barlow"/>
                <a:ea typeface="Barlow"/>
                <a:cs typeface="Barlow"/>
                <a:sym typeface="Barlow"/>
              </a:rPr>
              <a:t>Sources used are: </a:t>
            </a:r>
            <a:r>
              <a:rPr b="1" lang="en" sz="1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Search Engines , Social Media</a:t>
            </a:r>
            <a:r>
              <a:rPr b="1" lang="en" sz="1800">
                <a:solidFill>
                  <a:srgbClr val="007BB9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b="1" lang="en" sz="1800">
                <a:solidFill>
                  <a:srgbClr val="3A3F50"/>
                </a:solidFill>
                <a:latin typeface="Barlow"/>
                <a:ea typeface="Barlow"/>
                <a:cs typeface="Barlow"/>
                <a:sym typeface="Barlow"/>
              </a:rPr>
              <a:t>and </a:t>
            </a:r>
            <a:r>
              <a:rPr b="1" lang="en" sz="1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DNS</a:t>
            </a:r>
            <a:endParaRPr b="1" sz="1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800">
              <a:solidFill>
                <a:srgbClr val="3A3F5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5" name="Google Shape;165;p19"/>
          <p:cNvSpPr txBox="1"/>
          <p:nvPr>
            <p:ph type="title"/>
          </p:nvPr>
        </p:nvSpPr>
        <p:spPr>
          <a:xfrm>
            <a:off x="175525" y="468625"/>
            <a:ext cx="88536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aleway"/>
                <a:ea typeface="Raleway"/>
                <a:cs typeface="Raleway"/>
                <a:sym typeface="Raleway"/>
              </a:rPr>
              <a:t>Step 1        Reconnaissance</a:t>
            </a:r>
            <a:br>
              <a:rPr b="0" lang="en" sz="6000">
                <a:solidFill>
                  <a:srgbClr val="00B5DD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endParaRPr/>
          </a:p>
        </p:txBody>
      </p:sp>
      <p:sp>
        <p:nvSpPr>
          <p:cNvPr id="166" name="Google Shape;166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1340225" y="1804250"/>
            <a:ext cx="67131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"/>
              <a:buChar char="▸"/>
            </a:pPr>
            <a:r>
              <a:rPr b="1" lang="en" sz="1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Scans </a:t>
            </a:r>
            <a:r>
              <a:rPr b="1" lang="en" sz="1800">
                <a:solidFill>
                  <a:srgbClr val="3A3F50"/>
                </a:solidFill>
                <a:latin typeface="Barlow"/>
                <a:ea typeface="Barlow"/>
                <a:cs typeface="Barlow"/>
                <a:sym typeface="Barlow"/>
              </a:rPr>
              <a:t>the target for finding </a:t>
            </a:r>
            <a:r>
              <a:rPr b="1" lang="en" sz="1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vulnerabilities</a:t>
            </a:r>
            <a:endParaRPr b="1" sz="1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7BB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"/>
              <a:buChar char="▸"/>
            </a:pPr>
            <a:r>
              <a:rPr b="1" lang="en" sz="1800">
                <a:solidFill>
                  <a:srgbClr val="3A3F50"/>
                </a:solidFill>
                <a:latin typeface="Barlow"/>
                <a:ea typeface="Barlow"/>
                <a:cs typeface="Barlow"/>
                <a:sym typeface="Barlow"/>
              </a:rPr>
              <a:t>Could be for </a:t>
            </a:r>
            <a:r>
              <a:rPr b="1" lang="en" sz="1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open ports or services</a:t>
            </a:r>
            <a:endParaRPr b="1" sz="1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7BB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"/>
              <a:buChar char="▸"/>
            </a:pPr>
            <a:r>
              <a:rPr b="1" lang="en" sz="1800">
                <a:solidFill>
                  <a:srgbClr val="3A3F50"/>
                </a:solidFill>
                <a:latin typeface="Barlow"/>
                <a:ea typeface="Barlow"/>
                <a:cs typeface="Barlow"/>
                <a:sym typeface="Barlow"/>
              </a:rPr>
              <a:t>Finds </a:t>
            </a:r>
            <a:r>
              <a:rPr b="1" lang="en" sz="1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weaknesses </a:t>
            </a:r>
            <a:r>
              <a:rPr b="1" lang="en" sz="1800">
                <a:solidFill>
                  <a:srgbClr val="3A3F50"/>
                </a:solidFill>
                <a:latin typeface="Barlow"/>
                <a:ea typeface="Barlow"/>
                <a:cs typeface="Barlow"/>
                <a:sym typeface="Barlow"/>
              </a:rPr>
              <a:t>of a system or network</a:t>
            </a:r>
            <a:endParaRPr b="1" sz="1800">
              <a:solidFill>
                <a:srgbClr val="007BB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7BB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"/>
              <a:buChar char="▸"/>
            </a:pPr>
            <a:r>
              <a:rPr b="1" lang="en" sz="1800">
                <a:solidFill>
                  <a:srgbClr val="3A3F50"/>
                </a:solidFill>
                <a:latin typeface="Barlow"/>
                <a:ea typeface="Barlow"/>
                <a:cs typeface="Barlow"/>
                <a:sym typeface="Barlow"/>
              </a:rPr>
              <a:t>Uses the data obtained for </a:t>
            </a:r>
            <a:r>
              <a:rPr b="1" lang="en" sz="1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gaining access</a:t>
            </a:r>
            <a:endParaRPr b="1" sz="1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7BB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"/>
              <a:buChar char="▸"/>
            </a:pPr>
            <a:r>
              <a:rPr b="1" lang="en" sz="1800">
                <a:solidFill>
                  <a:srgbClr val="3A3F50"/>
                </a:solidFill>
                <a:latin typeface="Barlow"/>
                <a:ea typeface="Barlow"/>
                <a:cs typeface="Barlow"/>
                <a:sym typeface="Barlow"/>
              </a:rPr>
              <a:t>Resources used are: </a:t>
            </a:r>
            <a:r>
              <a:rPr b="1" lang="en" sz="1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Nmap , SQLMap etc.</a:t>
            </a:r>
            <a:endParaRPr b="1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A3F5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800">
              <a:solidFill>
                <a:srgbClr val="3A3F5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2" name="Google Shape;172;p20"/>
          <p:cNvSpPr txBox="1"/>
          <p:nvPr>
            <p:ph type="title"/>
          </p:nvPr>
        </p:nvSpPr>
        <p:spPr>
          <a:xfrm>
            <a:off x="175525" y="468625"/>
            <a:ext cx="88536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aleway"/>
                <a:ea typeface="Raleway"/>
                <a:cs typeface="Raleway"/>
                <a:sym typeface="Raleway"/>
              </a:rPr>
              <a:t>Step 2        Scanning</a:t>
            </a:r>
            <a:br>
              <a:rPr b="0" lang="en" sz="6000">
                <a:solidFill>
                  <a:srgbClr val="00B5DD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endParaRPr/>
          </a:p>
        </p:txBody>
      </p:sp>
      <p:sp>
        <p:nvSpPr>
          <p:cNvPr id="173" name="Google Shape;173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onalbain template">
  <a:themeElements>
    <a:clrScheme name="Custom 347">
      <a:dk1>
        <a:srgbClr val="181F22"/>
      </a:dk1>
      <a:lt1>
        <a:srgbClr val="FFFFFF"/>
      </a:lt1>
      <a:dk2>
        <a:srgbClr val="677579"/>
      </a:dk2>
      <a:lt2>
        <a:srgbClr val="EBF1EE"/>
      </a:lt2>
      <a:accent1>
        <a:srgbClr val="006E85"/>
      </a:accent1>
      <a:accent2>
        <a:srgbClr val="00989A"/>
      </a:accent2>
      <a:accent3>
        <a:srgbClr val="00CCA0"/>
      </a:accent3>
      <a:accent4>
        <a:srgbClr val="3EF386"/>
      </a:accent4>
      <a:accent5>
        <a:srgbClr val="96DA4C"/>
      </a:accent5>
      <a:accent6>
        <a:srgbClr val="E2E02C"/>
      </a:accent6>
      <a:hlink>
        <a:srgbClr val="006E8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