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1" r:id="rId4"/>
    <p:sldId id="269" r:id="rId5"/>
    <p:sldId id="270" r:id="rId6"/>
    <p:sldId id="267" r:id="rId7"/>
    <p:sldId id="268" r:id="rId8"/>
    <p:sldId id="274" r:id="rId9"/>
    <p:sldId id="275" r:id="rId10"/>
    <p:sldId id="272" r:id="rId11"/>
    <p:sldId id="260" r:id="rId12"/>
    <p:sldId id="261" r:id="rId13"/>
    <p:sldId id="262" r:id="rId14"/>
    <p:sldId id="273" r:id="rId15"/>
    <p:sldId id="263" r:id="rId16"/>
    <p:sldId id="258" r:id="rId17"/>
    <p:sldId id="259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jpe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 /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 /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F08E-97A8-9243-948D-BF0904F0C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761" y="2559658"/>
            <a:ext cx="7771269" cy="194351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Software Development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AEA28-D343-9342-8469-6C5C6A5DD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789040"/>
            <a:ext cx="6765791" cy="992328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S.Y. B -Tech Electronics and Telecommunication</a:t>
            </a:r>
          </a:p>
          <a:p>
            <a:r>
              <a:rPr lang="en-US" sz="24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                         A.Y. 2021-2022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B3BE531-6687-E547-9AFE-0D7596A48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762" y="1181914"/>
            <a:ext cx="7315200" cy="1082854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VISHWAKARMA INSTITUTE OF TECHNOLOGY,PUNE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3C121C3-EF47-D740-A6D0-7BDF91743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966" y="776747"/>
            <a:ext cx="2863879" cy="265471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0FEF1B8-B4DA-CE45-BFE4-D641815E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966" y="3539613"/>
            <a:ext cx="2863879" cy="2499767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9232879E-98F5-F749-8577-3B98C348F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530" y="1021563"/>
            <a:ext cx="13335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2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916D-5E7F-6B42-BE40-CDD9EC71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7BB4-6D45-A346-A8E5-D7C4A2F0D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-601579"/>
            <a:ext cx="7315200" cy="59804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 chatbot is a type of software that can automate conversations and interact with people through messaging platforms.</a:t>
            </a:r>
          </a:p>
          <a:p>
            <a:r>
              <a:rPr lang="en-US">
                <a:solidFill>
                  <a:schemeClr val="tx1"/>
                </a:solidFill>
              </a:rPr>
              <a:t>A chatbot is a computer program that’s designed to simulate human conversation.User communicates with these tools using a chat interface just like they would converse with other.
Chatbots interpret the words given to them by a person and provide pre-set answer.
Chatbots boost operational efficiency by being available 24x7.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CDAD78C-9316-F348-B80F-C62150E70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97" y="412978"/>
            <a:ext cx="2571325" cy="257132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7261203-E0C5-1549-8A02-A858E3879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721" y="4180029"/>
            <a:ext cx="2794111" cy="196551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7E8A84D-547D-F741-BC74-859581A95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537" y="4180029"/>
            <a:ext cx="3129478" cy="208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5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364D-2F54-224E-A4B4-6ACA7DDD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2908319" cy="1365048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Home          page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09766489-AE39-4545-9A19-A5EE659DA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072" y="3078112"/>
            <a:ext cx="1793448" cy="2582007"/>
          </a:xfr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B15A986-F37A-5A42-910E-1797DC84B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553" y="1910710"/>
            <a:ext cx="8541035" cy="393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8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A3F1-155D-6945-9D3B-2348A265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tx1"/>
                </a:solidFill>
              </a:rPr>
              <a:t>About page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0682345-825C-CB45-974A-2F4E66579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664" y="1674820"/>
            <a:ext cx="8467970" cy="4050200"/>
          </a:xfrm>
        </p:spPr>
      </p:pic>
    </p:spTree>
    <p:extLst>
      <p:ext uri="{BB962C8B-B14F-4D97-AF65-F5344CB8AC3E}">
        <p14:creationId xmlns:p14="http://schemas.microsoft.com/office/powerpoint/2010/main" val="271663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11D8-15BB-5F47-9F99-EFFC1860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Portfolio              page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FDC3767-529C-B549-8A10-6AA8B24C2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299" y="1686516"/>
            <a:ext cx="8500348" cy="4038504"/>
          </a:xfrm>
        </p:spPr>
      </p:pic>
    </p:spTree>
    <p:extLst>
      <p:ext uri="{BB962C8B-B14F-4D97-AF65-F5344CB8AC3E}">
        <p14:creationId xmlns:p14="http://schemas.microsoft.com/office/powerpoint/2010/main" val="382864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63E6-F939-4142-816E-0A47D80E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tx1"/>
                </a:solidFill>
              </a:rPr>
              <a:t>Review</a:t>
            </a:r>
            <a:br>
              <a:rPr lang="en-US" sz="4800" b="1">
                <a:solidFill>
                  <a:schemeClr val="tx1"/>
                </a:solidFill>
              </a:rPr>
            </a:br>
            <a:r>
              <a:rPr lang="en-US" sz="4800" b="1">
                <a:solidFill>
                  <a:schemeClr val="tx1"/>
                </a:solidFill>
              </a:rPr>
              <a:t>Page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194F651-E608-1D4C-B783-C8B9AB2E6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6416" y="2052405"/>
            <a:ext cx="8247980" cy="3066913"/>
          </a:xfrm>
        </p:spPr>
      </p:pic>
    </p:spTree>
    <p:extLst>
      <p:ext uri="{BB962C8B-B14F-4D97-AF65-F5344CB8AC3E}">
        <p14:creationId xmlns:p14="http://schemas.microsoft.com/office/powerpoint/2010/main" val="358172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E27A-7B04-DB48-AF8C-20BC898B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41" y="439689"/>
            <a:ext cx="2947482" cy="269795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Contact page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195504D-7BDB-4A43-B0DE-49CD770EB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50" y="2868863"/>
            <a:ext cx="2697959" cy="2697959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D8E9FF6-49E0-374F-92A2-AA22FE9BC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50" y="1621313"/>
            <a:ext cx="8128000" cy="34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1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A41C-9A5D-2D40-B1C8-E7CE41F8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0782-78B9-CC41-9D27-5FD556B8C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961785" cy="512064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The goal of this system is to help the students to stay updated and get the answers related to their college activities 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It is advantageous for international applicants for queries such as fee payment and academic matters.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Students can get the information at their fingertips rather than visiting college office.</a:t>
            </a:r>
          </a:p>
        </p:txBody>
      </p:sp>
    </p:spTree>
    <p:extLst>
      <p:ext uri="{BB962C8B-B14F-4D97-AF65-F5344CB8AC3E}">
        <p14:creationId xmlns:p14="http://schemas.microsoft.com/office/powerpoint/2010/main" val="2875901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4079-5CB6-E846-80E2-6FA31590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47697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1"/>
                </a:solidFill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0893-46CD-B948-B416-789DE0029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711" y="-100928"/>
            <a:ext cx="8069813" cy="5467956"/>
          </a:xfrm>
        </p:spPr>
        <p:txBody>
          <a:bodyPr>
            <a:noAutofit/>
          </a:bodyPr>
          <a:lstStyle/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More data could be added regarding different departments.</a:t>
            </a:r>
          </a:p>
          <a:p>
            <a:r>
              <a:rPr lang="en-US" b="1" dirty="0">
                <a:solidFill>
                  <a:srgbClr val="002060"/>
                </a:solidFill>
              </a:rPr>
              <a:t>We can include voice based chatting. User only have to ask query in voice format and then </a:t>
            </a:r>
            <a:r>
              <a:rPr lang="en-US" b="1" dirty="0" err="1">
                <a:solidFill>
                  <a:srgbClr val="002060"/>
                </a:solidFill>
              </a:rPr>
              <a:t>chatbot</a:t>
            </a:r>
            <a:r>
              <a:rPr lang="en-US" b="1" dirty="0">
                <a:solidFill>
                  <a:srgbClr val="002060"/>
                </a:solidFill>
              </a:rPr>
              <a:t> will give response in voice format with simultaneously showing response in text format on screen.</a:t>
            </a:r>
          </a:p>
          <a:p>
            <a:r>
              <a:rPr lang="en-US" b="1" dirty="0">
                <a:solidFill>
                  <a:srgbClr val="002060"/>
                </a:solidFill>
              </a:rPr>
              <a:t>In this project we can also include some AI functionality from which  </a:t>
            </a:r>
            <a:r>
              <a:rPr lang="en-US" b="1" dirty="0" err="1">
                <a:solidFill>
                  <a:srgbClr val="002060"/>
                </a:solidFill>
              </a:rPr>
              <a:t>chatbot</a:t>
            </a:r>
            <a:r>
              <a:rPr lang="en-US" b="1" dirty="0">
                <a:solidFill>
                  <a:srgbClr val="002060"/>
                </a:solidFill>
              </a:rPr>
              <a:t> can also find answers from internet.</a:t>
            </a:r>
          </a:p>
          <a:p>
            <a:r>
              <a:rPr lang="en-US" b="1" dirty="0">
                <a:solidFill>
                  <a:srgbClr val="002060"/>
                </a:solidFill>
              </a:rPr>
              <a:t>Integration with multiple channels such as phone call, SMS , email can be done.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12EE48-B274-2841-8BE2-22397644D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617" y="4688020"/>
            <a:ext cx="2731928" cy="152149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09B7E27-F752-214B-B1FB-9FA0124B6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832" y="4688020"/>
            <a:ext cx="2748313" cy="161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7110-E86D-9F48-9B81-EE74D382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F822-B797-CF47-808E-01889A97A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454571" cy="5120640"/>
          </a:xfrm>
        </p:spPr>
        <p:txBody>
          <a:bodyPr>
            <a:normAutofit/>
          </a:bodyPr>
          <a:lstStyle/>
          <a:p>
            <a:r>
              <a:rPr lang="en-US" sz="2400" b="1" u="sng">
                <a:solidFill>
                  <a:schemeClr val="bg1">
                    <a:lumMod val="25000"/>
                  </a:schemeClr>
                </a:solidFill>
              </a:rPr>
              <a:t>IJERT_College_Enquiry_Chat_Bot_Systema. </a:t>
            </a:r>
          </a:p>
          <a:p>
            <a:r>
              <a:rPr lang="en-US" sz="2400" b="1" u="sng">
                <a:solidFill>
                  <a:schemeClr val="bg1">
                    <a:lumMod val="25000"/>
                  </a:schemeClr>
                </a:solidFill>
              </a:rPr>
              <a:t>tes and its Usability. </a:t>
            </a:r>
          </a:p>
          <a:p>
            <a:r>
              <a:rPr lang="en-US" sz="2400" b="1" u="sng">
                <a:solidFill>
                  <a:schemeClr val="bg1">
                    <a:lumMod val="25000"/>
                  </a:schemeClr>
                </a:solidFill>
              </a:rPr>
              <a:t>College Enquiry Chatbot Report_v12a. </a:t>
            </a:r>
          </a:p>
          <a:p>
            <a:r>
              <a:rPr lang="en-US" sz="2400" b="1" u="sng">
                <a:solidFill>
                  <a:schemeClr val="bg1">
                    <a:lumMod val="25000"/>
                  </a:schemeClr>
                </a:solidFill>
              </a:rPr>
              <a:t>IJERT_College_Enquiry_Chat_Bot_System.</a:t>
            </a:r>
          </a:p>
          <a:p>
            <a:r>
              <a:rPr lang="en-US" sz="2400" b="1" u="sng">
                <a:solidFill>
                  <a:schemeClr val="bg1">
                    <a:lumMod val="25000"/>
                  </a:schemeClr>
                </a:solidFill>
              </a:rPr>
              <a:t>The Importance of Higher Education Websites and its Usability. </a:t>
            </a:r>
          </a:p>
        </p:txBody>
      </p:sp>
    </p:spTree>
    <p:extLst>
      <p:ext uri="{BB962C8B-B14F-4D97-AF65-F5344CB8AC3E}">
        <p14:creationId xmlns:p14="http://schemas.microsoft.com/office/powerpoint/2010/main" val="4163972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A6B00E-4C22-CD49-A99E-8588EAE2F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201" y="708665"/>
            <a:ext cx="7315200" cy="3255264"/>
          </a:xfrm>
        </p:spPr>
        <p:txBody>
          <a:bodyPr/>
          <a:lstStyle/>
          <a:p>
            <a:r>
              <a:rPr lang="en-US" b="1" i="1"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427001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9F72-91A1-1041-B64C-9A6ED3F5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5385"/>
            <a:ext cx="3521694" cy="3747772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ea typeface="Bradley Hand ITC" panose="02000000000000000000" pitchFamily="2" charset="0"/>
                <a:cs typeface="Times New Roman" panose="02020603050405020304" pitchFamily="18" charset="0"/>
              </a:rPr>
              <a:t> EnTc D-division</a:t>
            </a:r>
            <a:b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ea typeface="Bradley Hand ITC" panose="02000000000000000000" pitchFamily="2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ea typeface="Bradley Hand ITC" panose="02000000000000000000" pitchFamily="2" charset="0"/>
                <a:cs typeface="Times New Roman" panose="02020603050405020304" pitchFamily="18" charset="0"/>
              </a:rPr>
              <a:t>      Batch -1</a:t>
            </a:r>
            <a:b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ea typeface="Bradley Hand ITC" panose="02000000000000000000" pitchFamily="2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ea typeface="Bradley Hand ITC" panose="02000000000000000000" pitchFamily="2" charset="0"/>
                <a:cs typeface="Times New Roman" panose="02020603050405020304" pitchFamily="18" charset="0"/>
              </a:rPr>
              <a:t>     Group : 5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FB1FA5C-986F-BF41-B1EF-8A30502EB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875863"/>
              </p:ext>
            </p:extLst>
          </p:nvPr>
        </p:nvGraphicFramePr>
        <p:xfrm>
          <a:off x="3998491" y="2135016"/>
          <a:ext cx="7315200" cy="302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285527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7687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18096314"/>
                    </a:ext>
                  </a:extLst>
                </a:gridCol>
              </a:tblGrid>
              <a:tr h="605574">
                <a:tc>
                  <a:txBody>
                    <a:bodyPr/>
                    <a:lstStyle/>
                    <a:p>
                      <a:r>
                        <a:rPr lang="en-US"/>
                        <a:t>        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         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        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GR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152568"/>
                  </a:ext>
                </a:extLst>
              </a:tr>
              <a:tr h="605574">
                <a:tc>
                  <a:txBody>
                    <a:bodyPr/>
                    <a:lstStyle/>
                    <a:p>
                      <a:r>
                        <a:rPr lang="en-US" b="1" i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           </a:t>
                      </a:r>
                      <a:r>
                        <a:rPr lang="en-US" sz="2800" b="1" i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2800" b="1" i="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Akash Shekhavat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12011086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54502"/>
                  </a:ext>
                </a:extLst>
              </a:tr>
              <a:tr h="605574">
                <a:tc>
                  <a:txBody>
                    <a:bodyPr/>
                    <a:lstStyle/>
                    <a:p>
                      <a:r>
                        <a:rPr lang="en-US" dirty="0"/>
                        <a:t>                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2060"/>
                          </a:solidFill>
                        </a:rPr>
                        <a:t>Madhuri Shelke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12010769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309937"/>
                  </a:ext>
                </a:extLst>
              </a:tr>
              <a:tr h="605574">
                <a:tc>
                  <a:txBody>
                    <a:bodyPr/>
                    <a:lstStyle/>
                    <a:p>
                      <a:r>
                        <a:rPr lang="en-US"/>
                        <a:t>                  </a:t>
                      </a:r>
                      <a:r>
                        <a:rPr lang="en-US" sz="28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2060"/>
                          </a:solidFill>
                        </a:rPr>
                        <a:t>Chetan Shinde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12011223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75712"/>
                  </a:ext>
                </a:extLst>
              </a:tr>
              <a:tr h="605574">
                <a:tc>
                  <a:txBody>
                    <a:bodyPr/>
                    <a:lstStyle/>
                    <a:p>
                      <a:r>
                        <a:rPr lang="en-US"/>
                        <a:t>                  </a:t>
                      </a:r>
                      <a:r>
                        <a:rPr lang="en-US" sz="28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2060"/>
                          </a:solidFill>
                        </a:rPr>
                        <a:t>Samiksha Shinde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12010839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8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15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B99D-BA9E-6841-AD3C-3ABE5FC3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378316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PROJECT</a:t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714C-E057-684A-B994-9F9A7502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993466"/>
            <a:ext cx="7315200" cy="2229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>
                <a:solidFill>
                  <a:srgbClr val="002060"/>
                </a:solidFill>
              </a:rPr>
              <a:t>Student Helper Website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C57C63D-19F8-1348-9DAD-5476D7E5AEEE}"/>
              </a:ext>
            </a:extLst>
          </p:cNvPr>
          <p:cNvSpPr/>
          <p:nvPr/>
        </p:nvSpPr>
        <p:spPr>
          <a:xfrm>
            <a:off x="647991" y="3597330"/>
            <a:ext cx="1752344" cy="7976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7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7E63-4A2E-A64E-A29B-63C1BA42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/>
              <a:t>O</a:t>
            </a:r>
            <a:br>
              <a:rPr lang="en-US" sz="4400" b="1" i="1"/>
            </a:br>
            <a:r>
              <a:rPr lang="en-US" sz="4400" b="1" i="1"/>
              <a:t>U</a:t>
            </a:r>
            <a:br>
              <a:rPr lang="en-US" sz="4400" b="1" i="1"/>
            </a:br>
            <a:r>
              <a:rPr lang="en-US" sz="4400" b="1" i="1"/>
              <a:t>T</a:t>
            </a:r>
            <a:br>
              <a:rPr lang="en-US" sz="4400" b="1" i="1"/>
            </a:br>
            <a:r>
              <a:rPr lang="en-US" sz="4400" b="1" i="1"/>
              <a:t>L</a:t>
            </a:r>
            <a:br>
              <a:rPr lang="en-US" sz="4400" b="1" i="1"/>
            </a:br>
            <a:r>
              <a:rPr lang="en-US" sz="4400" b="1" i="1"/>
              <a:t>I</a:t>
            </a:r>
            <a:br>
              <a:rPr lang="en-US" sz="4400" b="1" i="1"/>
            </a:br>
            <a:r>
              <a:rPr lang="en-US" sz="4400" b="1" i="1"/>
              <a:t>N</a:t>
            </a:r>
            <a:br>
              <a:rPr lang="en-US" sz="4400" b="1" i="1"/>
            </a:br>
            <a:r>
              <a:rPr lang="en-US" sz="4400" b="1" i="1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BA404-B351-3142-B491-243BA4BD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b="1" i="1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sz="3600" b="1" i="1">
                <a:solidFill>
                  <a:schemeClr val="bg1">
                    <a:lumMod val="25000"/>
                  </a:schemeClr>
                </a:solidFill>
              </a:rPr>
              <a:t>Objective</a:t>
            </a:r>
          </a:p>
          <a:p>
            <a:r>
              <a:rPr lang="en-US" sz="3600" b="1" i="1">
                <a:solidFill>
                  <a:schemeClr val="bg1">
                    <a:lumMod val="25000"/>
                  </a:schemeClr>
                </a:solidFill>
              </a:rPr>
              <a:t>Domain</a:t>
            </a:r>
          </a:p>
          <a:p>
            <a:r>
              <a:rPr lang="en-US" sz="3600" b="1" i="1">
                <a:solidFill>
                  <a:schemeClr val="bg1">
                    <a:lumMod val="25000"/>
                  </a:schemeClr>
                </a:solidFill>
              </a:rPr>
              <a:t>Tools and Technology</a:t>
            </a:r>
          </a:p>
          <a:p>
            <a:r>
              <a:rPr lang="en-US" sz="3600" b="1" i="1">
                <a:solidFill>
                  <a:schemeClr val="bg1">
                    <a:lumMod val="25000"/>
                  </a:schemeClr>
                </a:solidFill>
              </a:rPr>
              <a:t>Results and Discussion</a:t>
            </a:r>
          </a:p>
          <a:p>
            <a:r>
              <a:rPr lang="en-US" sz="3600" b="1" i="1">
                <a:solidFill>
                  <a:schemeClr val="bg1">
                    <a:lumMod val="25000"/>
                  </a:schemeClr>
                </a:solidFill>
              </a:rPr>
              <a:t>Conclusion</a:t>
            </a:r>
          </a:p>
          <a:p>
            <a:r>
              <a:rPr lang="en-US" sz="3600" b="1" i="1">
                <a:solidFill>
                  <a:schemeClr val="bg1">
                    <a:lumMod val="25000"/>
                  </a:schemeClr>
                </a:solidFill>
              </a:rPr>
              <a:t>Future Scope</a:t>
            </a:r>
          </a:p>
          <a:p>
            <a:r>
              <a:rPr lang="en-US" sz="3600" b="1" i="1">
                <a:solidFill>
                  <a:schemeClr val="bg1">
                    <a:lumMod val="25000"/>
                  </a:schemeClr>
                </a:solidFill>
              </a:rPr>
              <a:t>References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5167A2-E6BB-C241-87DF-F4CF54074220}"/>
              </a:ext>
            </a:extLst>
          </p:cNvPr>
          <p:cNvSpPr/>
          <p:nvPr/>
        </p:nvSpPr>
        <p:spPr>
          <a:xfrm>
            <a:off x="1133017" y="2907864"/>
            <a:ext cx="1945652" cy="961115"/>
          </a:xfrm>
          <a:prstGeom prst="rightArrow">
            <a:avLst>
              <a:gd name="adj1" fmla="val 50000"/>
              <a:gd name="adj2" fmla="val 4877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5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776C-093F-E347-A85A-DF841B7A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6605-D285-044A-882E-28FCF942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018" y="1533832"/>
            <a:ext cx="6789449" cy="29834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Creation of an interactive website.</a:t>
            </a:r>
          </a:p>
          <a:p>
            <a:r>
              <a:rPr lang="en-US" b="1" dirty="0">
                <a:solidFill>
                  <a:schemeClr val="tx1"/>
                </a:solidFill>
              </a:rPr>
              <a:t>To provide ease in the online admission process for the freshers.</a:t>
            </a:r>
          </a:p>
          <a:p>
            <a:r>
              <a:rPr lang="en-US" b="1" dirty="0">
                <a:solidFill>
                  <a:schemeClr val="tx1"/>
                </a:solidFill>
              </a:rPr>
              <a:t>Solving queries of students related to the activities of the college.</a:t>
            </a:r>
          </a:p>
          <a:p>
            <a:r>
              <a:rPr lang="en-US" b="1" dirty="0">
                <a:solidFill>
                  <a:schemeClr val="tx1"/>
                </a:solidFill>
              </a:rPr>
              <a:t>Providing information about the events taking place in the college.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11BA13-2D68-164D-9725-11A48797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05" y="864108"/>
            <a:ext cx="2613694" cy="220685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5B5437C-F858-AA40-A416-500B68F49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04" y="3787037"/>
            <a:ext cx="2620997" cy="199990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3BF22BF-97E5-DA43-824B-509871A01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197" y="4517288"/>
            <a:ext cx="3631125" cy="219386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50DF4-091D-6C4D-A0E7-1B4FADD5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630" y="-95974"/>
            <a:ext cx="7315200" cy="2347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002060"/>
                </a:solidFill>
              </a:rPr>
              <a:t>Student</a:t>
            </a:r>
            <a:r>
              <a:rPr lang="en-US" sz="4000" b="1" dirty="0">
                <a:solidFill>
                  <a:srgbClr val="002060"/>
                </a:solidFill>
              </a:rPr>
              <a:t> Helper Website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927454" y="1822339"/>
            <a:ext cx="661741" cy="29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3927454" y="2270048"/>
            <a:ext cx="661741" cy="29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3936605" y="2957477"/>
            <a:ext cx="661741" cy="29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3936605" y="3644906"/>
            <a:ext cx="661741" cy="295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1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EDF0-9194-2147-A37A-CA5B06B4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      Domain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E02B43-336D-DA4F-8251-92348A2C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393" y="540774"/>
            <a:ext cx="7008787" cy="93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002060"/>
                </a:solidFill>
              </a:rPr>
              <a:t>Web</a:t>
            </a:r>
            <a:r>
              <a:rPr lang="en-US" sz="4400" b="1" i="1" dirty="0">
                <a:solidFill>
                  <a:srgbClr val="002060"/>
                </a:solidFill>
              </a:rPr>
              <a:t> </a:t>
            </a:r>
            <a:r>
              <a:rPr lang="en-US" sz="4400" b="1" dirty="0">
                <a:solidFill>
                  <a:srgbClr val="002060"/>
                </a:solidFill>
              </a:rPr>
              <a:t>Development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55B0E63-01B5-B94E-BBA1-92DB078E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5" y="3864835"/>
            <a:ext cx="3219953" cy="2156559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3ED8DA74-B326-CB4E-B286-59186AD5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" y="895998"/>
            <a:ext cx="3148266" cy="209716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AB384E-5556-DE44-AC20-1E13ED81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474458"/>
            <a:ext cx="7315200" cy="45102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Web development is the work involved in developing a Web site for the Internet.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It includes aspects such as web design, web publishing, web programming, and database management.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It is the creation of an application that works over the internet i.e. websites.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Web Development can be classified into two ways: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Frontend Development
Backend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56690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A080-2354-AC4C-B5E3-8FB15B88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3300" b="1"/>
              <a:t>TOOLS    &amp;</a:t>
            </a:r>
            <a:br>
              <a:rPr lang="en-US" sz="3300" b="1"/>
            </a:br>
            <a:r>
              <a:rPr lang="en-US" sz="3300" b="1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3A6F-6223-D542-AFB9-52C360588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87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Languages used</a:t>
            </a:r>
          </a:p>
          <a:p>
            <a:r>
              <a:rPr lang="en-US" dirty="0">
                <a:solidFill>
                  <a:schemeClr val="tx1"/>
                </a:solidFill>
              </a:rPr>
              <a:t>HTML</a:t>
            </a:r>
          </a:p>
          <a:p>
            <a:r>
              <a:rPr lang="en-US" dirty="0">
                <a:solidFill>
                  <a:schemeClr val="tx1"/>
                </a:solidFill>
              </a:rPr>
              <a:t>CSS</a:t>
            </a:r>
          </a:p>
          <a:p>
            <a:r>
              <a:rPr lang="en-US">
                <a:solidFill>
                  <a:schemeClr val="tx1"/>
                </a:solidFill>
              </a:rPr>
              <a:t>JAVA SCRIPT
DJANGO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IDE Used</a:t>
            </a:r>
          </a:p>
          <a:p>
            <a:r>
              <a:rPr lang="en-US" dirty="0">
                <a:solidFill>
                  <a:schemeClr val="tx1"/>
                </a:solidFill>
              </a:rPr>
              <a:t>Visual Studio Code</a:t>
            </a:r>
          </a:p>
        </p:txBody>
      </p:sp>
      <p:pic>
        <p:nvPicPr>
          <p:cNvPr id="9" name="Picture 8" descr="A picture containing text, first-aid kit, sign&#10;&#10;Description automatically generated">
            <a:extLst>
              <a:ext uri="{FF2B5EF4-FFF2-40B4-BE49-F238E27FC236}">
                <a16:creationId xmlns:a16="http://schemas.microsoft.com/office/drawing/2014/main" id="{7382E1B9-5462-4666-8732-E52B96FA2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759" y="4164078"/>
            <a:ext cx="1916362" cy="191636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D33FF64-1BB1-488A-8D0E-0C3CE553A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466" y="4161453"/>
            <a:ext cx="1362480" cy="1918987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E3ECBCC-797B-4776-9B99-05B45C43E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808" y="4161453"/>
            <a:ext cx="1724340" cy="1724340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3CB35C1-B2C7-49DD-955A-27682376D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706" y="4161452"/>
            <a:ext cx="3070381" cy="19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5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4152-8F5A-EA48-8517-7F379F0A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tx1"/>
                </a:solidFill>
              </a:rPr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48F9-BD0D-1345-B1FE-590747C3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6946" y="522033"/>
            <a:ext cx="7315200" cy="85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>
                <a:solidFill>
                  <a:srgbClr val="002060"/>
                </a:solidFill>
              </a:rPr>
              <a:t>Results &amp; Discussion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2902F0B-7EC0-6049-AB8B-A24F440BA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647" y="1930439"/>
            <a:ext cx="8452353" cy="346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8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664B-E346-0D46-B771-E84ADE36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chemeClr val="tx1"/>
                </a:solidFill>
              </a:rPr>
              <a:t>Admin page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C7C28D6-A5B0-8C41-887C-8543686AB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8756" b="45842"/>
          <a:stretch/>
        </p:blipFill>
        <p:spPr>
          <a:xfrm>
            <a:off x="3695196" y="1123837"/>
            <a:ext cx="8046635" cy="210817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9F8141F-4F00-F449-B6B8-2D83C5442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179"/>
          <a:stretch/>
        </p:blipFill>
        <p:spPr>
          <a:xfrm>
            <a:off x="3613831" y="3625990"/>
            <a:ext cx="8128000" cy="228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857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426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Frame</vt:lpstr>
      <vt:lpstr>Software Development Project</vt:lpstr>
      <vt:lpstr> EnTc D-division       Batch -1      Group : 5</vt:lpstr>
      <vt:lpstr>PROJECT TITLE</vt:lpstr>
      <vt:lpstr>O U T L I N E</vt:lpstr>
      <vt:lpstr> OBJECTIVE</vt:lpstr>
      <vt:lpstr>      Domain</vt:lpstr>
      <vt:lpstr>TOOLS    &amp; TECHNOLOGY</vt:lpstr>
      <vt:lpstr>Login page</vt:lpstr>
      <vt:lpstr>Admin page</vt:lpstr>
      <vt:lpstr>CHATBOT</vt:lpstr>
      <vt:lpstr>Home          page</vt:lpstr>
      <vt:lpstr>About page</vt:lpstr>
      <vt:lpstr>Portfolio              page</vt:lpstr>
      <vt:lpstr>Review Page</vt:lpstr>
      <vt:lpstr>Contact page</vt:lpstr>
      <vt:lpstr>Conclusion</vt:lpstr>
      <vt:lpstr>Future scope</vt:lpstr>
      <vt:lpstr>References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madhuri shelke</dc:creator>
  <cp:lastModifiedBy>madhuri shelke</cp:lastModifiedBy>
  <cp:revision>33</cp:revision>
  <dcterms:created xsi:type="dcterms:W3CDTF">2021-11-12T06:41:02Z</dcterms:created>
  <dcterms:modified xsi:type="dcterms:W3CDTF">2022-01-15T08:05:53Z</dcterms:modified>
</cp:coreProperties>
</file>