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63" r:id="rId3"/>
    <p:sldId id="257" r:id="rId4"/>
    <p:sldId id="258" r:id="rId5"/>
    <p:sldId id="259" r:id="rId6"/>
    <p:sldId id="260" r:id="rId7"/>
    <p:sldId id="266" r:id="rId8"/>
    <p:sldId id="261" r:id="rId9"/>
    <p:sldId id="262"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20B4FC-C693-4D64-A574-9193C748227C}"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E175B-A7A8-49A0-A749-E2AD311B91A0}" type="slidenum">
              <a:rPr lang="en-IN" smtClean="0"/>
              <a:t>‹#›</a:t>
            </a:fld>
            <a:endParaRPr lang="en-IN"/>
          </a:p>
        </p:txBody>
      </p:sp>
    </p:spTree>
    <p:extLst>
      <p:ext uri="{BB962C8B-B14F-4D97-AF65-F5344CB8AC3E}">
        <p14:creationId xmlns:p14="http://schemas.microsoft.com/office/powerpoint/2010/main" val="834673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0B4FC-C693-4D64-A574-9193C748227C}"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E175B-A7A8-49A0-A749-E2AD311B91A0}" type="slidenum">
              <a:rPr lang="en-IN" smtClean="0"/>
              <a:t>‹#›</a:t>
            </a:fld>
            <a:endParaRPr lang="en-IN"/>
          </a:p>
        </p:txBody>
      </p:sp>
    </p:spTree>
    <p:extLst>
      <p:ext uri="{BB962C8B-B14F-4D97-AF65-F5344CB8AC3E}">
        <p14:creationId xmlns:p14="http://schemas.microsoft.com/office/powerpoint/2010/main" val="93090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0B4FC-C693-4D64-A574-9193C748227C}"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E175B-A7A8-49A0-A749-E2AD311B91A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6704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0B4FC-C693-4D64-A574-9193C748227C}"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E175B-A7A8-49A0-A749-E2AD311B91A0}" type="slidenum">
              <a:rPr lang="en-IN" smtClean="0"/>
              <a:t>‹#›</a:t>
            </a:fld>
            <a:endParaRPr lang="en-IN"/>
          </a:p>
        </p:txBody>
      </p:sp>
    </p:spTree>
    <p:extLst>
      <p:ext uri="{BB962C8B-B14F-4D97-AF65-F5344CB8AC3E}">
        <p14:creationId xmlns:p14="http://schemas.microsoft.com/office/powerpoint/2010/main" val="1678502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0B4FC-C693-4D64-A574-9193C748227C}"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E175B-A7A8-49A0-A749-E2AD311B91A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9685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0B4FC-C693-4D64-A574-9193C748227C}"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E175B-A7A8-49A0-A749-E2AD311B91A0}" type="slidenum">
              <a:rPr lang="en-IN" smtClean="0"/>
              <a:t>‹#›</a:t>
            </a:fld>
            <a:endParaRPr lang="en-IN"/>
          </a:p>
        </p:txBody>
      </p:sp>
    </p:spTree>
    <p:extLst>
      <p:ext uri="{BB962C8B-B14F-4D97-AF65-F5344CB8AC3E}">
        <p14:creationId xmlns:p14="http://schemas.microsoft.com/office/powerpoint/2010/main" val="3753335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0B4FC-C693-4D64-A574-9193C748227C}"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E175B-A7A8-49A0-A749-E2AD311B91A0}" type="slidenum">
              <a:rPr lang="en-IN" smtClean="0"/>
              <a:t>‹#›</a:t>
            </a:fld>
            <a:endParaRPr lang="en-IN"/>
          </a:p>
        </p:txBody>
      </p:sp>
    </p:spTree>
    <p:extLst>
      <p:ext uri="{BB962C8B-B14F-4D97-AF65-F5344CB8AC3E}">
        <p14:creationId xmlns:p14="http://schemas.microsoft.com/office/powerpoint/2010/main" val="1723684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0B4FC-C693-4D64-A574-9193C748227C}"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E175B-A7A8-49A0-A749-E2AD311B91A0}" type="slidenum">
              <a:rPr lang="en-IN" smtClean="0"/>
              <a:t>‹#›</a:t>
            </a:fld>
            <a:endParaRPr lang="en-IN"/>
          </a:p>
        </p:txBody>
      </p:sp>
    </p:spTree>
    <p:extLst>
      <p:ext uri="{BB962C8B-B14F-4D97-AF65-F5344CB8AC3E}">
        <p14:creationId xmlns:p14="http://schemas.microsoft.com/office/powerpoint/2010/main" val="3845289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0B4FC-C693-4D64-A574-9193C748227C}"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E175B-A7A8-49A0-A749-E2AD311B91A0}" type="slidenum">
              <a:rPr lang="en-IN" smtClean="0"/>
              <a:t>‹#›</a:t>
            </a:fld>
            <a:endParaRPr lang="en-IN"/>
          </a:p>
        </p:txBody>
      </p:sp>
    </p:spTree>
    <p:extLst>
      <p:ext uri="{BB962C8B-B14F-4D97-AF65-F5344CB8AC3E}">
        <p14:creationId xmlns:p14="http://schemas.microsoft.com/office/powerpoint/2010/main" val="3914772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0B4FC-C693-4D64-A574-9193C748227C}"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E175B-A7A8-49A0-A749-E2AD311B91A0}" type="slidenum">
              <a:rPr lang="en-IN" smtClean="0"/>
              <a:t>‹#›</a:t>
            </a:fld>
            <a:endParaRPr lang="en-IN"/>
          </a:p>
        </p:txBody>
      </p:sp>
    </p:spTree>
    <p:extLst>
      <p:ext uri="{BB962C8B-B14F-4D97-AF65-F5344CB8AC3E}">
        <p14:creationId xmlns:p14="http://schemas.microsoft.com/office/powerpoint/2010/main" val="1364028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20B4FC-C693-4D64-A574-9193C748227C}"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9E175B-A7A8-49A0-A749-E2AD311B91A0}" type="slidenum">
              <a:rPr lang="en-IN" smtClean="0"/>
              <a:t>‹#›</a:t>
            </a:fld>
            <a:endParaRPr lang="en-IN"/>
          </a:p>
        </p:txBody>
      </p:sp>
    </p:spTree>
    <p:extLst>
      <p:ext uri="{BB962C8B-B14F-4D97-AF65-F5344CB8AC3E}">
        <p14:creationId xmlns:p14="http://schemas.microsoft.com/office/powerpoint/2010/main" val="1549563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20B4FC-C693-4D64-A574-9193C748227C}" type="datetimeFigureOut">
              <a:rPr lang="en-IN" smtClean="0"/>
              <a:t>19-10-2023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9E175B-A7A8-49A0-A749-E2AD311B91A0}" type="slidenum">
              <a:rPr lang="en-IN" smtClean="0"/>
              <a:t>‹#›</a:t>
            </a:fld>
            <a:endParaRPr lang="en-IN"/>
          </a:p>
        </p:txBody>
      </p:sp>
    </p:spTree>
    <p:extLst>
      <p:ext uri="{BB962C8B-B14F-4D97-AF65-F5344CB8AC3E}">
        <p14:creationId xmlns:p14="http://schemas.microsoft.com/office/powerpoint/2010/main" val="4064984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20B4FC-C693-4D64-A574-9193C748227C}" type="datetimeFigureOut">
              <a:rPr lang="en-IN" smtClean="0"/>
              <a:t>19-10-2023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9E175B-A7A8-49A0-A749-E2AD311B91A0}" type="slidenum">
              <a:rPr lang="en-IN" smtClean="0"/>
              <a:t>‹#›</a:t>
            </a:fld>
            <a:endParaRPr lang="en-IN"/>
          </a:p>
        </p:txBody>
      </p:sp>
    </p:spTree>
    <p:extLst>
      <p:ext uri="{BB962C8B-B14F-4D97-AF65-F5344CB8AC3E}">
        <p14:creationId xmlns:p14="http://schemas.microsoft.com/office/powerpoint/2010/main" val="280564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0B4FC-C693-4D64-A574-9193C748227C}" type="datetimeFigureOut">
              <a:rPr lang="en-IN" smtClean="0"/>
              <a:t>19-10-2023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9E175B-A7A8-49A0-A749-E2AD311B91A0}" type="slidenum">
              <a:rPr lang="en-IN" smtClean="0"/>
              <a:t>‹#›</a:t>
            </a:fld>
            <a:endParaRPr lang="en-IN"/>
          </a:p>
        </p:txBody>
      </p:sp>
    </p:spTree>
    <p:extLst>
      <p:ext uri="{BB962C8B-B14F-4D97-AF65-F5344CB8AC3E}">
        <p14:creationId xmlns:p14="http://schemas.microsoft.com/office/powerpoint/2010/main" val="3688175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0B4FC-C693-4D64-A574-9193C748227C}"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9E175B-A7A8-49A0-A749-E2AD311B91A0}" type="slidenum">
              <a:rPr lang="en-IN" smtClean="0"/>
              <a:t>‹#›</a:t>
            </a:fld>
            <a:endParaRPr lang="en-IN"/>
          </a:p>
        </p:txBody>
      </p:sp>
    </p:spTree>
    <p:extLst>
      <p:ext uri="{BB962C8B-B14F-4D97-AF65-F5344CB8AC3E}">
        <p14:creationId xmlns:p14="http://schemas.microsoft.com/office/powerpoint/2010/main" val="228129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20B4FC-C693-4D64-A574-9193C748227C}"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9E175B-A7A8-49A0-A749-E2AD311B91A0}" type="slidenum">
              <a:rPr lang="en-IN" smtClean="0"/>
              <a:t>‹#›</a:t>
            </a:fld>
            <a:endParaRPr lang="en-IN"/>
          </a:p>
        </p:txBody>
      </p:sp>
    </p:spTree>
    <p:extLst>
      <p:ext uri="{BB962C8B-B14F-4D97-AF65-F5344CB8AC3E}">
        <p14:creationId xmlns:p14="http://schemas.microsoft.com/office/powerpoint/2010/main" val="2631412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20B4FC-C693-4D64-A574-9193C748227C}" type="datetimeFigureOut">
              <a:rPr lang="en-IN" smtClean="0"/>
              <a:t>19-10-2023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9E175B-A7A8-49A0-A749-E2AD311B91A0}" type="slidenum">
              <a:rPr lang="en-IN" smtClean="0"/>
              <a:t>‹#›</a:t>
            </a:fld>
            <a:endParaRPr lang="en-IN"/>
          </a:p>
        </p:txBody>
      </p:sp>
    </p:spTree>
    <p:extLst>
      <p:ext uri="{BB962C8B-B14F-4D97-AF65-F5344CB8AC3E}">
        <p14:creationId xmlns:p14="http://schemas.microsoft.com/office/powerpoint/2010/main" val="2065280841"/>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972EFC-969B-BC5C-433F-8FA32323B7DF}"/>
              </a:ext>
            </a:extLst>
          </p:cNvPr>
          <p:cNvSpPr>
            <a:spLocks noGrp="1"/>
          </p:cNvSpPr>
          <p:nvPr>
            <p:ph type="title"/>
          </p:nvPr>
        </p:nvSpPr>
        <p:spPr>
          <a:xfrm>
            <a:off x="677333" y="609599"/>
            <a:ext cx="9616197" cy="2194561"/>
          </a:xfrm>
        </p:spPr>
        <p:txBody>
          <a:bodyPr>
            <a:noAutofit/>
          </a:bodyPr>
          <a:lstStyle/>
          <a:p>
            <a:r>
              <a:rPr lang="en-IN" sz="5400" b="1" dirty="0">
                <a:effectLst/>
                <a:latin typeface="Times New Roman" panose="02020603050405020304" pitchFamily="18" charset="0"/>
                <a:cs typeface="Times New Roman" panose="02020603050405020304" pitchFamily="18" charset="0"/>
              </a:rPr>
              <a:t>Comprehensive Digital Marketing for Crompton Greaves Consumer Electricals</a:t>
            </a:r>
            <a:br>
              <a:rPr lang="en-IN" sz="5400" b="1" dirty="0">
                <a:latin typeface="Times New Roman" panose="02020603050405020304" pitchFamily="18" charset="0"/>
                <a:cs typeface="Times New Roman" panose="02020603050405020304" pitchFamily="18" charset="0"/>
              </a:rPr>
            </a:br>
            <a:r>
              <a:rPr lang="en-IN" sz="5400" dirty="0">
                <a:effectLst/>
                <a:latin typeface="Times New Roman" panose="02020603050405020304" pitchFamily="18" charset="0"/>
                <a:cs typeface="Times New Roman" panose="02020603050405020304" pitchFamily="18" charset="0"/>
              </a:rPr>
              <a:t>﻿</a:t>
            </a:r>
            <a:endParaRPr lang="en-IN" sz="5400"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56FCC030-BBD9-33D8-98CE-D26EE97AF1D0}"/>
              </a:ext>
            </a:extLst>
          </p:cNvPr>
          <p:cNvSpPr>
            <a:spLocks noGrp="1"/>
          </p:cNvSpPr>
          <p:nvPr>
            <p:ph idx="1"/>
          </p:nvPr>
        </p:nvSpPr>
        <p:spPr>
          <a:xfrm>
            <a:off x="677334" y="3021874"/>
            <a:ext cx="8596668" cy="3019488"/>
          </a:xfrm>
        </p:spPr>
        <p:txBody>
          <a:bodyPr>
            <a:noAutofit/>
          </a:bodyPr>
          <a:lstStyle/>
          <a:p>
            <a:pPr algn="l"/>
            <a:endParaRPr lang="en-IN" sz="1600" dirty="0">
              <a:latin typeface="Times New Roman" panose="02020603050405020304" pitchFamily="18" charset="0"/>
              <a:cs typeface="Times New Roman" panose="02020603050405020304" pitchFamily="18" charset="0"/>
            </a:endParaRPr>
          </a:p>
          <a:p>
            <a:pPr marL="0" indent="0" algn="l">
              <a:buNone/>
            </a:pPr>
            <a:r>
              <a:rPr lang="en-IN" sz="1600" dirty="0">
                <a:effectLst/>
                <a:latin typeface="Times New Roman" panose="02020603050405020304" pitchFamily="18" charset="0"/>
                <a:cs typeface="Times New Roman" panose="02020603050405020304" pitchFamily="18" charset="0"/>
              </a:rPr>
              <a:t>									</a:t>
            </a:r>
          </a:p>
          <a:p>
            <a:pPr marL="0" indent="0" algn="l">
              <a:buNone/>
            </a:pPr>
            <a:endParaRPr lang="en-IN" sz="1600" dirty="0">
              <a:latin typeface="Times New Roman" panose="02020603050405020304" pitchFamily="18" charset="0"/>
              <a:cs typeface="Times New Roman" panose="02020603050405020304" pitchFamily="18" charset="0"/>
            </a:endParaRPr>
          </a:p>
          <a:p>
            <a:pPr marL="0" indent="0" algn="l">
              <a:buNone/>
            </a:pPr>
            <a:endParaRPr lang="en-IN" sz="1600" dirty="0">
              <a:effectLst/>
              <a:latin typeface="Times New Roman" panose="02020603050405020304" pitchFamily="18" charset="0"/>
              <a:cs typeface="Times New Roman" panose="02020603050405020304" pitchFamily="18" charset="0"/>
            </a:endParaRPr>
          </a:p>
          <a:p>
            <a:pPr marL="0" indent="0" algn="l">
              <a:buNone/>
            </a:pPr>
            <a:endParaRPr lang="en-IN" sz="1600" dirty="0">
              <a:latin typeface="Times New Roman" panose="02020603050405020304" pitchFamily="18" charset="0"/>
              <a:cs typeface="Times New Roman" panose="02020603050405020304" pitchFamily="18" charset="0"/>
            </a:endParaRPr>
          </a:p>
          <a:p>
            <a:pPr marL="0" indent="0" algn="l">
              <a:buNone/>
            </a:pPr>
            <a:r>
              <a:rPr lang="en-IN" sz="1600" dirty="0">
                <a:effectLst/>
                <a:latin typeface="Times New Roman" panose="02020603050405020304" pitchFamily="18" charset="0"/>
                <a:cs typeface="Times New Roman" panose="02020603050405020304" pitchFamily="18" charset="0"/>
              </a:rPr>
              <a:t>									Submitted by: B. Akash [Team Lead]</a:t>
            </a:r>
            <a:endParaRPr lang="en-IN" sz="1600" dirty="0">
              <a:latin typeface="Times New Roman" panose="02020603050405020304" pitchFamily="18" charset="0"/>
              <a:cs typeface="Times New Roman" panose="02020603050405020304" pitchFamily="18" charset="0"/>
            </a:endParaRPr>
          </a:p>
          <a:p>
            <a:pPr marL="0" indent="0" algn="l">
              <a:buNone/>
            </a:pPr>
            <a:r>
              <a:rPr lang="en-IN" sz="1600" dirty="0">
                <a:effectLst/>
                <a:latin typeface="Times New Roman" panose="02020603050405020304" pitchFamily="18" charset="0"/>
                <a:cs typeface="Times New Roman" panose="02020603050405020304" pitchFamily="18" charset="0"/>
              </a:rPr>
              <a:t>								      			      G. Gayathri [Team Member]</a:t>
            </a:r>
            <a:endParaRPr lang="en-IN" sz="1600" dirty="0">
              <a:latin typeface="Times New Roman" panose="02020603050405020304" pitchFamily="18" charset="0"/>
              <a:cs typeface="Times New Roman" panose="02020603050405020304" pitchFamily="18" charset="0"/>
            </a:endParaRPr>
          </a:p>
          <a:p>
            <a:pPr marL="0" indent="0" algn="l">
              <a:buNone/>
            </a:pPr>
            <a:r>
              <a:rPr lang="en-IN" sz="1600" dirty="0">
                <a:effectLst/>
                <a:latin typeface="Times New Roman" panose="02020603050405020304" pitchFamily="18" charset="0"/>
                <a:cs typeface="Times New Roman" panose="02020603050405020304" pitchFamily="18" charset="0"/>
              </a:rPr>
              <a:t>											      G. Gangadhara Rao [Team Member]</a:t>
            </a:r>
            <a:endParaRPr lang="en-IN" sz="1600" dirty="0">
              <a:latin typeface="Times New Roman" panose="02020603050405020304" pitchFamily="18" charset="0"/>
              <a:cs typeface="Times New Roman" panose="02020603050405020304" pitchFamily="18" charset="0"/>
            </a:endParaRPr>
          </a:p>
          <a:p>
            <a:pPr marL="0" indent="0" algn="l">
              <a:buNone/>
            </a:pPr>
            <a:r>
              <a:rPr lang="en-IN" sz="1600" dirty="0">
                <a:effectLst/>
                <a:latin typeface="Times New Roman" panose="02020603050405020304" pitchFamily="18" charset="0"/>
                <a:cs typeface="Times New Roman" panose="02020603050405020304" pitchFamily="18" charset="0"/>
              </a:rPr>
              <a:t>											      T. Sandeep [Team Member]</a:t>
            </a: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p:txBody>
      </p:sp>
      <p:pic>
        <p:nvPicPr>
          <p:cNvPr id="4100" name="Picture 4" descr="Buy Crompton Greaves Consumer Electricals, target price Rs 330: LKP  Securities - The Economic Times">
            <a:extLst>
              <a:ext uri="{FF2B5EF4-FFF2-40B4-BE49-F238E27FC236}">
                <a16:creationId xmlns:a16="http://schemas.microsoft.com/office/drawing/2014/main" id="{04596CB7-9874-D8D3-6BE0-1B31C82E4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8790" y="1267096"/>
            <a:ext cx="1750424" cy="109728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mart Internz | LinkedIn">
            <a:extLst>
              <a:ext uri="{FF2B5EF4-FFF2-40B4-BE49-F238E27FC236}">
                <a16:creationId xmlns:a16="http://schemas.microsoft.com/office/drawing/2014/main" id="{6FFBA4BC-8AF9-EAB5-6ABD-328EFA31EA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3530" y="1267096"/>
            <a:ext cx="1750424" cy="1097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443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FCF7-CAC2-F1BF-6ECB-AD8D73A7C53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Measurement and Analytics</a:t>
            </a:r>
          </a:p>
        </p:txBody>
      </p:sp>
      <p:sp>
        <p:nvSpPr>
          <p:cNvPr id="3" name="Content Placeholder 2">
            <a:extLst>
              <a:ext uri="{FF2B5EF4-FFF2-40B4-BE49-F238E27FC236}">
                <a16:creationId xmlns:a16="http://schemas.microsoft.com/office/drawing/2014/main" id="{DBFA5891-4A96-F85D-A567-7A36A3862949}"/>
              </a:ext>
            </a:extLst>
          </p:cNvPr>
          <p:cNvSpPr>
            <a:spLocks noGrp="1"/>
          </p:cNvSpPr>
          <p:nvPr>
            <p:ph idx="1"/>
          </p:nvPr>
        </p:nvSpPr>
        <p:spPr/>
        <p:txBody>
          <a:bodyPr>
            <a:normAutofit/>
          </a:bodyPr>
          <a:lstStyle/>
          <a:p>
            <a:pPr>
              <a:buClr>
                <a:schemeClr val="tx1"/>
              </a:buClr>
            </a:pPr>
            <a:r>
              <a:rPr lang="en-US" dirty="0">
                <a:effectLst/>
                <a:latin typeface="Times New Roman" panose="02020603050405020304" pitchFamily="18" charset="0"/>
                <a:cs typeface="Times New Roman" panose="02020603050405020304" pitchFamily="18" charset="0"/>
              </a:rPr>
              <a:t>At Crompton Greaves Consumer Electricals, we believe in the power of data-driven decision making. Our digital marketing efforts are continuously monitored and analyzed to optimize performance and maximize ROI. We use a variety of tools and techniques to measure the effectiveness of our campaigns, including:</a:t>
            </a:r>
            <a:endParaRPr lang="en-US" dirty="0">
              <a:latin typeface="Times New Roman" panose="02020603050405020304" pitchFamily="18" charset="0"/>
              <a:cs typeface="Times New Roman" panose="02020603050405020304" pitchFamily="18" charset="0"/>
            </a:endParaRPr>
          </a:p>
          <a:p>
            <a:pPr>
              <a:buClr>
                <a:schemeClr val="tx1"/>
              </a:buClr>
            </a:pPr>
            <a:r>
              <a:rPr lang="en-US" dirty="0">
                <a:effectLst/>
                <a:latin typeface="Times New Roman" panose="02020603050405020304" pitchFamily="18" charset="0"/>
                <a:cs typeface="Times New Roman" panose="02020603050405020304" pitchFamily="18" charset="0"/>
              </a:rPr>
              <a:t>Web analytics to track website traffic, user behavior, and conversion rates.</a:t>
            </a:r>
          </a:p>
          <a:p>
            <a:pPr>
              <a:buClr>
                <a:schemeClr val="tx1"/>
              </a:buClr>
            </a:pPr>
            <a:r>
              <a:rPr lang="en-US" dirty="0">
                <a:effectLst/>
                <a:latin typeface="Times New Roman" panose="02020603050405020304" pitchFamily="18" charset="0"/>
                <a:cs typeface="Times New Roman" panose="02020603050405020304" pitchFamily="18" charset="0"/>
              </a:rPr>
              <a:t>Social media analytics to monitor engagement, sentiment, and reach across various platforms.</a:t>
            </a:r>
          </a:p>
          <a:p>
            <a:pPr>
              <a:buClr>
                <a:schemeClr val="tx1"/>
              </a:buClr>
            </a:pPr>
            <a:r>
              <a:rPr lang="en-US" dirty="0">
                <a:effectLst/>
                <a:latin typeface="Times New Roman" panose="02020603050405020304" pitchFamily="18" charset="0"/>
                <a:cs typeface="Times New Roman" panose="02020603050405020304" pitchFamily="18" charset="0"/>
              </a:rPr>
              <a:t>Email marketing metrics to track open rates, click-through rates, and conversion rates.</a:t>
            </a:r>
          </a:p>
          <a:p>
            <a:pPr>
              <a:buClr>
                <a:schemeClr val="tx1"/>
              </a:buClr>
            </a:pPr>
            <a:r>
              <a:rPr lang="en-US" dirty="0">
                <a:effectLst/>
                <a:latin typeface="Times New Roman" panose="02020603050405020304" pitchFamily="18" charset="0"/>
                <a:cs typeface="Times New Roman" panose="02020603050405020304" pitchFamily="18" charset="0"/>
              </a:rPr>
              <a:t>By analyzing this data, we are able to make informed decisions about our digital marketing strategies and adjust our tactics as needed to achieve our goals.</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49152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B658-A324-285C-0730-2D77D70E800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Thank</a:t>
            </a:r>
            <a:r>
              <a:rPr lang="en-IN" dirty="0"/>
              <a:t> You</a:t>
            </a:r>
          </a:p>
        </p:txBody>
      </p:sp>
      <p:sp>
        <p:nvSpPr>
          <p:cNvPr id="5" name="Content Placeholder 4">
            <a:extLst>
              <a:ext uri="{FF2B5EF4-FFF2-40B4-BE49-F238E27FC236}">
                <a16:creationId xmlns:a16="http://schemas.microsoft.com/office/drawing/2014/main" id="{E4001ACF-E92F-8DCD-A356-B736D274D365}"/>
              </a:ext>
            </a:extLst>
          </p:cNvPr>
          <p:cNvSpPr>
            <a:spLocks noGrp="1"/>
          </p:cNvSpPr>
          <p:nvPr>
            <p:ph idx="1"/>
          </p:nvPr>
        </p:nvSpPr>
        <p:spPr/>
        <p:txBody>
          <a:bodyPr/>
          <a:lstStyle/>
          <a:p>
            <a:pPr>
              <a:buClr>
                <a:schemeClr val="tx1"/>
              </a:buClr>
            </a:pPr>
            <a:r>
              <a:rPr lang="en-US" dirty="0">
                <a:latin typeface="Times New Roman" panose="02020603050405020304" pitchFamily="18" charset="0"/>
                <a:cs typeface="Times New Roman" panose="02020603050405020304" pitchFamily="18" charset="0"/>
              </a:rPr>
              <a:t>We wanted to express our gratitude for the comprehensive digital marketing strategy that you developed for Crompton Greaves Consumer Electricals. Your team's hard work and dedication have resulted in a significant increase in online visibility and sales.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822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45E4-679E-2EC1-B0C2-0688DACB1B0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Brand</a:t>
            </a:r>
            <a:r>
              <a:rPr lang="en-US" dirty="0"/>
              <a:t> Study: Crompton Greaves Consumer Electricals</a:t>
            </a:r>
            <a:endParaRPr lang="en-IN" dirty="0"/>
          </a:p>
        </p:txBody>
      </p:sp>
      <p:sp>
        <p:nvSpPr>
          <p:cNvPr id="4" name="Content Placeholder 3">
            <a:extLst>
              <a:ext uri="{FF2B5EF4-FFF2-40B4-BE49-F238E27FC236}">
                <a16:creationId xmlns:a16="http://schemas.microsoft.com/office/drawing/2014/main" id="{F7AFB7A9-647C-4E05-324D-6EA2D7879483}"/>
              </a:ext>
            </a:extLst>
          </p:cNvPr>
          <p:cNvSpPr>
            <a:spLocks noGrp="1"/>
          </p:cNvSpPr>
          <p:nvPr>
            <p:ph sz="half" idx="1"/>
          </p:nvPr>
        </p:nvSpPr>
        <p:spPr/>
        <p:txBody>
          <a:bodyPr/>
          <a:lstStyle/>
          <a:p>
            <a:r>
              <a:rPr lang="en-US" b="1" dirty="0">
                <a:solidFill>
                  <a:schemeClr val="accent1">
                    <a:lumMod val="60000"/>
                    <a:lumOff val="40000"/>
                  </a:schemeClr>
                </a:solidFill>
                <a:effectLst/>
                <a:latin typeface="Times New Roman" panose="02020603050405020304" pitchFamily="18" charset="0"/>
                <a:cs typeface="Times New Roman" panose="02020603050405020304" pitchFamily="18" charset="0"/>
              </a:rPr>
              <a:t>Impact on Brand Awareness</a:t>
            </a:r>
            <a:endParaRPr lang="en-US"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The social media marketing 	campaigns have had a significant 	impact on brand awareness among 	the millennial 	demographic. The 	campaigns have resulted in a 25% 	increase in brand recognition 	among 	this age group.</a:t>
            </a:r>
            <a:endParaRPr lang="en-US" dirty="0">
              <a:latin typeface="Times New Roman" panose="02020603050405020304" pitchFamily="18" charset="0"/>
              <a:cs typeface="Times New Roman" panose="02020603050405020304" pitchFamily="18" charset="0"/>
            </a:endParaRPr>
          </a:p>
          <a:p>
            <a:endParaRPr lang="en-IN" dirty="0"/>
          </a:p>
        </p:txBody>
      </p:sp>
      <p:sp>
        <p:nvSpPr>
          <p:cNvPr id="5" name="Content Placeholder 4">
            <a:extLst>
              <a:ext uri="{FF2B5EF4-FFF2-40B4-BE49-F238E27FC236}">
                <a16:creationId xmlns:a16="http://schemas.microsoft.com/office/drawing/2014/main" id="{A897F0BB-661E-C41F-7C91-4B2160E14B62}"/>
              </a:ext>
            </a:extLst>
          </p:cNvPr>
          <p:cNvSpPr>
            <a:spLocks noGrp="1"/>
          </p:cNvSpPr>
          <p:nvPr>
            <p:ph sz="half" idx="2"/>
          </p:nvPr>
        </p:nvSpPr>
        <p:spPr/>
        <p:txBody>
          <a:bodyPr/>
          <a:lstStyle/>
          <a:p>
            <a:r>
              <a:rPr lang="en-US" b="1" dirty="0">
                <a:solidFill>
                  <a:schemeClr val="accent1">
                    <a:lumMod val="60000"/>
                    <a:lumOff val="40000"/>
                  </a:schemeClr>
                </a:solidFill>
                <a:effectLst/>
                <a:latin typeface="Times New Roman" panose="02020603050405020304" pitchFamily="18" charset="0"/>
                <a:cs typeface="Times New Roman" panose="02020603050405020304" pitchFamily="18" charset="0"/>
              </a:rPr>
              <a:t>Impact on Engagement</a:t>
            </a:r>
            <a:endParaRPr lang="en-US"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The social media marketing 	campaigns have also had a positive 	impact on engagement with the 	millennial demographic. The 	campaigns have resulted in a 	30% 	increase in engagement with 	the 	brand's social media pages among 	this 	age group.</a:t>
            </a:r>
            <a:endParaRPr lang="en-US" dirty="0">
              <a:latin typeface="Times New Roman" panose="02020603050405020304" pitchFamily="18" charset="0"/>
              <a:cs typeface="Times New Roman" panose="02020603050405020304" pitchFamily="18" charset="0"/>
            </a:endParaRPr>
          </a:p>
          <a:p>
            <a:endParaRPr lang="en-IN" dirty="0"/>
          </a:p>
        </p:txBody>
      </p:sp>
      <p:pic>
        <p:nvPicPr>
          <p:cNvPr id="1028" name="Picture 4" descr="Crompton Greaves Consumer Electricals Limited Logo Vector ...">
            <a:extLst>
              <a:ext uri="{FF2B5EF4-FFF2-40B4-BE49-F238E27FC236}">
                <a16:creationId xmlns:a16="http://schemas.microsoft.com/office/drawing/2014/main" id="{60BFD25D-7BE2-456F-0F34-9281A09EA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5547" y="316707"/>
            <a:ext cx="2076450"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54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7946-8A41-8961-096A-B211415A1A6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Overview of Crompton Greaves Consumer Electricals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7B30FA-6698-76A3-496F-BDF82CC81732}"/>
              </a:ext>
            </a:extLst>
          </p:cNvPr>
          <p:cNvSpPr>
            <a:spLocks noGrp="1"/>
          </p:cNvSpPr>
          <p:nvPr>
            <p:ph idx="1"/>
          </p:nvPr>
        </p:nvSpPr>
        <p:spPr/>
        <p:txBody>
          <a:bodyPr/>
          <a:lstStyle/>
          <a:p>
            <a:r>
              <a:rPr lang="en-US" b="1" dirty="0">
                <a:solidFill>
                  <a:schemeClr val="accent1">
                    <a:lumMod val="60000"/>
                    <a:lumOff val="40000"/>
                  </a:schemeClr>
                </a:solidFill>
                <a:effectLst/>
                <a:latin typeface="Times New Roman" panose="02020603050405020304" pitchFamily="18" charset="0"/>
                <a:cs typeface="Times New Roman" panose="02020603050405020304" pitchFamily="18" charset="0"/>
              </a:rPr>
              <a:t>Who We Are</a:t>
            </a:r>
            <a:endParaRPr lang="en-US"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Crompton Greaves Consumer Electricals is a leading consumer electricals 	company in 	India, offering a wide range of products including fans, lighting, 	pumps and household 	appliances. With a legacy of over 75 years, we have established ourselves as a 	trusted 	brand in the Indian market.</a:t>
            </a:r>
            <a:endParaRPr lang="en-US" dirty="0">
              <a:latin typeface="Times New Roman" panose="02020603050405020304" pitchFamily="18" charset="0"/>
              <a:cs typeface="Times New Roman" panose="02020603050405020304" pitchFamily="18" charset="0"/>
            </a:endParaRPr>
          </a:p>
          <a:p>
            <a:r>
              <a:rPr lang="en-US" b="1" dirty="0">
                <a:solidFill>
                  <a:schemeClr val="accent1">
                    <a:lumMod val="60000"/>
                    <a:lumOff val="40000"/>
                  </a:schemeClr>
                </a:solidFill>
                <a:effectLst/>
                <a:latin typeface="Times New Roman" panose="02020603050405020304" pitchFamily="18" charset="0"/>
                <a:cs typeface="Times New Roman" panose="02020603050405020304" pitchFamily="18" charset="0"/>
              </a:rPr>
              <a:t>Our Mission</a:t>
            </a:r>
            <a:endParaRPr lang="en-US"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Our mission is to enhance the quality of life and provide a better living experience to 	our customers through innovative and energy-efficient products.</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7493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9A4-B66F-3AE2-882E-2401864B2CA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Competitor</a:t>
            </a:r>
            <a:r>
              <a:rPr lang="en-IN" dirty="0"/>
              <a:t> Analysis</a:t>
            </a:r>
          </a:p>
        </p:txBody>
      </p:sp>
      <p:sp>
        <p:nvSpPr>
          <p:cNvPr id="7" name="Rectangle 6">
            <a:extLst>
              <a:ext uri="{FF2B5EF4-FFF2-40B4-BE49-F238E27FC236}">
                <a16:creationId xmlns:a16="http://schemas.microsoft.com/office/drawing/2014/main" id="{940AE0A7-2726-5E1F-ADF4-E3C14952F475}"/>
              </a:ext>
            </a:extLst>
          </p:cNvPr>
          <p:cNvSpPr/>
          <p:nvPr/>
        </p:nvSpPr>
        <p:spPr>
          <a:xfrm>
            <a:off x="1018903" y="1532710"/>
            <a:ext cx="2403566" cy="4598123"/>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r>
              <a:rPr lang="en-US" b="1" dirty="0">
                <a:solidFill>
                  <a:schemeClr val="accent1">
                    <a:lumMod val="60000"/>
                    <a:lumOff val="40000"/>
                  </a:schemeClr>
                </a:solidFill>
                <a:effectLst/>
                <a:latin typeface="Times New Roman" panose="02020603050405020304" pitchFamily="18" charset="0"/>
                <a:cs typeface="Times New Roman" panose="02020603050405020304" pitchFamily="18" charset="0"/>
              </a:rPr>
              <a:t>Bajaj Electricals</a:t>
            </a:r>
            <a:endParaRPr lang="en-US" b="1"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dirty="0">
                <a:solidFill>
                  <a:schemeClr val="tx1"/>
                </a:solidFill>
                <a:effectLst/>
                <a:latin typeface="Times New Roman" panose="02020603050405020304" pitchFamily="18" charset="0"/>
                <a:cs typeface="Times New Roman" panose="02020603050405020304" pitchFamily="18" charset="0"/>
              </a:rPr>
              <a:t>Strengths:</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buSzPct val="100000"/>
              <a:buFont typeface="Wingdings" panose="05000000000000000000" pitchFamily="2" charset="2"/>
              <a:buChar char="Ø"/>
            </a:pPr>
            <a:r>
              <a:rPr lang="en-US" dirty="0">
                <a:solidFill>
                  <a:schemeClr val="tx1"/>
                </a:solidFill>
                <a:effectLst/>
                <a:latin typeface="Times New Roman" panose="02020603050405020304" pitchFamily="18" charset="0"/>
                <a:cs typeface="Times New Roman" panose="02020603050405020304" pitchFamily="18" charset="0"/>
              </a:rPr>
              <a:t>Wide range of products, incl fans, air conditioners, and refrigerators.</a:t>
            </a:r>
          </a:p>
          <a:p>
            <a:pPr marL="285750" indent="-285750">
              <a:buFont typeface="Wingdings" panose="05000000000000000000" pitchFamily="2" charset="2"/>
              <a:buChar char="Ø"/>
            </a:pPr>
            <a:r>
              <a:rPr lang="en-US" dirty="0">
                <a:solidFill>
                  <a:schemeClr val="tx1"/>
                </a:solidFill>
                <a:effectLst/>
                <a:latin typeface="Times New Roman" panose="02020603050405020304" pitchFamily="18" charset="0"/>
                <a:cs typeface="Times New Roman" panose="02020603050405020304" pitchFamily="18" charset="0"/>
              </a:rPr>
              <a:t>Strong brand recognition and reputation in the Indian market.</a:t>
            </a:r>
          </a:p>
          <a:p>
            <a:r>
              <a:rPr lang="en-US" dirty="0">
                <a:solidFill>
                  <a:schemeClr val="tx1"/>
                </a:solidFill>
                <a:effectLst/>
                <a:latin typeface="Times New Roman" panose="02020603050405020304" pitchFamily="18" charset="0"/>
                <a:cs typeface="Times New Roman" panose="02020603050405020304" pitchFamily="18" charset="0"/>
              </a:rPr>
              <a:t>Weaknesses:</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chemeClr val="tx1"/>
                </a:solidFill>
                <a:effectLst/>
                <a:latin typeface="Times New Roman" panose="02020603050405020304" pitchFamily="18" charset="0"/>
                <a:cs typeface="Times New Roman" panose="02020603050405020304" pitchFamily="18" charset="0"/>
              </a:rPr>
              <a:t>Limited presence in the international market.</a:t>
            </a:r>
          </a:p>
        </p:txBody>
      </p:sp>
      <p:sp>
        <p:nvSpPr>
          <p:cNvPr id="8" name="Rectangle 7">
            <a:extLst>
              <a:ext uri="{FF2B5EF4-FFF2-40B4-BE49-F238E27FC236}">
                <a16:creationId xmlns:a16="http://schemas.microsoft.com/office/drawing/2014/main" id="{3CC38538-9E5E-A110-0C6B-BB4AEC2C7052}"/>
              </a:ext>
            </a:extLst>
          </p:cNvPr>
          <p:cNvSpPr/>
          <p:nvPr/>
        </p:nvSpPr>
        <p:spPr>
          <a:xfrm>
            <a:off x="3992880" y="1532710"/>
            <a:ext cx="2403566" cy="4598124"/>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b="1" dirty="0">
                <a:solidFill>
                  <a:schemeClr val="accent1">
                    <a:lumMod val="60000"/>
                    <a:lumOff val="40000"/>
                  </a:schemeClr>
                </a:solidFill>
                <a:effectLst/>
                <a:latin typeface="Times New Roman" panose="02020603050405020304" pitchFamily="18" charset="0"/>
                <a:cs typeface="Times New Roman" panose="02020603050405020304" pitchFamily="18" charset="0"/>
              </a:rPr>
              <a:t>Samsung India Electronics</a:t>
            </a:r>
            <a:endParaRPr lang="en-US" b="1"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dirty="0">
                <a:solidFill>
                  <a:schemeClr val="tx1"/>
                </a:solidFill>
                <a:effectLst/>
                <a:latin typeface="Times New Roman" panose="02020603050405020304" pitchFamily="18" charset="0"/>
                <a:cs typeface="Times New Roman" panose="02020603050405020304" pitchFamily="18" charset="0"/>
              </a:rPr>
              <a:t>Strengths:</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chemeClr val="tx1"/>
                </a:solidFill>
                <a:effectLst/>
                <a:latin typeface="Times New Roman" panose="02020603050405020304" pitchFamily="18" charset="0"/>
                <a:cs typeface="Times New Roman" panose="02020603050405020304" pitchFamily="18" charset="0"/>
              </a:rPr>
              <a:t>Wide range of products, including smartphones, televisions, and home appliances.</a:t>
            </a:r>
          </a:p>
          <a:p>
            <a:pPr marL="285750" indent="-285750">
              <a:buFont typeface="Wingdings" panose="05000000000000000000" pitchFamily="2" charset="2"/>
              <a:buChar char="Ø"/>
            </a:pPr>
            <a:r>
              <a:rPr lang="en-US" dirty="0">
                <a:solidFill>
                  <a:schemeClr val="tx1"/>
                </a:solidFill>
                <a:effectLst/>
                <a:latin typeface="Times New Roman" panose="02020603050405020304" pitchFamily="18" charset="0"/>
                <a:cs typeface="Times New Roman" panose="02020603050405020304" pitchFamily="18" charset="0"/>
              </a:rPr>
              <a:t>Strong brand recognition and reputation in the Indian market.</a:t>
            </a:r>
          </a:p>
          <a:p>
            <a:r>
              <a:rPr lang="en-US" dirty="0">
                <a:solidFill>
                  <a:schemeClr val="tx1"/>
                </a:solidFill>
                <a:effectLst/>
                <a:latin typeface="Times New Roman" panose="02020603050405020304" pitchFamily="18" charset="0"/>
                <a:cs typeface="Times New Roman" panose="02020603050405020304" pitchFamily="18" charset="0"/>
              </a:rPr>
              <a:t>Weaknesses:</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chemeClr val="tx1"/>
                </a:solidFill>
                <a:effectLst/>
                <a:latin typeface="Times New Roman" panose="02020603050405020304" pitchFamily="18" charset="0"/>
                <a:cs typeface="Times New Roman" panose="02020603050405020304" pitchFamily="18" charset="0"/>
              </a:rPr>
              <a:t>Limited presence in the Indian market for consumer electricals.</a:t>
            </a:r>
          </a:p>
        </p:txBody>
      </p:sp>
      <p:sp>
        <p:nvSpPr>
          <p:cNvPr id="9" name="Rectangle 8">
            <a:extLst>
              <a:ext uri="{FF2B5EF4-FFF2-40B4-BE49-F238E27FC236}">
                <a16:creationId xmlns:a16="http://schemas.microsoft.com/office/drawing/2014/main" id="{561D6EB6-C946-25B9-57A2-F0E6F0FEF7CA}"/>
              </a:ext>
            </a:extLst>
          </p:cNvPr>
          <p:cNvSpPr/>
          <p:nvPr/>
        </p:nvSpPr>
        <p:spPr>
          <a:xfrm>
            <a:off x="6958149" y="1532710"/>
            <a:ext cx="2403566" cy="459812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r>
              <a:rPr lang="en-US" b="1" dirty="0">
                <a:solidFill>
                  <a:schemeClr val="accent1">
                    <a:lumMod val="60000"/>
                    <a:lumOff val="40000"/>
                  </a:schemeClr>
                </a:solidFill>
                <a:effectLst/>
                <a:latin typeface="Times New Roman" panose="02020603050405020304" pitchFamily="18" charset="0"/>
                <a:cs typeface="Times New Roman" panose="02020603050405020304" pitchFamily="18" charset="0"/>
              </a:rPr>
              <a:t>LG India</a:t>
            </a:r>
            <a:endParaRPr lang="en-US" b="1"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dirty="0">
                <a:solidFill>
                  <a:schemeClr val="tx1"/>
                </a:solidFill>
                <a:effectLst/>
                <a:latin typeface="Times New Roman" panose="02020603050405020304" pitchFamily="18" charset="0"/>
                <a:cs typeface="Times New Roman" panose="02020603050405020304" pitchFamily="18" charset="0"/>
              </a:rPr>
              <a:t>Strengths:</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chemeClr val="tx1"/>
                </a:solidFill>
                <a:effectLst/>
                <a:latin typeface="Times New Roman" panose="02020603050405020304" pitchFamily="18" charset="0"/>
                <a:cs typeface="Times New Roman" panose="02020603050405020304" pitchFamily="18" charset="0"/>
              </a:rPr>
              <a:t>Wide range of products, including televisions, home appliances, and air conditioners.</a:t>
            </a:r>
          </a:p>
          <a:p>
            <a:pPr marL="285750" indent="-285750">
              <a:buFont typeface="Wingdings" panose="05000000000000000000" pitchFamily="2" charset="2"/>
              <a:buChar char="Ø"/>
            </a:pPr>
            <a:r>
              <a:rPr lang="en-US" dirty="0">
                <a:solidFill>
                  <a:schemeClr val="tx1"/>
                </a:solidFill>
                <a:effectLst/>
                <a:latin typeface="Times New Roman" panose="02020603050405020304" pitchFamily="18" charset="0"/>
                <a:cs typeface="Times New Roman" panose="02020603050405020304" pitchFamily="18" charset="0"/>
              </a:rPr>
              <a:t>Strong brand recognition and reputation in the Indian market.</a:t>
            </a:r>
          </a:p>
          <a:p>
            <a:r>
              <a:rPr lang="en-US" dirty="0">
                <a:solidFill>
                  <a:schemeClr val="tx1"/>
                </a:solidFill>
                <a:effectLst/>
                <a:latin typeface="Times New Roman" panose="02020603050405020304" pitchFamily="18" charset="0"/>
                <a:cs typeface="Times New Roman" panose="02020603050405020304" pitchFamily="18" charset="0"/>
              </a:rPr>
              <a:t>Weaknesses:</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chemeClr val="tx1"/>
                </a:solidFill>
                <a:effectLst/>
                <a:latin typeface="Times New Roman" panose="02020603050405020304" pitchFamily="18" charset="0"/>
                <a:cs typeface="Times New Roman" panose="02020603050405020304" pitchFamily="18" charset="0"/>
              </a:rPr>
              <a:t>Limited presence in the Indian market for consumer electricals.</a:t>
            </a:r>
          </a:p>
        </p:txBody>
      </p:sp>
      <p:pic>
        <p:nvPicPr>
          <p:cNvPr id="2052" name="Picture 4">
            <a:extLst>
              <a:ext uri="{FF2B5EF4-FFF2-40B4-BE49-F238E27FC236}">
                <a16:creationId xmlns:a16="http://schemas.microsoft.com/office/drawing/2014/main" id="{76FA81D2-6833-1BA2-CEF3-ABE23FA61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0836" y="5614374"/>
            <a:ext cx="2090057" cy="103291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ajaj Electricals Logo PNG Vector (PDF) Free Download">
            <a:extLst>
              <a:ext uri="{FF2B5EF4-FFF2-40B4-BE49-F238E27FC236}">
                <a16:creationId xmlns:a16="http://schemas.microsoft.com/office/drawing/2014/main" id="{077CA678-1572-DBDD-2C33-327BB49D4B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3018" y="1884793"/>
            <a:ext cx="204787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F9D6356E-D73D-A1D7-BC7A-4F326C9BAE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3018" y="3754346"/>
            <a:ext cx="204787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168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6AE7-F2EE-D700-4388-A11959D8B53F}"/>
              </a:ext>
            </a:extLst>
          </p:cNvPr>
          <p:cNvSpPr>
            <a:spLocks noGrp="1"/>
          </p:cNvSpPr>
          <p:nvPr>
            <p:ph type="title"/>
          </p:nvPr>
        </p:nvSpPr>
        <p:spPr/>
        <p:txBody>
          <a:bodyPr/>
          <a:lstStyle/>
          <a:p>
            <a:r>
              <a:rPr lang="en-US" b="1" dirty="0">
                <a:effectLst/>
                <a:latin typeface="Times New Roman" panose="02020603050405020304" pitchFamily="18" charset="0"/>
                <a:cs typeface="Times New Roman" panose="02020603050405020304" pitchFamily="18" charset="0"/>
              </a:rPr>
              <a:t>Target</a:t>
            </a:r>
            <a:r>
              <a:rPr lang="en-US" b="1" dirty="0">
                <a:effectLst/>
              </a:rPr>
              <a:t> Audience</a:t>
            </a:r>
            <a:br>
              <a:rPr lang="en-US" b="1" dirty="0"/>
            </a:br>
            <a:endParaRPr lang="en-IN" dirty="0"/>
          </a:p>
        </p:txBody>
      </p:sp>
      <p:sp>
        <p:nvSpPr>
          <p:cNvPr id="3" name="Content Placeholder 2">
            <a:extLst>
              <a:ext uri="{FF2B5EF4-FFF2-40B4-BE49-F238E27FC236}">
                <a16:creationId xmlns:a16="http://schemas.microsoft.com/office/drawing/2014/main" id="{72087433-1C56-11E5-4679-432AAC7AD1E2}"/>
              </a:ext>
            </a:extLst>
          </p:cNvPr>
          <p:cNvSpPr>
            <a:spLocks noGrp="1"/>
          </p:cNvSpPr>
          <p:nvPr>
            <p:ph idx="1"/>
          </p:nvPr>
        </p:nvSpPr>
        <p:spPr/>
        <p:txBody>
          <a:bodyPr/>
          <a:lstStyle/>
          <a:p>
            <a:r>
              <a:rPr lang="en-US" dirty="0">
                <a:effectLst/>
                <a:latin typeface="Times New Roman" panose="02020603050405020304" pitchFamily="18" charset="0"/>
                <a:cs typeface="Times New Roman" panose="02020603050405020304" pitchFamily="18" charset="0"/>
              </a:rPr>
              <a:t>Crompton Greaves Consumer Electricals targets consumers who are interested in purchasing electrical appliances for their homes. The target audience includes individuals from various age groups and income levels who are looking for high-quality, reliable, and energy-efficient products.</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9182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DF8D-EB68-DD14-B5D2-1FE80A51B5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SEO Audit: Keyword Research and On-Page Optimization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FA268A-908E-D8C5-19F4-45896E3D10B4}"/>
              </a:ext>
            </a:extLst>
          </p:cNvPr>
          <p:cNvSpPr>
            <a:spLocks noGrp="1"/>
          </p:cNvSpPr>
          <p:nvPr>
            <p:ph idx="1"/>
          </p:nvPr>
        </p:nvSpPr>
        <p:spPr/>
        <p:txBody>
          <a:bodyPr>
            <a:normAutofit fontScale="40000" lnSpcReduction="20000"/>
          </a:bodyPr>
          <a:lstStyle/>
          <a:p>
            <a:r>
              <a:rPr lang="en-US" sz="4500" b="1" dirty="0">
                <a:solidFill>
                  <a:schemeClr val="accent1">
                    <a:lumMod val="60000"/>
                    <a:lumOff val="40000"/>
                  </a:schemeClr>
                </a:solidFill>
                <a:effectLst/>
                <a:latin typeface="Times New Roman" panose="02020603050405020304" pitchFamily="18" charset="0"/>
                <a:cs typeface="Times New Roman" panose="02020603050405020304" pitchFamily="18" charset="0"/>
              </a:rPr>
              <a:t>SEO Audit</a:t>
            </a:r>
            <a:endParaRPr lang="en-US" sz="4500"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sz="4500" dirty="0">
                <a:effectLst/>
                <a:latin typeface="Times New Roman" panose="02020603050405020304" pitchFamily="18" charset="0"/>
                <a:cs typeface="Times New Roman" panose="02020603050405020304" pitchFamily="18" charset="0"/>
              </a:rPr>
              <a:t>	The SEO audit will include a comprehensive 	analysis of Crompton Greaves Consumer 	Electricals' website, including:</a:t>
            </a:r>
            <a:endParaRPr lang="en-US" sz="4500" dirty="0">
              <a:latin typeface="Times New Roman" panose="02020603050405020304" pitchFamily="18" charset="0"/>
              <a:cs typeface="Times New Roman" panose="02020603050405020304" pitchFamily="18" charset="0"/>
            </a:endParaRPr>
          </a:p>
          <a:p>
            <a:pPr>
              <a:buClr>
                <a:schemeClr val="tx1"/>
              </a:buClr>
            </a:pPr>
            <a:r>
              <a:rPr lang="en-US" sz="4500" dirty="0">
                <a:effectLst/>
                <a:latin typeface="Times New Roman" panose="02020603050405020304" pitchFamily="18" charset="0"/>
                <a:cs typeface="Times New Roman" panose="02020603050405020304" pitchFamily="18" charset="0"/>
              </a:rPr>
              <a:t>On-page optimization</a:t>
            </a:r>
          </a:p>
          <a:p>
            <a:pPr>
              <a:buClr>
                <a:schemeClr val="tx1"/>
              </a:buClr>
            </a:pPr>
            <a:r>
              <a:rPr lang="en-US" sz="4500" dirty="0">
                <a:effectLst/>
                <a:latin typeface="Times New Roman" panose="02020603050405020304" pitchFamily="18" charset="0"/>
                <a:cs typeface="Times New Roman" panose="02020603050405020304" pitchFamily="18" charset="0"/>
              </a:rPr>
              <a:t>Off-page optimization</a:t>
            </a:r>
          </a:p>
          <a:p>
            <a:pPr>
              <a:buClr>
                <a:schemeClr val="tx1"/>
              </a:buClr>
            </a:pPr>
            <a:r>
              <a:rPr lang="en-US" sz="4500" dirty="0">
                <a:effectLst/>
                <a:latin typeface="Times New Roman" panose="02020603050405020304" pitchFamily="18" charset="0"/>
                <a:cs typeface="Times New Roman" panose="02020603050405020304" pitchFamily="18" charset="0"/>
              </a:rPr>
              <a:t>Technical SEO</a:t>
            </a:r>
          </a:p>
          <a:p>
            <a:r>
              <a:rPr lang="en-US" sz="4500" b="1" dirty="0">
                <a:solidFill>
                  <a:schemeClr val="accent1">
                    <a:lumMod val="60000"/>
                    <a:lumOff val="40000"/>
                  </a:schemeClr>
                </a:solidFill>
                <a:effectLst/>
                <a:latin typeface="Times New Roman" panose="02020603050405020304" pitchFamily="18" charset="0"/>
                <a:cs typeface="Times New Roman" panose="02020603050405020304" pitchFamily="18" charset="0"/>
              </a:rPr>
              <a:t>Keyword Research</a:t>
            </a:r>
            <a:endParaRPr lang="en-US" sz="4500"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sz="4500" dirty="0">
                <a:effectLst/>
                <a:latin typeface="Times New Roman" panose="02020603050405020304" pitchFamily="18" charset="0"/>
                <a:cs typeface="Times New Roman" panose="02020603050405020304" pitchFamily="18" charset="0"/>
              </a:rPr>
              <a:t>	Conduct a thorough keyword research to 	identify the most relevant and high-traffic 	keywords for Crompton Greaves Consumer 	Electricals.</a:t>
            </a:r>
            <a:endParaRPr lang="en-US" sz="4500" dirty="0">
              <a:latin typeface="Times New Roman" panose="02020603050405020304" pitchFamily="18" charset="0"/>
              <a:cs typeface="Times New Roman" panose="02020603050405020304" pitchFamily="18" charset="0"/>
            </a:endParaRPr>
          </a:p>
          <a:p>
            <a:pPr>
              <a:buClr>
                <a:schemeClr val="tx1"/>
              </a:buClr>
            </a:pPr>
            <a:r>
              <a:rPr lang="en-US" sz="4500" dirty="0">
                <a:effectLst/>
                <a:latin typeface="Times New Roman" panose="02020603050405020304" pitchFamily="18" charset="0"/>
                <a:cs typeface="Times New Roman" panose="02020603050405020304" pitchFamily="18" charset="0"/>
              </a:rPr>
              <a:t>Use Google Keyword Planner to identify relevant keywords and their search volume.</a:t>
            </a:r>
          </a:p>
          <a:p>
            <a:pPr>
              <a:buClr>
                <a:schemeClr val="tx1"/>
              </a:buClr>
            </a:pPr>
            <a:r>
              <a:rPr lang="en-US" sz="4500" dirty="0">
                <a:effectLst/>
                <a:latin typeface="Times New Roman" panose="02020603050405020304" pitchFamily="18" charset="0"/>
                <a:cs typeface="Times New Roman" panose="02020603050405020304" pitchFamily="18" charset="0"/>
              </a:rPr>
              <a:t>Analyze competitors' keywords and identify gaps in the market.</a:t>
            </a:r>
          </a:p>
          <a:p>
            <a:endParaRPr lang="en-IN" dirty="0"/>
          </a:p>
        </p:txBody>
      </p:sp>
    </p:spTree>
    <p:extLst>
      <p:ext uri="{BB962C8B-B14F-4D97-AF65-F5344CB8AC3E}">
        <p14:creationId xmlns:p14="http://schemas.microsoft.com/office/powerpoint/2010/main" val="2907821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0B24612-C85C-E7C9-D7BA-CF597C61AA88}"/>
              </a:ext>
            </a:extLst>
          </p:cNvPr>
          <p:cNvSpPr>
            <a:spLocks noGrp="1"/>
          </p:cNvSpPr>
          <p:nvPr>
            <p:ph idx="1"/>
          </p:nvPr>
        </p:nvSpPr>
        <p:spPr>
          <a:xfrm>
            <a:off x="677334" y="539932"/>
            <a:ext cx="8596668" cy="4040778"/>
          </a:xfrm>
        </p:spPr>
        <p:txBody>
          <a:bodyPr/>
          <a:lstStyle/>
          <a:p>
            <a:r>
              <a:rPr lang="en-US" sz="1800" b="1" dirty="0">
                <a:solidFill>
                  <a:schemeClr val="accent1">
                    <a:lumMod val="60000"/>
                    <a:lumOff val="40000"/>
                  </a:schemeClr>
                </a:solidFill>
                <a:effectLst/>
                <a:latin typeface="Times New Roman" panose="02020603050405020304" pitchFamily="18" charset="0"/>
                <a:cs typeface="Times New Roman" panose="02020603050405020304" pitchFamily="18" charset="0"/>
              </a:rPr>
              <a:t>On-Page Optimization</a:t>
            </a:r>
            <a:endPar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Optimize on-page factors to improve search 	engine rankings for Crompton Greaves 	Consumer Electricals.</a:t>
            </a:r>
            <a:endParaRPr lang="en-US" sz="1800" dirty="0">
              <a:latin typeface="Times New Roman" panose="02020603050405020304" pitchFamily="18" charset="0"/>
              <a:cs typeface="Times New Roman" panose="02020603050405020304" pitchFamily="18" charset="0"/>
            </a:endParaRPr>
          </a:p>
          <a:p>
            <a:pPr>
              <a:buClr>
                <a:schemeClr val="tx1"/>
              </a:buClr>
            </a:pPr>
            <a:r>
              <a:rPr lang="en-US" sz="1800" dirty="0">
                <a:effectLst/>
                <a:latin typeface="Times New Roman" panose="02020603050405020304" pitchFamily="18" charset="0"/>
                <a:cs typeface="Times New Roman" panose="02020603050405020304" pitchFamily="18" charset="0"/>
              </a:rPr>
              <a:t>Ensure that the website is mobile-friendly and has a fast loading speed.</a:t>
            </a:r>
          </a:p>
          <a:p>
            <a:pPr>
              <a:buClr>
                <a:schemeClr val="tx1"/>
              </a:buClr>
            </a:pPr>
            <a:r>
              <a:rPr lang="en-US" sz="1800" dirty="0">
                <a:effectLst/>
                <a:latin typeface="Times New Roman" panose="02020603050405020304" pitchFamily="18" charset="0"/>
                <a:cs typeface="Times New Roman" panose="02020603050405020304" pitchFamily="18" charset="0"/>
              </a:rPr>
              <a:t>Optimize meta tags, including title tags, description tags, and header tags, to include target keywords and provide a clear description of the page's content.</a:t>
            </a:r>
          </a:p>
          <a:p>
            <a:pPr>
              <a:buClr>
                <a:schemeClr val="tx1"/>
              </a:buClr>
            </a:pPr>
            <a:r>
              <a:rPr lang="en-US" sz="1800" dirty="0">
                <a:effectLst/>
                <a:latin typeface="Times New Roman" panose="02020603050405020304" pitchFamily="18" charset="0"/>
                <a:cs typeface="Times New Roman" panose="02020603050405020304" pitchFamily="18" charset="0"/>
              </a:rPr>
              <a:t>Ensure that the website's content is high-quality, informative, and relevant to the target audience.</a:t>
            </a:r>
          </a:p>
          <a:p>
            <a:pPr>
              <a:buClr>
                <a:schemeClr val="tx1"/>
              </a:buClr>
            </a:pPr>
            <a:r>
              <a:rPr lang="en-US" sz="1800" dirty="0">
                <a:effectLst/>
                <a:latin typeface="Times New Roman" panose="02020603050405020304" pitchFamily="18" charset="0"/>
                <a:cs typeface="Times New Roman" panose="02020603050405020304" pitchFamily="18" charset="0"/>
              </a:rPr>
              <a:t>Use alt tags and descriptive file names for images to improve their search engine visibility.</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95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F3BA-A473-128E-B4AB-159DBD941EA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Social Media Marketing</a:t>
            </a:r>
          </a:p>
        </p:txBody>
      </p:sp>
      <p:sp>
        <p:nvSpPr>
          <p:cNvPr id="8" name="Content Placeholder 7">
            <a:extLst>
              <a:ext uri="{FF2B5EF4-FFF2-40B4-BE49-F238E27FC236}">
                <a16:creationId xmlns:a16="http://schemas.microsoft.com/office/drawing/2014/main" id="{82D92741-BDFD-0194-5B4F-CFC46D39E956}"/>
              </a:ext>
            </a:extLst>
          </p:cNvPr>
          <p:cNvSpPr>
            <a:spLocks noGrp="1"/>
          </p:cNvSpPr>
          <p:nvPr>
            <p:ph sz="half" idx="1"/>
          </p:nvPr>
        </p:nvSpPr>
        <p:spPr>
          <a:xfrm>
            <a:off x="677334" y="1471748"/>
            <a:ext cx="4184035" cy="5138057"/>
          </a:xfrm>
        </p:spPr>
        <p:txBody>
          <a:bodyPr>
            <a:normAutofit lnSpcReduction="10000"/>
          </a:bodyPr>
          <a:lstStyle/>
          <a:p>
            <a:r>
              <a:rPr lang="en-US" sz="1900" b="1" dirty="0">
                <a:solidFill>
                  <a:schemeClr val="accent1">
                    <a:lumMod val="60000"/>
                    <a:lumOff val="40000"/>
                  </a:schemeClr>
                </a:solidFill>
                <a:effectLst/>
                <a:latin typeface="Times New Roman" panose="02020603050405020304" pitchFamily="18" charset="0"/>
                <a:cs typeface="Times New Roman" panose="02020603050405020304" pitchFamily="18" charset="0"/>
              </a:rPr>
              <a:t>Target Audience</a:t>
            </a:r>
            <a:endParaRPr lang="en-US" sz="1900"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buClr>
                <a:schemeClr val="tx1"/>
              </a:buClr>
            </a:pPr>
            <a:r>
              <a:rPr lang="en-US" sz="1900" dirty="0">
                <a:effectLst/>
                <a:latin typeface="Times New Roman" panose="02020603050405020304" pitchFamily="18" charset="0"/>
                <a:cs typeface="Times New Roman" panose="02020603050405020304" pitchFamily="18" charset="0"/>
              </a:rPr>
              <a:t>Social media marketing campaigns will target the millennial demographic, who are active users of social media platforms.</a:t>
            </a:r>
          </a:p>
          <a:p>
            <a:pPr marL="0" indent="0">
              <a:buClr>
                <a:schemeClr val="tx1"/>
              </a:buClr>
              <a:buNone/>
            </a:pPr>
            <a:endParaRPr lang="en-US" sz="1900" dirty="0">
              <a:latin typeface="Times New Roman" panose="02020603050405020304" pitchFamily="18" charset="0"/>
              <a:cs typeface="Times New Roman" panose="02020603050405020304" pitchFamily="18" charset="0"/>
            </a:endParaRPr>
          </a:p>
          <a:p>
            <a:r>
              <a:rPr lang="en-US" sz="1900" b="1" dirty="0">
                <a:solidFill>
                  <a:schemeClr val="accent1">
                    <a:lumMod val="60000"/>
                    <a:lumOff val="40000"/>
                  </a:schemeClr>
                </a:solidFill>
                <a:effectLst/>
                <a:latin typeface="Times New Roman" panose="02020603050405020304" pitchFamily="18" charset="0"/>
                <a:cs typeface="Times New Roman" panose="02020603050405020304" pitchFamily="18" charset="0"/>
              </a:rPr>
              <a:t>Digital Marketing Strategies</a:t>
            </a:r>
            <a:endParaRPr lang="en-US" sz="1900"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buClr>
                <a:schemeClr val="tx1"/>
              </a:buClr>
            </a:pPr>
            <a:r>
              <a:rPr lang="en-US" sz="1900" dirty="0">
                <a:effectLst/>
                <a:latin typeface="Times New Roman" panose="02020603050405020304" pitchFamily="18" charset="0"/>
                <a:cs typeface="Times New Roman" panose="02020603050405020304" pitchFamily="18" charset="0"/>
              </a:rPr>
              <a:t>Social media marketing campaigns will focus on creating shareable content that resonates with the target audience and encourages engagement. Influencer partnerships will also be utilized to increase brand awareness and reach.</a:t>
            </a:r>
            <a:endParaRPr lang="en-US" sz="19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9" name="Content Placeholder 8">
            <a:extLst>
              <a:ext uri="{FF2B5EF4-FFF2-40B4-BE49-F238E27FC236}">
                <a16:creationId xmlns:a16="http://schemas.microsoft.com/office/drawing/2014/main" id="{487C00B3-018D-8D3C-EBA6-5E88420954E9}"/>
              </a:ext>
            </a:extLst>
          </p:cNvPr>
          <p:cNvSpPr>
            <a:spLocks noGrp="1"/>
          </p:cNvSpPr>
          <p:nvPr>
            <p:ph sz="half" idx="2"/>
          </p:nvPr>
        </p:nvSpPr>
        <p:spPr>
          <a:xfrm>
            <a:off x="5089970" y="1471749"/>
            <a:ext cx="4184034" cy="5138057"/>
          </a:xfrm>
        </p:spPr>
        <p:txBody>
          <a:bodyPr>
            <a:normAutofit lnSpcReduction="10000"/>
          </a:bodyPr>
          <a:lstStyle/>
          <a:p>
            <a:r>
              <a:rPr lang="en-US" b="1" dirty="0">
                <a:solidFill>
                  <a:schemeClr val="accent1">
                    <a:lumMod val="60000"/>
                    <a:lumOff val="40000"/>
                  </a:schemeClr>
                </a:solidFill>
                <a:effectLst/>
                <a:latin typeface="Times New Roman" panose="02020603050405020304" pitchFamily="18" charset="0"/>
                <a:cs typeface="Times New Roman" panose="02020603050405020304" pitchFamily="18" charset="0"/>
              </a:rPr>
              <a:t>Content Marketing</a:t>
            </a:r>
            <a:endParaRPr lang="en-US"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buClr>
                <a:schemeClr val="tx1"/>
              </a:buClr>
            </a:pPr>
            <a:r>
              <a:rPr lang="en-US" dirty="0">
                <a:effectLst/>
                <a:latin typeface="Times New Roman" panose="02020603050405020304" pitchFamily="18" charset="0"/>
                <a:cs typeface="Times New Roman" panose="02020603050405020304" pitchFamily="18" charset="0"/>
              </a:rPr>
              <a:t>Social media content will be created with the aim of educating and engaging the target audience. The content will focus on showcasing the benefits of Crompton Greaves Consumer Electricals products and how they can enhance the daily lives of the target audience.</a:t>
            </a:r>
          </a:p>
          <a:p>
            <a:pPr marL="0" indent="0">
              <a:buClr>
                <a:schemeClr val="tx1"/>
              </a:buClr>
              <a:buNone/>
            </a:pPr>
            <a:endParaRPr lang="en-US" dirty="0">
              <a:latin typeface="Times New Roman" panose="02020603050405020304" pitchFamily="18" charset="0"/>
              <a:cs typeface="Times New Roman" panose="02020603050405020304" pitchFamily="18" charset="0"/>
            </a:endParaRPr>
          </a:p>
          <a:p>
            <a:r>
              <a:rPr lang="en-US" b="1" dirty="0">
                <a:solidFill>
                  <a:schemeClr val="accent1">
                    <a:lumMod val="60000"/>
                    <a:lumOff val="40000"/>
                  </a:schemeClr>
                </a:solidFill>
                <a:effectLst/>
                <a:latin typeface="Times New Roman" panose="02020603050405020304" pitchFamily="18" charset="0"/>
                <a:cs typeface="Times New Roman" panose="02020603050405020304" pitchFamily="18" charset="0"/>
              </a:rPr>
              <a:t>Measurement and Analytics</a:t>
            </a:r>
            <a:endParaRPr lang="en-US"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buClr>
                <a:schemeClr val="tx1"/>
              </a:buClr>
            </a:pPr>
            <a:r>
              <a:rPr lang="en-US" dirty="0">
                <a:effectLst/>
                <a:latin typeface="Times New Roman" panose="02020603050405020304" pitchFamily="18" charset="0"/>
                <a:cs typeface="Times New Roman" panose="02020603050405020304" pitchFamily="18" charset="0"/>
              </a:rPr>
              <a:t>Social media campaigns will be tracked and measured using analytics tools to assess the effectiveness of the campaigns. Metrics such as engagement, reach, and conversions will be analyzed to optimize future campaigns.</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6523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70A3-2A1A-1F20-1549-2040B158BCE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 Marketing</a:t>
            </a:r>
          </a:p>
        </p:txBody>
      </p:sp>
      <p:sp>
        <p:nvSpPr>
          <p:cNvPr id="3" name="Content Placeholder 2">
            <a:extLst>
              <a:ext uri="{FF2B5EF4-FFF2-40B4-BE49-F238E27FC236}">
                <a16:creationId xmlns:a16="http://schemas.microsoft.com/office/drawing/2014/main" id="{F0B0F1BE-6FAD-6101-C03B-3812C4E0EA2A}"/>
              </a:ext>
            </a:extLst>
          </p:cNvPr>
          <p:cNvSpPr>
            <a:spLocks noGrp="1"/>
          </p:cNvSpPr>
          <p:nvPr>
            <p:ph sz="half" idx="1"/>
          </p:nvPr>
        </p:nvSpPr>
        <p:spPr>
          <a:xfrm>
            <a:off x="677334" y="1436914"/>
            <a:ext cx="4184035" cy="4604447"/>
          </a:xfrm>
        </p:spPr>
        <p:txBody>
          <a:bodyPr>
            <a:normAutofit lnSpcReduction="10000"/>
          </a:bodyPr>
          <a:lstStyle/>
          <a:p>
            <a:pPr marL="0" indent="0">
              <a:buNone/>
            </a:pPr>
            <a:r>
              <a:rPr lang="en-US" dirty="0">
                <a:effectLst/>
                <a:latin typeface="Times New Roman" panose="02020603050405020304" pitchFamily="18" charset="0"/>
                <a:cs typeface="Times New Roman" panose="02020603050405020304" pitchFamily="18" charset="0"/>
              </a:rPr>
              <a:t>Content marketing is a crucial aspect of digital marketing that involves creating and sharing valuable, relevant, and consistent content to attract and retain a clearly defined audience. At Crompton Greaves Consumer Electricals, we understand the importance of content marketing in building brand awareness, establishing thought leadership, and driving customer engagement.</a:t>
            </a:r>
            <a:endParaRPr lang="en-US" dirty="0">
              <a:latin typeface="Times New Roman" panose="02020603050405020304" pitchFamily="18" charset="0"/>
              <a:cs typeface="Times New Roman" panose="02020603050405020304" pitchFamily="18" charset="0"/>
            </a:endParaRPr>
          </a:p>
          <a:p>
            <a:r>
              <a:rPr lang="en-US" b="1" dirty="0">
                <a:solidFill>
                  <a:schemeClr val="accent1">
                    <a:lumMod val="60000"/>
                    <a:lumOff val="40000"/>
                  </a:schemeClr>
                </a:solidFill>
                <a:effectLst/>
                <a:latin typeface="Times New Roman" panose="02020603050405020304" pitchFamily="18" charset="0"/>
                <a:cs typeface="Times New Roman" panose="02020603050405020304" pitchFamily="18" charset="0"/>
              </a:rPr>
              <a:t>Blog Posts and Articles</a:t>
            </a:r>
            <a:endParaRPr lang="en-US"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buClr>
                <a:schemeClr val="tx1"/>
              </a:buClr>
            </a:pPr>
            <a:r>
              <a:rPr lang="en-US" dirty="0">
                <a:effectLst/>
                <a:latin typeface="Times New Roman" panose="02020603050405020304" pitchFamily="18" charset="0"/>
                <a:cs typeface="Times New Roman" panose="02020603050405020304" pitchFamily="18" charset="0"/>
              </a:rPr>
              <a:t>We create high-quality blog posts and articles that provide useful information to our target audience. Our content is optimized for search engines and designed to generate leads and drive traffic to our website.</a:t>
            </a:r>
            <a:endParaRPr lang="en-US" dirty="0">
              <a:latin typeface="Times New Roman" panose="02020603050405020304" pitchFamily="18"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205E61AA-9F1F-5465-E1AC-CC2865484461}"/>
              </a:ext>
            </a:extLst>
          </p:cNvPr>
          <p:cNvSpPr>
            <a:spLocks noGrp="1"/>
          </p:cNvSpPr>
          <p:nvPr>
            <p:ph sz="half" idx="2"/>
          </p:nvPr>
        </p:nvSpPr>
        <p:spPr>
          <a:xfrm>
            <a:off x="5089970" y="1436915"/>
            <a:ext cx="4184034" cy="4604448"/>
          </a:xfrm>
        </p:spPr>
        <p:txBody>
          <a:bodyPr>
            <a:normAutofit lnSpcReduction="10000"/>
          </a:bodyPr>
          <a:lstStyle/>
          <a:p>
            <a:r>
              <a:rPr lang="en-US" b="1" dirty="0">
                <a:solidFill>
                  <a:schemeClr val="accent1">
                    <a:lumMod val="60000"/>
                    <a:lumOff val="40000"/>
                  </a:schemeClr>
                </a:solidFill>
                <a:effectLst/>
                <a:latin typeface="Times New Roman" panose="02020603050405020304" pitchFamily="18" charset="0"/>
                <a:cs typeface="Times New Roman" panose="02020603050405020304" pitchFamily="18" charset="0"/>
              </a:rPr>
              <a:t>Infographics and Visual Content</a:t>
            </a:r>
            <a:endParaRPr lang="en-US"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buClr>
                <a:schemeClr val="tx1"/>
              </a:buClr>
            </a:pPr>
            <a:r>
              <a:rPr lang="en-US" dirty="0">
                <a:effectLst/>
                <a:latin typeface="Times New Roman" panose="02020603050405020304" pitchFamily="18" charset="0"/>
                <a:cs typeface="Times New Roman" panose="02020603050405020304" pitchFamily="18" charset="0"/>
              </a:rPr>
              <a:t>We use infographics and other visual content to convey complex information in a simple and engaging manner. Our visual content is shareable on social media and helps to increase brand awareness and drive traffic to our website.</a:t>
            </a: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374249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391</TotalTime>
  <Words>1097</Words>
  <Application>Microsoft Office PowerPoint</Application>
  <PresentationFormat>Widescreen</PresentationFormat>
  <Paragraphs>117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Trebuchet MS</vt:lpstr>
      <vt:lpstr>Wingdings</vt:lpstr>
      <vt:lpstr>Wingdings 3</vt:lpstr>
      <vt:lpstr>Facet</vt:lpstr>
      <vt:lpstr>Comprehensive Digital Marketing for Crompton Greaves Consumer Electricals ﻿</vt:lpstr>
      <vt:lpstr>Brand Study: Crompton Greaves Consumer Electricals</vt:lpstr>
      <vt:lpstr>Overview of Crompton Greaves Consumer Electricals</vt:lpstr>
      <vt:lpstr>Competitor Analysis</vt:lpstr>
      <vt:lpstr>Target Audience </vt:lpstr>
      <vt:lpstr>SEO Audit: Keyword Research and On-Page Optimization</vt:lpstr>
      <vt:lpstr>PowerPoint Presentation</vt:lpstr>
      <vt:lpstr>Social Media Marketing</vt:lpstr>
      <vt:lpstr>Content Marketing</vt:lpstr>
      <vt:lpstr>Measurement and Analytics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Digital Marketing for Crompton Greaves Consumer Electricals ﻿</dc:title>
  <dc:creator>akash bathula</dc:creator>
  <cp:lastModifiedBy>akash bathula</cp:lastModifiedBy>
  <cp:revision>1</cp:revision>
  <dcterms:created xsi:type="dcterms:W3CDTF">2023-10-19T07:50:50Z</dcterms:created>
  <dcterms:modified xsi:type="dcterms:W3CDTF">2023-10-19T14:22:06Z</dcterms:modified>
</cp:coreProperties>
</file>