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91" r:id="rId3"/>
    <p:sldId id="257" r:id="rId4"/>
    <p:sldId id="258" r:id="rId5"/>
    <p:sldId id="273" r:id="rId6"/>
    <p:sldId id="272" r:id="rId7"/>
    <p:sldId id="289" r:id="rId8"/>
    <p:sldId id="290" r:id="rId9"/>
    <p:sldId id="274" r:id="rId10"/>
    <p:sldId id="262" r:id="rId11"/>
    <p:sldId id="275" r:id="rId12"/>
    <p:sldId id="276" r:id="rId13"/>
    <p:sldId id="277" r:id="rId14"/>
    <p:sldId id="259" r:id="rId15"/>
    <p:sldId id="260" r:id="rId16"/>
    <p:sldId id="278" r:id="rId17"/>
    <p:sldId id="279" r:id="rId18"/>
    <p:sldId id="281" r:id="rId19"/>
    <p:sldId id="280" r:id="rId20"/>
    <p:sldId id="288" r:id="rId21"/>
    <p:sldId id="264" r:id="rId22"/>
    <p:sldId id="265" r:id="rId23"/>
    <p:sldId id="282" r:id="rId24"/>
    <p:sldId id="283" r:id="rId25"/>
    <p:sldId id="284" r:id="rId26"/>
    <p:sldId id="285" r:id="rId27"/>
    <p:sldId id="287" r:id="rId28"/>
    <p:sldId id="266" r:id="rId29"/>
    <p:sldId id="268" r:id="rId30"/>
    <p:sldId id="269" r:id="rId31"/>
    <p:sldId id="270" r:id="rId32"/>
    <p:sldId id="271" r:id="rId33"/>
    <p:sldId id="292" r:id="rId34"/>
  </p:sldIdLst>
  <p:sldSz cx="9144000" cy="5143500" type="screen16x9"/>
  <p:notesSz cx="6858000" cy="9144000"/>
  <p:embeddedFontLst>
    <p:embeddedFont>
      <p:font typeface="Microsoft YaHei UI" pitchFamily="34" charset="-122"/>
      <p:regular r:id="rId36"/>
      <p:bold r:id="rId37"/>
    </p:embeddedFont>
    <p:embeddedFont>
      <p:font typeface="Maven Pro" charset="0"/>
      <p:regular r:id="rId38"/>
      <p:bold r:id="rId39"/>
    </p:embeddedFont>
    <p:embeddedFont>
      <p:font typeface="Agency FB" pitchFamily="34" charset="0"/>
      <p:regular r:id="rId40"/>
      <p:bold r:id="rId41"/>
    </p:embeddedFont>
    <p:embeddedFont>
      <p:font typeface="Nunito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34" y="-3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5125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2920d50e9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c2920d50e9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c2920d50e9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c2920d50e9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c2920d50e9_0_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c2920d50e9_0_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2920d50e9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c2920d50e9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2920d50e9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c2920d50e9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2920d50e9_0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c2920d50e9_0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2920d50e9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c2920d50e9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2920d50e9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2920d50e9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2920d50e9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2920d50e9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2920d50e9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2920d50e9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c2920d50e9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c2920d50e9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2920d50e9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c2920d50e9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2920d50e9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c2920d50e9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141275" y="1152350"/>
            <a:ext cx="711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Automatic</a:t>
            </a:r>
            <a:r>
              <a:rPr lang="en" dirty="0" smtClean="0"/>
              <a:t> </a:t>
            </a:r>
            <a:r>
              <a:rPr lang="en" dirty="0"/>
              <a:t>Attendance using Face Recognition 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25950" y="40674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Submitted by : - 1) Akanksha </a:t>
            </a:r>
            <a:r>
              <a:rPr lang="en" dirty="0" smtClean="0"/>
              <a:t>Jain (222120117)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 </a:t>
            </a:r>
            <a:r>
              <a:rPr lang="en" dirty="0" smtClean="0"/>
              <a:t>          2</a:t>
            </a:r>
            <a:r>
              <a:rPr lang="en" dirty="0"/>
              <a:t>) Akash </a:t>
            </a:r>
            <a:r>
              <a:rPr lang="en" dirty="0" smtClean="0"/>
              <a:t>kumar (222120119)</a:t>
            </a:r>
            <a:endParaRPr dirty="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00" y="94900"/>
            <a:ext cx="943525" cy="9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 rotWithShape="1">
          <a:blip r:embed="rId4">
            <a:alphaModFix/>
          </a:blip>
          <a:srcRect l="-1720" t="-157730" r="1719" b="157730"/>
          <a:stretch/>
        </p:blipFill>
        <p:spPr>
          <a:xfrm>
            <a:off x="1435675" y="270375"/>
            <a:ext cx="6681750" cy="11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1522225" y="227525"/>
            <a:ext cx="65952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Maulana Azad National Institute Of Technology , Bhopal</a:t>
            </a:r>
            <a:endParaRPr sz="22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13"/>
          <p:cNvSpPr txBox="1">
            <a:spLocks noGrp="1"/>
          </p:cNvSpPr>
          <p:nvPr>
            <p:ph type="subTitle" idx="1"/>
          </p:nvPr>
        </p:nvSpPr>
        <p:spPr>
          <a:xfrm>
            <a:off x="6196875" y="3833475"/>
            <a:ext cx="20553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by :</a:t>
            </a:r>
            <a:br>
              <a:rPr lang="en"/>
            </a:br>
            <a:r>
              <a:rPr lang="en"/>
              <a:t>Dr. G.S. Thakur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1303800" y="22519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Face Recognition systems Work</a:t>
            </a:r>
            <a:endParaRPr dirty="0"/>
          </a:p>
        </p:txBody>
      </p:sp>
      <p:sp>
        <p:nvSpPr>
          <p:cNvPr id="320" name="Google Shape;320;p19"/>
          <p:cNvSpPr txBox="1">
            <a:spLocks noGrp="1"/>
          </p:cNvSpPr>
          <p:nvPr>
            <p:ph type="body" idx="1"/>
          </p:nvPr>
        </p:nvSpPr>
        <p:spPr>
          <a:xfrm>
            <a:off x="1265700" y="1152150"/>
            <a:ext cx="7030500" cy="27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If we look at the mirror we can see that our face has certain distinguishable landmarks which make up different facial features.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Software defines these landmarks as nodal points.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There are about “80 nodal points” on a human face.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Here are few nodal points that are measured by the system.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Distance between the eyes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Width of nose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Depth of the eye socket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Cheekbones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Jaw line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Chin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080" y="217575"/>
            <a:ext cx="7030500" cy="999300"/>
          </a:xfrm>
        </p:spPr>
        <p:txBody>
          <a:bodyPr/>
          <a:lstStyle/>
          <a:p>
            <a:r>
              <a:rPr lang="en-GB" dirty="0" smtClean="0"/>
              <a:t>CNN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0460" y="1088350"/>
            <a:ext cx="7030500" cy="3718600"/>
          </a:xfrm>
        </p:spPr>
        <p:txBody>
          <a:bodyPr>
            <a:normAutofit/>
          </a:bodyPr>
          <a:lstStyle/>
          <a:p>
            <a:pPr algn="just"/>
            <a:r>
              <a:rPr lang="en-GB" sz="1400" dirty="0"/>
              <a:t>Convolutional Neural Networks (CNNs) are a class of deep neural networks designed for processing structured grid-like data, such as images.</a:t>
            </a:r>
          </a:p>
          <a:p>
            <a:pPr algn="just"/>
            <a:r>
              <a:rPr lang="en-GB" sz="1400" dirty="0"/>
              <a:t>They are particularly effective in tasks involving image recognition, classification, object detection, and segmentation.</a:t>
            </a:r>
          </a:p>
          <a:p>
            <a:pPr algn="just"/>
            <a:r>
              <a:rPr lang="en-GB" sz="1400" dirty="0"/>
              <a:t>CNNs consist of multiple layers, including convolutional layers, pooling layers, and fully connected layers.</a:t>
            </a:r>
          </a:p>
          <a:p>
            <a:pPr algn="just"/>
            <a:r>
              <a:rPr lang="en-GB" sz="1400" dirty="0"/>
              <a:t>Convolutional layers apply learnable filters (kernels) to input images, extracting features through convolutions.</a:t>
            </a:r>
          </a:p>
          <a:p>
            <a:pPr algn="just"/>
            <a:r>
              <a:rPr lang="en-GB" sz="1400" dirty="0"/>
              <a:t>Pooling layers downsample feature maps, reducing spatial dimensions while retaining important information.</a:t>
            </a:r>
          </a:p>
          <a:p>
            <a:pPr algn="just"/>
            <a:r>
              <a:rPr lang="en-GB" sz="1400" dirty="0"/>
              <a:t>Fully connected layers combine extracted features to make predictions or classifications.</a:t>
            </a:r>
          </a:p>
          <a:p>
            <a:pPr marL="1460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1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164235"/>
            <a:ext cx="7030500" cy="999300"/>
          </a:xfrm>
        </p:spPr>
        <p:txBody>
          <a:bodyPr/>
          <a:lstStyle/>
          <a:p>
            <a:r>
              <a:rPr lang="en-GB" dirty="0" smtClean="0"/>
              <a:t>CNN Architecture</a:t>
            </a:r>
            <a:endParaRPr lang="en-GB" dirty="0"/>
          </a:p>
        </p:txBody>
      </p:sp>
      <p:pic>
        <p:nvPicPr>
          <p:cNvPr id="2050" name="Picture 2" descr="What is Convolutional Neural Network — CNN (Deep Learning) | by Nafiz  Shahriar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6" y="1066800"/>
            <a:ext cx="8520306" cy="389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0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00" y="179475"/>
            <a:ext cx="7030500" cy="999300"/>
          </a:xfrm>
        </p:spPr>
        <p:txBody>
          <a:bodyPr/>
          <a:lstStyle/>
          <a:p>
            <a:r>
              <a:rPr lang="en-GB" dirty="0" smtClean="0"/>
              <a:t>DATA PREPRATION FOR TRAINING </a:t>
            </a:r>
            <a:endParaRPr lang="en-GB" dirty="0"/>
          </a:p>
        </p:txBody>
      </p:sp>
      <p:pic>
        <p:nvPicPr>
          <p:cNvPr id="3074" name="Picture 2" descr="C:\Users\Akash kumar\OneDrive\Pictures\Screenshot 2024-04-23 1218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09" y="898621"/>
            <a:ext cx="7007210" cy="40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8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>
            <a:spLocks noGrp="1"/>
          </p:cNvSpPr>
          <p:nvPr>
            <p:ph type="title"/>
          </p:nvPr>
        </p:nvSpPr>
        <p:spPr>
          <a:xfrm>
            <a:off x="1220602" y="321314"/>
            <a:ext cx="1865498" cy="662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pic>
        <p:nvPicPr>
          <p:cNvPr id="1026" name="Picture 2" descr="C:\Users\Akash kumar\OneDrive\Pictures\Screenshot 2024-04-23 1140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35" y="1390639"/>
            <a:ext cx="8500663" cy="344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Descriptive Dataset</a:t>
            </a:r>
            <a:endParaRPr dirty="0"/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1"/>
          </p:nvPr>
        </p:nvSpPr>
        <p:spPr>
          <a:xfrm>
            <a:off x="1532400" y="138807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dirty="0" smtClean="0"/>
              <a:t>Dataset Contains 1700 images.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dirty="0" smtClean="0"/>
              <a:t>Every person has 100 images.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dirty="0" smtClean="0"/>
              <a:t>Size of each image is 200x200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dirty="0" smtClean="0"/>
              <a:t>Images are taken from different angles and in different lighting condition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80" y="202335"/>
            <a:ext cx="7030500" cy="999300"/>
          </a:xfrm>
        </p:spPr>
        <p:txBody>
          <a:bodyPr/>
          <a:lstStyle/>
          <a:p>
            <a:r>
              <a:rPr lang="en-GB" dirty="0" smtClean="0"/>
              <a:t>SPLITING DATASET</a:t>
            </a:r>
            <a:endParaRPr lang="en-GB" dirty="0"/>
          </a:p>
        </p:txBody>
      </p:sp>
      <p:pic>
        <p:nvPicPr>
          <p:cNvPr id="4098" name="Picture 2" descr="C:\Users\Akash kumar\OneDrive\Pictures\167405762473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40" y="1251258"/>
            <a:ext cx="4726299" cy="186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kash kumar\OneDrive\Pictures\Screenshot 2024-04-23 1228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22" y="3551889"/>
            <a:ext cx="8027159" cy="129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kash kumar\OneDrive\Pictures\Screenshot 2024-04-23 12293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128" y="1729615"/>
            <a:ext cx="286385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4889136" y="680069"/>
            <a:ext cx="2737911" cy="105887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FF00"/>
                </a:solidFill>
                <a:prstDash val="dash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 rot="5400000">
            <a:off x="7113869" y="2025097"/>
            <a:ext cx="2052000" cy="1152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FF00"/>
                </a:solidFill>
                <a:prstDash val="dash"/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218323" y="734689"/>
            <a:ext cx="2685059" cy="173366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FF00"/>
                </a:solidFill>
                <a:prstDash val="dash"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805" y="96449"/>
            <a:ext cx="4166743" cy="611816"/>
          </a:xfrm>
        </p:spPr>
        <p:txBody>
          <a:bodyPr/>
          <a:lstStyle/>
          <a:p>
            <a:r>
              <a:rPr lang="en-GB" dirty="0" smtClean="0"/>
              <a:t>MODEL DEVELOPMENT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1847" y="776973"/>
            <a:ext cx="850974" cy="750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/>
                </a:solidFill>
              </a:rPr>
              <a:t>200X200</a:t>
            </a:r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7744" y="792832"/>
            <a:ext cx="850974" cy="750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/>
                </a:solidFill>
              </a:rPr>
              <a:t>100X100</a:t>
            </a:r>
          </a:p>
          <a:p>
            <a:pPr algn="ctr"/>
            <a:r>
              <a:rPr lang="en-GB" sz="1200" dirty="0" smtClean="0">
                <a:solidFill>
                  <a:schemeClr val="bg2"/>
                </a:solidFill>
              </a:rPr>
              <a:t>X64</a:t>
            </a:r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4162" y="776973"/>
            <a:ext cx="850974" cy="750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/>
                </a:solidFill>
              </a:rPr>
              <a:t>100X100</a:t>
            </a:r>
          </a:p>
          <a:p>
            <a:pPr algn="ctr"/>
            <a:r>
              <a:rPr lang="en-GB" sz="1200" dirty="0" smtClean="0">
                <a:solidFill>
                  <a:schemeClr val="bg2"/>
                </a:solidFill>
              </a:rPr>
              <a:t>X32</a:t>
            </a:r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33144" y="792829"/>
            <a:ext cx="850974" cy="750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/>
                </a:solidFill>
              </a:rPr>
              <a:t>200X200</a:t>
            </a:r>
          </a:p>
          <a:p>
            <a:pPr algn="ctr"/>
            <a:r>
              <a:rPr lang="en-GB" sz="1200" dirty="0" smtClean="0">
                <a:solidFill>
                  <a:schemeClr val="bg2"/>
                </a:solidFill>
              </a:rPr>
              <a:t>X32</a:t>
            </a:r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14382" y="3669278"/>
            <a:ext cx="850974" cy="750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/>
                </a:solidFill>
              </a:rPr>
              <a:t>25X25</a:t>
            </a:r>
          </a:p>
          <a:p>
            <a:pPr algn="ctr"/>
            <a:r>
              <a:rPr lang="en-GB" sz="1200" dirty="0" smtClean="0">
                <a:solidFill>
                  <a:schemeClr val="bg2"/>
                </a:solidFill>
              </a:rPr>
              <a:t>x128</a:t>
            </a:r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78139" y="776973"/>
            <a:ext cx="850974" cy="750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/>
                </a:solidFill>
              </a:rPr>
              <a:t>50X50</a:t>
            </a:r>
          </a:p>
          <a:p>
            <a:pPr algn="ctr"/>
            <a:r>
              <a:rPr lang="en-GB" sz="1200" dirty="0" smtClean="0">
                <a:solidFill>
                  <a:schemeClr val="bg2"/>
                </a:solidFill>
              </a:rPr>
              <a:t>X64</a:t>
            </a:r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78139" y="2413728"/>
            <a:ext cx="850974" cy="7505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2"/>
                </a:solidFill>
              </a:rPr>
              <a:t>50X50</a:t>
            </a:r>
          </a:p>
          <a:p>
            <a:pPr algn="ctr"/>
            <a:r>
              <a:rPr lang="en-GB" sz="1200" dirty="0" smtClean="0">
                <a:solidFill>
                  <a:schemeClr val="bg2"/>
                </a:solidFill>
              </a:rPr>
              <a:t>X128</a:t>
            </a:r>
            <a:endParaRPr lang="en-GB" sz="1200" dirty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9609" y="793020"/>
            <a:ext cx="115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3x3 filter (32)</a:t>
            </a:r>
          </a:p>
          <a:p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>stride =1</a:t>
            </a:r>
          </a:p>
          <a:p>
            <a:r>
              <a:rPr lang="en-GB" sz="1000" dirty="0" smtClean="0"/>
              <a:t>Padding = same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5136" y="807805"/>
            <a:ext cx="115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3x3 filter (64)</a:t>
            </a:r>
          </a:p>
          <a:p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1000" dirty="0" smtClean="0"/>
              <a:t>stride =1</a:t>
            </a:r>
          </a:p>
          <a:p>
            <a:r>
              <a:rPr lang="en-GB" sz="1000" dirty="0" smtClean="0"/>
              <a:t>Padding = same</a:t>
            </a:r>
            <a:endParaRPr lang="en-GB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8067507" y="1658266"/>
            <a:ext cx="1152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3x3 filter (128)</a:t>
            </a:r>
            <a:br>
              <a:rPr lang="en-GB" sz="1000" dirty="0" smtClean="0"/>
            </a:br>
            <a:r>
              <a:rPr lang="en-GB" sz="1000" dirty="0" smtClean="0"/>
              <a:t>stride =1</a:t>
            </a:r>
          </a:p>
          <a:p>
            <a:r>
              <a:rPr lang="en-GB" sz="1000" dirty="0" smtClean="0"/>
              <a:t>Padding = same</a:t>
            </a:r>
            <a:endParaRPr lang="en-GB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84118" y="915750"/>
            <a:ext cx="948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2x2 maxpool</a:t>
            </a:r>
          </a:p>
          <a:p>
            <a:r>
              <a:rPr lang="en-GB" sz="1000" dirty="0" smtClean="0"/>
              <a:t/>
            </a:r>
            <a:br>
              <a:rPr lang="en-GB" sz="1000" dirty="0" smtClean="0"/>
            </a:b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778718" y="869964"/>
            <a:ext cx="948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2x2 maxpool</a:t>
            </a:r>
          </a:p>
          <a:p>
            <a:r>
              <a:rPr lang="en-GB" sz="1000" dirty="0" smtClean="0"/>
              <a:t/>
            </a:r>
            <a:br>
              <a:rPr lang="en-GB" sz="1000" dirty="0" smtClean="0"/>
            </a:br>
            <a:endParaRPr lang="en-GB" sz="1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23609" y="1094103"/>
            <a:ext cx="9720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106978" y="1166319"/>
            <a:ext cx="756000" cy="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828575" y="1145179"/>
            <a:ext cx="756000" cy="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74244" y="3225854"/>
            <a:ext cx="6165" cy="39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04998" y="1094103"/>
            <a:ext cx="9720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084422" y="1596101"/>
            <a:ext cx="1" cy="79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77784" y="2513193"/>
            <a:ext cx="91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Layer 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5596914" y="1741679"/>
            <a:ext cx="884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Layer 2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6820783" y="3182871"/>
            <a:ext cx="884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Layer 3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8103626" y="3296332"/>
            <a:ext cx="948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2x2 maxpool</a:t>
            </a:r>
          </a:p>
          <a:p>
            <a:r>
              <a:rPr lang="en-GB" sz="1000" dirty="0" smtClean="0"/>
              <a:t/>
            </a:r>
            <a:br>
              <a:rPr lang="en-GB" sz="1000" dirty="0" smtClean="0"/>
            </a:br>
            <a:endParaRPr lang="en-GB" sz="1000" dirty="0"/>
          </a:p>
        </p:txBody>
      </p:sp>
      <p:pic>
        <p:nvPicPr>
          <p:cNvPr id="5122" name="Picture 2" descr="C:\Users\Akash kumar\OneDrive\Pictures\tfdl_04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03382" y="2778098"/>
            <a:ext cx="2298393" cy="23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6258091" y="2848911"/>
            <a:ext cx="200849" cy="220407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6125951" y="2515920"/>
            <a:ext cx="80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flatten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6502847" y="4057628"/>
            <a:ext cx="115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15533" y="1950505"/>
            <a:ext cx="11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Convolutional</a:t>
            </a:r>
          </a:p>
          <a:p>
            <a:r>
              <a:rPr lang="en-GB" sz="1200" dirty="0" smtClean="0"/>
              <a:t>Operation           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17711" y="2057076"/>
            <a:ext cx="1136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Maxpooling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489826" y="2026298"/>
            <a:ext cx="294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4188579" y="4751010"/>
            <a:ext cx="1484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Fully Connected</a:t>
            </a:r>
          </a:p>
          <a:p>
            <a:r>
              <a:rPr lang="en-GB" sz="1000" dirty="0" smtClean="0"/>
              <a:t>       Layer</a:t>
            </a:r>
            <a:endParaRPr lang="en-GB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84118" y="3796726"/>
            <a:ext cx="65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0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522" y="43593"/>
            <a:ext cx="7030500" cy="999300"/>
          </a:xfrm>
        </p:spPr>
        <p:txBody>
          <a:bodyPr/>
          <a:lstStyle/>
          <a:p>
            <a:r>
              <a:rPr lang="en-GB" dirty="0" smtClean="0"/>
              <a:t>MODEL CODE</a:t>
            </a:r>
            <a:endParaRPr lang="en-GB" dirty="0"/>
          </a:p>
        </p:txBody>
      </p:sp>
      <p:pic>
        <p:nvPicPr>
          <p:cNvPr id="6146" name="Picture 2" descr="C:\Users\Akash kumar\OneDrive\Pictures\Screenshot 2024-04-23 1315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74" y="624690"/>
            <a:ext cx="7957996" cy="45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500" y="209955"/>
            <a:ext cx="7030500" cy="61899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GRAPH OF TRAINING AND VALIDATION LOSS </a:t>
            </a:r>
            <a:endParaRPr lang="en-GB" dirty="0"/>
          </a:p>
        </p:txBody>
      </p:sp>
      <p:pic>
        <p:nvPicPr>
          <p:cNvPr id="1026" name="Picture 2" descr="C:\Users\Akash kumar\OneDrive\Desktop\Data Science\Face Recognition using CNN\Presentation Reference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70" y="1065530"/>
            <a:ext cx="6912610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7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267" y="101600"/>
            <a:ext cx="7030500" cy="620625"/>
          </a:xfrm>
        </p:spPr>
        <p:txBody>
          <a:bodyPr/>
          <a:lstStyle/>
          <a:p>
            <a:r>
              <a:rPr lang="en-GB" dirty="0" smtClean="0"/>
              <a:t>CONTENTS :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4467" y="584201"/>
            <a:ext cx="7030500" cy="4707466"/>
          </a:xfrm>
        </p:spPr>
        <p:txBody>
          <a:bodyPr>
            <a:normAutofit fontScale="85000" lnSpcReduction="20000"/>
          </a:bodyPr>
          <a:lstStyle/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Introduction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Programming Language and Library 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Flow Chart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Steps involved in face recognition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Diagrammatic Representation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CNN Model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Harr Cascade Algorithm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Material and Methods</a:t>
            </a:r>
          </a:p>
          <a:p>
            <a:pPr marL="946150" lvl="1" indent="-342900">
              <a:buFont typeface="+mj-lt"/>
              <a:buAutoNum type="alphaLcParenR"/>
            </a:pPr>
            <a:r>
              <a:rPr lang="en-GB" sz="1500" dirty="0"/>
              <a:t>Description Of Dataset</a:t>
            </a:r>
          </a:p>
          <a:p>
            <a:pPr marL="946150" lvl="1" indent="-342900">
              <a:buFont typeface="+mj-lt"/>
              <a:buAutoNum type="alphaLcParenR"/>
            </a:pPr>
            <a:r>
              <a:rPr lang="en-GB" sz="1500" dirty="0"/>
              <a:t>Data </a:t>
            </a:r>
            <a:r>
              <a:rPr lang="en-GB" sz="1500" dirty="0" smtClean="0"/>
              <a:t>Preparation </a:t>
            </a:r>
            <a:r>
              <a:rPr lang="en-GB" sz="1500" dirty="0"/>
              <a:t>for Training</a:t>
            </a:r>
          </a:p>
          <a:p>
            <a:pPr marL="946150" lvl="1" indent="-342900">
              <a:buFont typeface="+mj-lt"/>
              <a:buAutoNum type="alphaLcParenR"/>
            </a:pPr>
            <a:r>
              <a:rPr lang="en-GB" sz="1500" dirty="0"/>
              <a:t>Model Development</a:t>
            </a:r>
          </a:p>
          <a:p>
            <a:pPr marL="946150" lvl="1" indent="-342900">
              <a:buFont typeface="+mj-lt"/>
              <a:buAutoNum type="alphaLcParenR"/>
            </a:pPr>
            <a:r>
              <a:rPr lang="en-GB" sz="1500" dirty="0"/>
              <a:t>Fitting the data in Model</a:t>
            </a:r>
          </a:p>
          <a:p>
            <a:pPr marL="603250" lvl="1" indent="0">
              <a:buNone/>
            </a:pPr>
            <a:endParaRPr lang="en-GB" sz="1500" dirty="0" smtClean="0"/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Result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SVM Model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Material and Methods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Result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Attendance sheet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Web-Camera Screen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Comparison </a:t>
            </a:r>
          </a:p>
          <a:p>
            <a:pPr marL="488950" indent="-342900">
              <a:buFont typeface="+mj-lt"/>
              <a:buAutoNum type="arabicPeriod"/>
            </a:pPr>
            <a:r>
              <a:rPr lang="en-GB" sz="1700" dirty="0" smtClean="0"/>
              <a:t>Conclusion </a:t>
            </a:r>
          </a:p>
          <a:p>
            <a:pPr marL="488950" indent="-342900">
              <a:buFont typeface="+mj-lt"/>
              <a:buAutoNum type="arabicPeriod"/>
            </a:pPr>
            <a:endParaRPr lang="en-GB" dirty="0" smtClean="0"/>
          </a:p>
          <a:p>
            <a:pPr marL="488950" indent="-342900">
              <a:buFont typeface="+mj-lt"/>
              <a:buAutoNum type="arabicPeriod"/>
            </a:pPr>
            <a:endParaRPr lang="en-GB" dirty="0" smtClean="0"/>
          </a:p>
          <a:p>
            <a:pPr marL="488950" indent="-342900">
              <a:buFont typeface="+mj-lt"/>
              <a:buAutoNum type="arabicPeriod"/>
            </a:pPr>
            <a:endParaRPr lang="en-GB" dirty="0" smtClean="0"/>
          </a:p>
          <a:p>
            <a:pPr marL="488950" indent="-342900">
              <a:buFont typeface="+mj-lt"/>
              <a:buAutoNum type="arabicPeriod"/>
            </a:pPr>
            <a:endParaRPr lang="en-GB" dirty="0" smtClean="0"/>
          </a:p>
          <a:p>
            <a:pPr marL="488950" indent="-342900">
              <a:buFont typeface="+mj-lt"/>
              <a:buAutoNum type="arabicPeriod"/>
            </a:pPr>
            <a:endParaRPr lang="en-GB" dirty="0" smtClean="0"/>
          </a:p>
          <a:p>
            <a:pPr marL="946150" lvl="1" indent="-342900">
              <a:buFont typeface="+mj-lt"/>
              <a:buAutoNum type="alphaLcParenR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152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0" y="115975"/>
            <a:ext cx="7030500" cy="811125"/>
          </a:xfrm>
        </p:spPr>
        <p:txBody>
          <a:bodyPr/>
          <a:lstStyle/>
          <a:p>
            <a:r>
              <a:rPr lang="en-GB" dirty="0" smtClean="0"/>
              <a:t>	MODEL SUMMARY 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99" y="800762"/>
            <a:ext cx="6565901" cy="423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3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>
            <a:spLocks noGrp="1"/>
          </p:cNvSpPr>
          <p:nvPr>
            <p:ph type="title"/>
          </p:nvPr>
        </p:nvSpPr>
        <p:spPr>
          <a:xfrm>
            <a:off x="1132350" y="524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Confusion Matrix</a:t>
            </a:r>
            <a:endParaRPr dirty="0"/>
          </a:p>
        </p:txBody>
      </p:sp>
      <p:pic>
        <p:nvPicPr>
          <p:cNvPr id="1026" name="Picture 2" descr="C:\Users\Akash kumar\OneDrive\Pictures\Screenshot 2024-04-23 1502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622300"/>
            <a:ext cx="68389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>
            <a:spLocks noGrp="1"/>
          </p:cNvSpPr>
          <p:nvPr>
            <p:ph type="title"/>
          </p:nvPr>
        </p:nvSpPr>
        <p:spPr>
          <a:xfrm>
            <a:off x="567801" y="0"/>
            <a:ext cx="7030500" cy="721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GRAPHS</a:t>
            </a:r>
            <a:endParaRPr dirty="0"/>
          </a:p>
        </p:txBody>
      </p:sp>
      <p:pic>
        <p:nvPicPr>
          <p:cNvPr id="2050" name="Picture 2" descr="C:\Users\Akash kumar\OneDrive\Desktop\Data Science\Face Recognition using CNN\Presentation References\preci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4" y="705425"/>
            <a:ext cx="4239096" cy="21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kash kumar\OneDrive\Desktop\Data Science\Face Recognition using CNN\Presentation References\rec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721519"/>
            <a:ext cx="4344987" cy="214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kash kumar\OneDrive\Desktop\Data Science\Face Recognition using CNN\Presentation References\f1-sco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7" y="2805908"/>
            <a:ext cx="4433244" cy="23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kash kumar\OneDrive\Desktop\Data Science\Face Recognition using CNN\Presentation References\suppor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861625"/>
            <a:ext cx="4221162" cy="209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00" y="115975"/>
            <a:ext cx="7030500" cy="999300"/>
          </a:xfrm>
        </p:spPr>
        <p:txBody>
          <a:bodyPr/>
          <a:lstStyle/>
          <a:p>
            <a:r>
              <a:rPr lang="en-GB" dirty="0" smtClean="0"/>
              <a:t>SVM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00" y="921735"/>
            <a:ext cx="7030500" cy="3152715"/>
          </a:xfrm>
        </p:spPr>
        <p:txBody>
          <a:bodyPr/>
          <a:lstStyle/>
          <a:p>
            <a:pPr marL="146050" indent="0">
              <a:buNone/>
            </a:pPr>
            <a:r>
              <a:rPr lang="en-GB" b="1" dirty="0"/>
              <a:t>Support Vector Machine (SVM</a:t>
            </a:r>
            <a:r>
              <a:rPr lang="en-GB" b="1" dirty="0" smtClean="0"/>
              <a:t>)</a:t>
            </a:r>
            <a:r>
              <a:rPr lang="en-GB" dirty="0" smtClean="0"/>
              <a:t>:</a:t>
            </a:r>
          </a:p>
          <a:p>
            <a:pPr marL="146050" indent="0">
              <a:buNone/>
            </a:pPr>
            <a:endParaRPr lang="en-GB" dirty="0"/>
          </a:p>
          <a:p>
            <a:r>
              <a:rPr lang="en-GB" dirty="0"/>
              <a:t>SVM is a powerful supervised machine learning algorithm used for classification and regression tasks.</a:t>
            </a:r>
          </a:p>
          <a:p>
            <a:r>
              <a:rPr lang="en-GB" dirty="0"/>
              <a:t>In classification tasks, SVM aims to find the optimal hyperplane that separates the data points into different classes with the maximum margin.</a:t>
            </a:r>
          </a:p>
          <a:p>
            <a:r>
              <a:rPr lang="en-GB" dirty="0"/>
              <a:t>The hyperplane is determined by a subset of the training data points called support vectors.</a:t>
            </a:r>
          </a:p>
          <a:p>
            <a:r>
              <a:rPr lang="en-GB" dirty="0"/>
              <a:t>SVM can handle both linear and non-linear classification tasks by using different kernel functions, such as linear, polynomial, radial basis function (RBF), and sigmoid.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8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902" y="197608"/>
            <a:ext cx="7030500" cy="634242"/>
          </a:xfrm>
        </p:spPr>
        <p:txBody>
          <a:bodyPr/>
          <a:lstStyle/>
          <a:p>
            <a:r>
              <a:rPr lang="en-GB" dirty="0" smtClean="0"/>
              <a:t>SVM Working</a:t>
            </a:r>
            <a:endParaRPr lang="en-GB" dirty="0"/>
          </a:p>
        </p:txBody>
      </p:sp>
      <p:pic>
        <p:nvPicPr>
          <p:cNvPr id="7170" name="Picture 2" descr="C:\Users\Akash kumar\OneDrive\Pictures\support-vector-machine-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76" y="129265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3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CODE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603" y="1202900"/>
            <a:ext cx="7432557" cy="376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1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50" y="0"/>
            <a:ext cx="7030500" cy="999300"/>
          </a:xfrm>
        </p:spPr>
        <p:txBody>
          <a:bodyPr/>
          <a:lstStyle/>
          <a:p>
            <a:r>
              <a:rPr lang="en-GB" dirty="0" smtClean="0"/>
              <a:t>CONFUSION MATRIX</a:t>
            </a:r>
            <a:endParaRPr lang="en-GB" dirty="0"/>
          </a:p>
        </p:txBody>
      </p:sp>
      <p:pic>
        <p:nvPicPr>
          <p:cNvPr id="3" name="Picture 2" descr="C:\Users\Akash kumar\OneDrive\Pictures\Screenshot 2024-04-23 1502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558800"/>
            <a:ext cx="68389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15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>
            <a:spLocks noGrp="1"/>
          </p:cNvSpPr>
          <p:nvPr>
            <p:ph type="title"/>
          </p:nvPr>
        </p:nvSpPr>
        <p:spPr>
          <a:xfrm>
            <a:off x="567801" y="0"/>
            <a:ext cx="7030500" cy="721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GRAPHS</a:t>
            </a:r>
            <a:endParaRPr dirty="0"/>
          </a:p>
        </p:txBody>
      </p:sp>
      <p:pic>
        <p:nvPicPr>
          <p:cNvPr id="2050" name="Picture 2" descr="C:\Users\Akash kumar\OneDrive\Desktop\Data Science\Face Recognition using CNN\Presentation References\preci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4" y="705425"/>
            <a:ext cx="4239096" cy="216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kash kumar\OneDrive\Desktop\Data Science\Face Recognition using CNN\Presentation References\rec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721519"/>
            <a:ext cx="4344987" cy="214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kash kumar\OneDrive\Desktop\Data Science\Face Recognition using CNN\Presentation References\f1-sco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7" y="2805908"/>
            <a:ext cx="4433244" cy="23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kash kumar\OneDrive\Desktop\Data Science\Face Recognition using CNN\Presentation References\suppor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861625"/>
            <a:ext cx="4221162" cy="209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>
            <a:spLocks noGrp="1"/>
          </p:cNvSpPr>
          <p:nvPr>
            <p:ph type="title"/>
          </p:nvPr>
        </p:nvSpPr>
        <p:spPr>
          <a:xfrm>
            <a:off x="1278400" y="183708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Attendance Sheet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54100"/>
            <a:ext cx="841416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title"/>
          </p:nvPr>
        </p:nvSpPr>
        <p:spPr>
          <a:xfrm>
            <a:off x="1303800" y="158309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Web-Cam Screen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33" y="982133"/>
            <a:ext cx="4471518" cy="369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1303800" y="18709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1"/>
          </p:nvPr>
        </p:nvSpPr>
        <p:spPr>
          <a:xfrm>
            <a:off x="1248796" y="1264874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smtClean="0">
                <a:latin typeface="Maven Pro" charset="0"/>
              </a:rPr>
              <a:t>In today's fast-paced world, efficient attendance management systems are crucial for organizations of all sizes. Traditional methods of attendance marking, such as paper-based registers or manual entry systems, are prone to errors and time-consuming.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 smtClean="0">
              <a:latin typeface="Maven Pro" charset="0"/>
            </a:endParaRPr>
          </a:p>
          <a:p>
            <a:pPr algn="just"/>
            <a:r>
              <a:rPr lang="en-GB" sz="1500" dirty="0" smtClean="0">
                <a:latin typeface="Maven Pro" charset="0"/>
              </a:rPr>
              <a:t>Our project aims to revolutionize attendance marking through the use of face recognition technology. By leveraging the power of artificial intelligence and machine learning, we have developed a robust system capable of accurately identifying individuals based on their facial features</a:t>
            </a:r>
            <a:r>
              <a:rPr lang="en-GB" sz="1500" dirty="0" smtClean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>
            <a:spLocks noGrp="1"/>
          </p:cNvSpPr>
          <p:nvPr>
            <p:ph type="title"/>
          </p:nvPr>
        </p:nvSpPr>
        <p:spPr>
          <a:xfrm>
            <a:off x="1286867" y="226041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85" name="Google Shape;385;p26"/>
          <p:cNvSpPr txBox="1">
            <a:spLocks noGrp="1"/>
          </p:cNvSpPr>
          <p:nvPr>
            <p:ph type="body" idx="1"/>
          </p:nvPr>
        </p:nvSpPr>
        <p:spPr>
          <a:xfrm>
            <a:off x="1244533" y="907959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Automated Time Tracking System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Cost-Effective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Touchless sign in system : A post pandemic requirement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More accurate and better worker attendance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Easy to manage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"/>
          <p:cNvSpPr txBox="1">
            <a:spLocks noGrp="1"/>
          </p:cNvSpPr>
          <p:nvPr>
            <p:ph type="title"/>
          </p:nvPr>
        </p:nvSpPr>
        <p:spPr>
          <a:xfrm>
            <a:off x="1278400" y="200641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faced by Face recognition system</a:t>
            </a:r>
            <a:endParaRPr dirty="0"/>
          </a:p>
        </p:txBody>
      </p:sp>
      <p:sp>
        <p:nvSpPr>
          <p:cNvPr id="391" name="Google Shape;391;p27"/>
          <p:cNvSpPr txBox="1">
            <a:spLocks noGrp="1"/>
          </p:cNvSpPr>
          <p:nvPr>
            <p:ph type="body" idx="1"/>
          </p:nvPr>
        </p:nvSpPr>
        <p:spPr>
          <a:xfrm>
            <a:off x="1411991" y="11720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Illumination : It is observed that the slight changes in lighting conditions cause a significant impact on its results.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Pose : If the database is only trained on frontal face view it may result in faulty recognition or no recognition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Facial Expression : Different expressions of the same individual are another significant factor that needs to be taken into account.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Low Resolution : Training of recognizer must be done on a good resolution picture, otherwise the model will fail to extract features.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Aging : With increasing age, the human features shape, lines, texture changes which are yet another chanllenge.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>
            <a:spLocks noGrp="1"/>
          </p:cNvSpPr>
          <p:nvPr>
            <p:ph type="title"/>
          </p:nvPr>
        </p:nvSpPr>
        <p:spPr>
          <a:xfrm>
            <a:off x="1303800" y="1667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sp>
        <p:nvSpPr>
          <p:cNvPr id="397" name="Google Shape;397;p28"/>
          <p:cNvSpPr txBox="1">
            <a:spLocks noGrp="1"/>
          </p:cNvSpPr>
          <p:nvPr>
            <p:ph type="body" idx="1"/>
          </p:nvPr>
        </p:nvSpPr>
        <p:spPr>
          <a:xfrm>
            <a:off x="1329200" y="8003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Face recognition is currently being used to make the world safer, smarter, and more convenient.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/>
              <a:t>There are a few use cases: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Finding Missing Person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Retail Crime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Security Identification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Identifying accounts on social media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School Attendance System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Recognizing Driver in Cars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31333" y="1556088"/>
            <a:ext cx="6375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/>
              <a:t>This </a:t>
            </a:r>
            <a:r>
              <a:rPr lang="en-GB" dirty="0" smtClean="0"/>
              <a:t>presents </a:t>
            </a:r>
            <a:r>
              <a:rPr lang="en-GB" dirty="0"/>
              <a:t>Face recognition using 100 images of every person. A convolutional neural network (CNN) and SVM was implemented to classify whether a face image recognised by camera  is in the database or not and according to the output mark the attendance in the </a:t>
            </a:r>
            <a:r>
              <a:rPr lang="en-GB" dirty="0" smtClean="0"/>
              <a:t>excel </a:t>
            </a:r>
            <a:r>
              <a:rPr lang="en-GB" dirty="0"/>
              <a:t>file. The model was able to achieve accuracy of </a:t>
            </a:r>
            <a:r>
              <a:rPr lang="en-GB" dirty="0" smtClean="0"/>
              <a:t>86.4% </a:t>
            </a:r>
            <a:r>
              <a:rPr lang="en-GB" dirty="0"/>
              <a:t>and </a:t>
            </a:r>
            <a:r>
              <a:rPr lang="en-GB" dirty="0" smtClean="0"/>
              <a:t>94.78% from </a:t>
            </a:r>
            <a:r>
              <a:rPr lang="en-GB" dirty="0"/>
              <a:t>two different algorithms named SVM and CNN respectively.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14985"/>
              </p:ext>
            </p:extLst>
          </p:nvPr>
        </p:nvGraphicFramePr>
        <p:xfrm>
          <a:off x="4119033" y="3075728"/>
          <a:ext cx="3400214" cy="1584960"/>
        </p:xfrm>
        <a:graphic>
          <a:graphicData uri="http://schemas.openxmlformats.org/drawingml/2006/table">
            <a:tbl>
              <a:tblPr/>
              <a:tblGrid>
                <a:gridCol w="1866900"/>
                <a:gridCol w="1533314"/>
              </a:tblGrid>
              <a:tr h="3168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>
                          <a:effectLst/>
                        </a:rPr>
                        <a:t/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              Model Name</a:t>
                      </a:r>
                      <a:endParaRPr lang="en-GB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>
                          <a:effectLst/>
                        </a:rPr>
                        <a:t/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 Accuracy</a:t>
                      </a:r>
                      <a:endParaRPr lang="en-GB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5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>
                          <a:effectLst/>
                        </a:rPr>
                        <a:t/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    Support Vector Machine</a:t>
                      </a:r>
                      <a:endParaRPr lang="en-GB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>
                          <a:effectLst/>
                        </a:rPr>
                        <a:t/>
                      </a:r>
                      <a:br>
                        <a:rPr lang="en-GB">
                          <a:effectLst/>
                        </a:rPr>
                      </a:b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80.7%</a:t>
                      </a:r>
                      <a:endParaRPr lang="en-GB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>
                          <a:effectLst/>
                        </a:rPr>
                        <a:t/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 Convolutional Neural 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    Network</a:t>
                      </a:r>
                      <a:endParaRPr lang="en-GB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dirty="0">
                          <a:effectLst/>
                        </a:rPr>
                        <a:t/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88.2%</a:t>
                      </a:r>
                      <a:endParaRPr lang="en-GB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170238" y="2068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1315759" y="14924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Language</a:t>
            </a:r>
            <a:endParaRPr dirty="0"/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1"/>
          </p:nvPr>
        </p:nvSpPr>
        <p:spPr>
          <a:xfrm>
            <a:off x="1300301" y="1095284"/>
            <a:ext cx="6986700" cy="3240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 smtClean="0">
                <a:latin typeface="Maven Pro" charset="0"/>
              </a:rPr>
              <a:t>Python</a:t>
            </a:r>
          </a:p>
          <a:p>
            <a:r>
              <a:rPr lang="en-GB" sz="1200" dirty="0">
                <a:latin typeface="Maven Pro" charset="0"/>
              </a:rPr>
              <a:t>Python is a high-level, interpreted programming language known for its simplicity and readability</a:t>
            </a:r>
            <a:r>
              <a:rPr lang="en-GB" sz="1200" dirty="0" smtClean="0">
                <a:latin typeface="Maven Pro" charset="0"/>
              </a:rPr>
              <a:t>.</a:t>
            </a:r>
          </a:p>
          <a:p>
            <a:r>
              <a:rPr lang="en-GB" sz="1200" dirty="0">
                <a:latin typeface="Maven Pro" charset="0"/>
              </a:rPr>
              <a:t>Python has emerged as a dominant language in data science and machine learning due to its rich ecosystem of libraries and frameworks.</a:t>
            </a:r>
          </a:p>
          <a:p>
            <a:r>
              <a:rPr lang="en-GB" sz="1200" dirty="0">
                <a:latin typeface="Maven Pro" charset="0"/>
              </a:rPr>
              <a:t>Libraries like NumPy, pandas, scikit-learn, TensorFlow, and PyTorch provide powerful tools for data manipulation, analysis, and building machine learning models.</a:t>
            </a:r>
          </a:p>
          <a:p>
            <a:r>
              <a:rPr lang="en-GB" sz="1200" dirty="0">
                <a:latin typeface="Maven Pro" charset="0"/>
              </a:rPr>
              <a:t>Python's open-source nature encourages collaboration and innovation within the developer community.</a:t>
            </a:r>
          </a:p>
          <a:p>
            <a:r>
              <a:rPr lang="en-GB" sz="1200" dirty="0">
                <a:latin typeface="Maven Pro" charset="0"/>
              </a:rPr>
              <a:t>The Python Package Index (PyPI) hosts thousands of open-source packages, providing solutions to a wide range of problems.</a:t>
            </a:r>
          </a:p>
          <a:p>
            <a:endParaRPr lang="en-GB" sz="1050" dirty="0">
              <a:latin typeface="Maven Pro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GB" sz="1050" dirty="0">
              <a:latin typeface="Maven Pro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b="1" dirty="0">
              <a:latin typeface="Maven Pr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96;p15"/>
          <p:cNvSpPr txBox="1">
            <a:spLocks/>
          </p:cNvSpPr>
          <p:nvPr/>
        </p:nvSpPr>
        <p:spPr>
          <a:xfrm>
            <a:off x="1388934" y="983268"/>
            <a:ext cx="7142372" cy="3557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GB" sz="1800" b="1" dirty="0" smtClean="0">
                <a:latin typeface="Agency FB" pitchFamily="34" charset="0"/>
              </a:rPr>
              <a:t>OpenCV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500" dirty="0" smtClean="0">
                <a:latin typeface="Agency FB" pitchFamily="34" charset="0"/>
              </a:rPr>
              <a:t>OpenCV is a powerful computer vision library used for various image and video processing tasks.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500" dirty="0" smtClean="0">
                <a:latin typeface="Agency FB" pitchFamily="34" charset="0"/>
              </a:rPr>
              <a:t>It provides functions for face detection, image manipulation, object tracking, and more.</a:t>
            </a:r>
          </a:p>
          <a:p>
            <a:r>
              <a:rPr lang="en-GB" sz="1600" b="1" dirty="0" smtClean="0">
                <a:latin typeface="Agency FB" pitchFamily="34" charset="0"/>
                <a:cs typeface="Times New Roman" pitchFamily="18" charset="0"/>
              </a:rPr>
              <a:t>Numpy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500" dirty="0" smtClean="0">
                <a:latin typeface="Agency FB" pitchFamily="34" charset="0"/>
                <a:cs typeface="Times New Roman" pitchFamily="18" charset="0"/>
              </a:rPr>
              <a:t>NumPy is a fundamental package for scientific computing with Python.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500" dirty="0" smtClean="0">
                <a:latin typeface="Agency FB" pitchFamily="34" charset="0"/>
                <a:cs typeface="Times New Roman" pitchFamily="18" charset="0"/>
              </a:rPr>
              <a:t>It provides support for large, multi-dimensional arrays and matrices, along with a collection of mathematical functions to operate on these arrays efficiently.</a:t>
            </a:r>
          </a:p>
          <a:p>
            <a:r>
              <a:rPr lang="en-GB" sz="1600" b="1" dirty="0" smtClean="0">
                <a:latin typeface="Agency FB" pitchFamily="34" charset="0"/>
                <a:cs typeface="Times New Roman" pitchFamily="18" charset="0"/>
              </a:rPr>
              <a:t>TesorFlow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>
                <a:latin typeface="Agency FB" pitchFamily="34" charset="0"/>
                <a:ea typeface="Microsoft YaHei UI" pitchFamily="34" charset="-122"/>
                <a:cs typeface="Times New Roman" pitchFamily="18" charset="0"/>
              </a:rPr>
              <a:t>TensorFlow.keras.models.load_model</a:t>
            </a:r>
            <a:r>
              <a:rPr lang="en-GB" sz="1500" b="1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GB" sz="1500" dirty="0" smtClean="0">
                <a:latin typeface="Agency FB" pitchFamily="34" charset="0"/>
                <a:cs typeface="Times New Roman" pitchFamily="18" charset="0"/>
              </a:rPr>
              <a:t>is used to load pre-trained Keras models saved in the Hierarchical Data Format (HDF5) file format.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 smtClean="0">
                <a:latin typeface="Agency FB" pitchFamily="34" charset="0"/>
                <a:cs typeface="Times New Roman" pitchFamily="18" charset="0"/>
              </a:rPr>
              <a:t>Tensorflow.keras.preprocessing.image</a:t>
            </a:r>
            <a:r>
              <a:rPr lang="en-GB" sz="1500" b="1" dirty="0" smtClean="0">
                <a:latin typeface="Agency FB" pitchFamily="34" charset="0"/>
                <a:cs typeface="Times New Roman" pitchFamily="18" charset="0"/>
              </a:rPr>
              <a:t> </a:t>
            </a:r>
            <a:r>
              <a:rPr lang="en-GB" sz="1500" dirty="0" smtClean="0">
                <a:latin typeface="Agency FB" pitchFamily="34" charset="0"/>
                <a:cs typeface="Times New Roman" pitchFamily="18" charset="0"/>
              </a:rPr>
              <a:t>is used for real-time data augmentation and preprocessing of image data during model training. It provides methods for generating batches of augmented images, such as rotation, zoom, flip, and normalization.</a:t>
            </a:r>
          </a:p>
          <a:p>
            <a:endParaRPr lang="en-GB" sz="1500" dirty="0" smtClean="0">
              <a:latin typeface="Agency FB" pitchFamily="34" charset="0"/>
            </a:endParaRPr>
          </a:p>
          <a:p>
            <a:pPr algn="just"/>
            <a:endParaRPr lang="en-GB" sz="2000" b="1" dirty="0"/>
          </a:p>
        </p:txBody>
      </p:sp>
      <p:sp>
        <p:nvSpPr>
          <p:cNvPr id="4" name="Google Shape;295;p15"/>
          <p:cNvSpPr txBox="1">
            <a:spLocks noGrp="1"/>
          </p:cNvSpPr>
          <p:nvPr>
            <p:ph type="title"/>
          </p:nvPr>
        </p:nvSpPr>
        <p:spPr>
          <a:xfrm>
            <a:off x="1271307" y="226333"/>
            <a:ext cx="70305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 Development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997" y="335280"/>
            <a:ext cx="7803068" cy="4676707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GB" sz="1800" b="1" dirty="0" smtClean="0">
                <a:latin typeface="Agency FB" pitchFamily="34" charset="0"/>
                <a:cs typeface="Times New Roman" pitchFamily="18" charset="0"/>
              </a:rPr>
              <a:t>Sklearn</a:t>
            </a:r>
          </a:p>
          <a:p>
            <a:r>
              <a:rPr lang="en-GB" b="1" dirty="0">
                <a:latin typeface="Agency FB" pitchFamily="34" charset="0"/>
              </a:rPr>
              <a:t>LabelEncoder (from sklearn.preprocessing)</a:t>
            </a:r>
            <a:r>
              <a:rPr lang="en-GB" dirty="0">
                <a:latin typeface="Agency FB" pitchFamily="34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GB" sz="1300" dirty="0">
                <a:latin typeface="Agency FB" pitchFamily="34" charset="0"/>
              </a:rPr>
              <a:t>LabelEncoder is used to encode categorical labels into numerical representations.</a:t>
            </a:r>
          </a:p>
          <a:p>
            <a:pPr lvl="1">
              <a:buFont typeface="Wingdings" pitchFamily="2" charset="2"/>
              <a:buChar char="§"/>
            </a:pPr>
            <a:r>
              <a:rPr lang="en-GB" sz="1300" dirty="0">
                <a:latin typeface="Agency FB" pitchFamily="34" charset="0"/>
              </a:rPr>
              <a:t>It assigns a unique integer to each label, enabling machine learning algorithms to work with categorical data</a:t>
            </a:r>
            <a:r>
              <a:rPr lang="en-GB" sz="1300" dirty="0" smtClean="0">
                <a:latin typeface="Agency FB" pitchFamily="34" charset="0"/>
              </a:rPr>
              <a:t>.</a:t>
            </a:r>
          </a:p>
          <a:p>
            <a:r>
              <a:rPr lang="en-GB" b="1" dirty="0">
                <a:latin typeface="Agency FB" pitchFamily="34" charset="0"/>
              </a:rPr>
              <a:t>SVC (from sklearn.svm)</a:t>
            </a:r>
            <a:r>
              <a:rPr lang="en-GB" dirty="0">
                <a:latin typeface="Agency FB" pitchFamily="34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GB" sz="1300" dirty="0">
                <a:latin typeface="Agency FB" pitchFamily="34" charset="0"/>
              </a:rPr>
              <a:t>SVC (Support Vector Classifier) is a supervised learning algorithm used for classification tasks.</a:t>
            </a:r>
          </a:p>
          <a:p>
            <a:pPr lvl="1">
              <a:buFont typeface="Wingdings" pitchFamily="2" charset="2"/>
              <a:buChar char="§"/>
            </a:pPr>
            <a:r>
              <a:rPr lang="en-GB" sz="1300" dirty="0">
                <a:latin typeface="Agency FB" pitchFamily="34" charset="0"/>
              </a:rPr>
              <a:t>It constructs a hyperplane or set of hyperplanes in a high-dimensional space to separate different classes.</a:t>
            </a:r>
          </a:p>
          <a:p>
            <a:r>
              <a:rPr lang="en-GB" b="1" dirty="0">
                <a:latin typeface="Agency FB" pitchFamily="34" charset="0"/>
              </a:rPr>
              <a:t>PCA (from sklearn.decomposition)</a:t>
            </a:r>
            <a:r>
              <a:rPr lang="en-GB" dirty="0">
                <a:latin typeface="Agency FB" pitchFamily="34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GB" sz="1300" dirty="0">
                <a:latin typeface="Agency FB" pitchFamily="34" charset="0"/>
              </a:rPr>
              <a:t>PCA (Principal Component Analysis) is a dimensionality reduction technique used to reduce the number of features in a dataset.</a:t>
            </a:r>
          </a:p>
          <a:p>
            <a:pPr lvl="1">
              <a:buFont typeface="Wingdings" pitchFamily="2" charset="2"/>
              <a:buChar char="§"/>
            </a:pPr>
            <a:r>
              <a:rPr lang="en-GB" sz="1300" dirty="0">
                <a:latin typeface="Agency FB" pitchFamily="34" charset="0"/>
              </a:rPr>
              <a:t>It transforms the data into a lower-dimensional space while preserving most of its variance.</a:t>
            </a:r>
          </a:p>
          <a:p>
            <a:r>
              <a:rPr lang="en-GB" b="1" dirty="0">
                <a:latin typeface="Agency FB" pitchFamily="34" charset="0"/>
              </a:rPr>
              <a:t>make_pipeline (from sklearn.pipeline)</a:t>
            </a:r>
            <a:r>
              <a:rPr lang="en-GB" dirty="0">
                <a:latin typeface="Agency FB" pitchFamily="34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GB" sz="1300" dirty="0">
                <a:latin typeface="Agency FB" pitchFamily="34" charset="0"/>
              </a:rPr>
              <a:t>make_pipeline is a utility function used to construct a pipeline of multiple transformers followed by a final estimator.</a:t>
            </a:r>
          </a:p>
          <a:p>
            <a:pPr lvl="1">
              <a:buFont typeface="Wingdings" pitchFamily="2" charset="2"/>
              <a:buChar char="§"/>
            </a:pPr>
            <a:r>
              <a:rPr lang="en-GB" sz="1300" dirty="0">
                <a:latin typeface="Agency FB" pitchFamily="34" charset="0"/>
              </a:rPr>
              <a:t>It simplifies the creation of machine learning pipelines by automatically naming each step based on its class name.</a:t>
            </a:r>
          </a:p>
          <a:p>
            <a:r>
              <a:rPr lang="en-GB" b="1" dirty="0">
                <a:latin typeface="Agency FB" pitchFamily="34" charset="0"/>
              </a:rPr>
              <a:t>StandardScaler (from sklearn.preprocessing)</a:t>
            </a:r>
            <a:r>
              <a:rPr lang="en-GB" dirty="0">
                <a:latin typeface="Agency FB" pitchFamily="34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GB" sz="1300" dirty="0">
                <a:latin typeface="Agency FB" pitchFamily="34" charset="0"/>
              </a:rPr>
              <a:t>StandardScaler is a preprocessing technique used to standardize features by removing the mean and scaling to unit variance.</a:t>
            </a:r>
          </a:p>
          <a:p>
            <a:pPr lvl="1">
              <a:buFont typeface="Wingdings" pitchFamily="2" charset="2"/>
              <a:buChar char="§"/>
            </a:pPr>
            <a:r>
              <a:rPr lang="en-GB" sz="1300" dirty="0">
                <a:latin typeface="Agency FB" pitchFamily="34" charset="0"/>
              </a:rPr>
              <a:t>It ensures that each feature contributes equally to the model's decision-making process.</a:t>
            </a:r>
          </a:p>
          <a:p>
            <a:r>
              <a:rPr lang="en-GB" b="1" dirty="0">
                <a:latin typeface="Agency FB" pitchFamily="34" charset="0"/>
              </a:rPr>
              <a:t>OneVsRestClassifier (from sklearn.multiclass)</a:t>
            </a:r>
            <a:r>
              <a:rPr lang="en-GB" dirty="0">
                <a:latin typeface="Agency FB" pitchFamily="34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GB" sz="1300" dirty="0">
                <a:latin typeface="Agency FB" pitchFamily="34" charset="0"/>
              </a:rPr>
              <a:t>OneVsRestClassifier is a strategy used to extend binary classification algorithms to multi-class classification problems.</a:t>
            </a:r>
          </a:p>
          <a:p>
            <a:pPr lvl="1">
              <a:buFont typeface="Wingdings" pitchFamily="2" charset="2"/>
              <a:buChar char="§"/>
            </a:pPr>
            <a:r>
              <a:rPr lang="en-GB" sz="1300" dirty="0">
                <a:latin typeface="Agency FB" pitchFamily="34" charset="0"/>
              </a:rPr>
              <a:t>It trains multiple binary classifiers, each responsible for distinguishing between one class and the rest.</a:t>
            </a:r>
          </a:p>
          <a:p>
            <a:pPr marL="615950" lvl="1" indent="0">
              <a:buNone/>
            </a:pPr>
            <a:endParaRPr lang="en-GB" dirty="0">
              <a:latin typeface="Agency FB" pitchFamily="34" charset="0"/>
            </a:endParaRPr>
          </a:p>
          <a:p>
            <a:endParaRPr lang="en-GB" sz="1600" dirty="0" smtClean="0">
              <a:latin typeface="Agency FB" pitchFamily="34" charset="0"/>
              <a:cs typeface="Times New Roman" pitchFamily="18" charset="0"/>
            </a:endParaRPr>
          </a:p>
          <a:p>
            <a:endParaRPr lang="en-GB" sz="1600" dirty="0">
              <a:latin typeface="Agency FB" pitchFamily="34" charset="0"/>
              <a:cs typeface="Times New Roman" pitchFamily="18" charset="0"/>
            </a:endParaRPr>
          </a:p>
          <a:p>
            <a:endParaRPr lang="en-GB" dirty="0">
              <a:latin typeface="Agency FB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-68599"/>
            <a:ext cx="7030500" cy="9993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Flow chart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sz="1800" dirty="0" smtClean="0"/>
              <a:t>a. CNN</a:t>
            </a:r>
            <a:endParaRPr lang="en-GB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27104"/>
            <a:ext cx="8578358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53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33" y="223505"/>
            <a:ext cx="7030500" cy="703599"/>
          </a:xfrm>
        </p:spPr>
        <p:txBody>
          <a:bodyPr>
            <a:normAutofit/>
          </a:bodyPr>
          <a:lstStyle/>
          <a:p>
            <a:r>
              <a:rPr lang="en-GB" sz="1800" dirty="0" smtClean="0"/>
              <a:t>b. SVM</a:t>
            </a:r>
            <a:endParaRPr lang="en-GB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18637"/>
            <a:ext cx="8578358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20410" y="3485290"/>
            <a:ext cx="1260721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SVM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180" y="248055"/>
            <a:ext cx="7030500" cy="770580"/>
          </a:xfrm>
        </p:spPr>
        <p:txBody>
          <a:bodyPr/>
          <a:lstStyle/>
          <a:p>
            <a:r>
              <a:rPr lang="en-GB" dirty="0"/>
              <a:t>Haar Cascade Algorithm</a:t>
            </a:r>
            <a:r>
              <a:rPr lang="en-GB" b="0" dirty="0"/>
              <a:t>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77" y="864560"/>
            <a:ext cx="7030500" cy="3374783"/>
          </a:xfrm>
        </p:spPr>
        <p:txBody>
          <a:bodyPr/>
          <a:lstStyle/>
          <a:p>
            <a:r>
              <a:rPr lang="en-GB" dirty="0"/>
              <a:t>The Haar Cascade algorithm is a machine learning-based approach used for object detection in images or videos. It was developed by Viola and Jones in their seminal paper titled "Rapid Object Detection using a Boosted Cascade of Simple Features" in 2001. The algorithm is particularly known for its efficiency and accuracy in detecting objects in real-time applications</a:t>
            </a:r>
            <a:r>
              <a:rPr lang="en-GB" dirty="0" smtClean="0"/>
              <a:t>.</a:t>
            </a:r>
          </a:p>
          <a:p>
            <a:pPr marL="146050" indent="0">
              <a:buNone/>
            </a:pPr>
            <a:endParaRPr lang="en-GB" dirty="0" smtClean="0"/>
          </a:p>
          <a:p>
            <a:r>
              <a:rPr lang="en-GB" dirty="0"/>
              <a:t>The Haar Cascade algorithm detects faces by following these general steps</a:t>
            </a:r>
            <a:r>
              <a:rPr lang="en-GB" dirty="0" smtClean="0"/>
              <a:t>:</a:t>
            </a:r>
          </a:p>
          <a:p>
            <a:pPr marL="946150" lvl="1" indent="-342900">
              <a:buFont typeface="+mj-lt"/>
              <a:buAutoNum type="arabicPeriod"/>
            </a:pPr>
            <a:r>
              <a:rPr lang="en-GB" b="1" dirty="0"/>
              <a:t>Integral Image </a:t>
            </a:r>
            <a:r>
              <a:rPr lang="en-GB" b="1" dirty="0" smtClean="0"/>
              <a:t>Calculation</a:t>
            </a:r>
            <a:endParaRPr lang="en-GB" dirty="0" smtClean="0"/>
          </a:p>
          <a:p>
            <a:pPr marL="946150" lvl="1" indent="-342900">
              <a:buFont typeface="+mj-lt"/>
              <a:buAutoNum type="arabicPeriod"/>
            </a:pPr>
            <a:r>
              <a:rPr lang="en-GB" b="1" dirty="0"/>
              <a:t>Feature </a:t>
            </a:r>
            <a:r>
              <a:rPr lang="en-GB" b="1" dirty="0" smtClean="0"/>
              <a:t>Selection</a:t>
            </a:r>
            <a:endParaRPr lang="en-GB" dirty="0" smtClean="0"/>
          </a:p>
          <a:p>
            <a:pPr marL="946150" lvl="1" indent="-342900">
              <a:buFont typeface="+mj-lt"/>
              <a:buAutoNum type="arabicPeriod"/>
            </a:pPr>
            <a:r>
              <a:rPr lang="en-GB" b="1" dirty="0"/>
              <a:t>Adaboost </a:t>
            </a:r>
            <a:r>
              <a:rPr lang="en-GB" b="1" dirty="0" smtClean="0"/>
              <a:t>Training</a:t>
            </a:r>
            <a:endParaRPr lang="en-GB" dirty="0" smtClean="0"/>
          </a:p>
          <a:p>
            <a:pPr marL="946150" lvl="1" indent="-342900">
              <a:buFont typeface="+mj-lt"/>
              <a:buAutoNum type="arabicPeriod"/>
            </a:pPr>
            <a:r>
              <a:rPr lang="en-GB" b="1" dirty="0"/>
              <a:t>Cascade </a:t>
            </a:r>
            <a:r>
              <a:rPr lang="en-GB" b="1" dirty="0" smtClean="0"/>
              <a:t>Classifier</a:t>
            </a:r>
            <a:endParaRPr lang="en-GB" dirty="0" smtClean="0"/>
          </a:p>
          <a:p>
            <a:pPr marL="946150" lvl="1" indent="-342900">
              <a:buFont typeface="+mj-lt"/>
              <a:buAutoNum type="arabicPeriod"/>
            </a:pPr>
            <a:r>
              <a:rPr lang="en-GB" b="1" dirty="0"/>
              <a:t>Sliding Window </a:t>
            </a:r>
            <a:r>
              <a:rPr lang="en-GB" b="1" dirty="0" smtClean="0"/>
              <a:t>Approach</a:t>
            </a:r>
            <a:endParaRPr lang="en-GB" dirty="0" smtClean="0"/>
          </a:p>
          <a:p>
            <a:pPr marL="946150" lvl="1" indent="-342900">
              <a:buFont typeface="+mj-lt"/>
              <a:buAutoNum type="arabicPeriod"/>
            </a:pPr>
            <a:r>
              <a:rPr lang="en-GB" b="1" dirty="0"/>
              <a:t>Non-Maximum </a:t>
            </a:r>
            <a:r>
              <a:rPr lang="en-GB" b="1" dirty="0" smtClean="0"/>
              <a:t>Suppression</a:t>
            </a:r>
            <a:endParaRPr lang="en-GB" dirty="0" smtClean="0"/>
          </a:p>
          <a:p>
            <a:pPr marL="946150" lvl="1" indent="-342900">
              <a:buFont typeface="+mj-lt"/>
              <a:buAutoNum type="arabicPeriod"/>
            </a:pPr>
            <a:r>
              <a:rPr lang="en-GB" b="1" dirty="0" smtClean="0"/>
              <a:t>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3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1326</Words>
  <Application>Microsoft Office PowerPoint</Application>
  <PresentationFormat>On-screen Show (16:9)</PresentationFormat>
  <Paragraphs>202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Microsoft YaHei UI</vt:lpstr>
      <vt:lpstr>Maven Pro</vt:lpstr>
      <vt:lpstr>Wingdings</vt:lpstr>
      <vt:lpstr>Agency FB</vt:lpstr>
      <vt:lpstr>Nunito</vt:lpstr>
      <vt:lpstr>Times New Roman</vt:lpstr>
      <vt:lpstr>Momentum</vt:lpstr>
      <vt:lpstr>Automatic Attendance using Face Recognition </vt:lpstr>
      <vt:lpstr>CONTENTS : </vt:lpstr>
      <vt:lpstr>Introduction</vt:lpstr>
      <vt:lpstr>Programming Language</vt:lpstr>
      <vt:lpstr>Libraries Development</vt:lpstr>
      <vt:lpstr>PowerPoint Presentation</vt:lpstr>
      <vt:lpstr>Flow chart  a. CNN</vt:lpstr>
      <vt:lpstr>b. SVM</vt:lpstr>
      <vt:lpstr>Haar Cascade Algorithm:</vt:lpstr>
      <vt:lpstr>How Face Recognition systems Work</vt:lpstr>
      <vt:lpstr>CNN</vt:lpstr>
      <vt:lpstr>CNN Architecture</vt:lpstr>
      <vt:lpstr>DATA PREPRATION FOR TRAINING </vt:lpstr>
      <vt:lpstr>DataSets</vt:lpstr>
      <vt:lpstr>Descriptive Dataset</vt:lpstr>
      <vt:lpstr>SPLITING DATASET</vt:lpstr>
      <vt:lpstr>MODEL DEVELOPMENT</vt:lpstr>
      <vt:lpstr>MODEL CODE</vt:lpstr>
      <vt:lpstr>GRAPH OF TRAINING AND VALIDATION LOSS </vt:lpstr>
      <vt:lpstr> MODEL SUMMARY </vt:lpstr>
      <vt:lpstr>Confusion Matrix</vt:lpstr>
      <vt:lpstr>GRAPHS</vt:lpstr>
      <vt:lpstr>SVM</vt:lpstr>
      <vt:lpstr>SVM Working</vt:lpstr>
      <vt:lpstr>MODEL CODE</vt:lpstr>
      <vt:lpstr>CONFUSION MATRIX</vt:lpstr>
      <vt:lpstr>GRAPHS</vt:lpstr>
      <vt:lpstr>Attendance Sheet</vt:lpstr>
      <vt:lpstr>Web-Cam Screen</vt:lpstr>
      <vt:lpstr>Advantages</vt:lpstr>
      <vt:lpstr>Challenges faced by Face recognition system</vt:lpstr>
      <vt:lpstr>Applications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 Attendance using Face Recognition </dc:title>
  <cp:lastModifiedBy>Akash kumar</cp:lastModifiedBy>
  <cp:revision>34</cp:revision>
  <dcterms:modified xsi:type="dcterms:W3CDTF">2024-04-25T07:48:45Z</dcterms:modified>
</cp:coreProperties>
</file>