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6" r:id="rId7"/>
    <p:sldId id="260" r:id="rId8"/>
    <p:sldId id="266" r:id="rId9"/>
    <p:sldId id="270" r:id="rId10"/>
    <p:sldId id="271" r:id="rId11"/>
    <p:sldId id="267" r:id="rId12"/>
    <p:sldId id="268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h\Desktop\nurn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achieved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week1</c:v>
                </c:pt>
                <c:pt idx="2">
                  <c:v>week2</c:v>
                </c:pt>
                <c:pt idx="3">
                  <c:v>week3</c:v>
                </c:pt>
                <c:pt idx="4">
                  <c:v>week4</c:v>
                </c:pt>
              </c:strCache>
            </c:strRef>
          </c:cat>
          <c:val>
            <c:numRef>
              <c:f>Sheet1!$C$1:$C$5</c:f>
              <c:numCache>
                <c:formatCode>General</c:formatCode>
                <c:ptCount val="5"/>
                <c:pt idx="0">
                  <c:v>50</c:v>
                </c:pt>
                <c:pt idx="1">
                  <c:v>33.5</c:v>
                </c:pt>
                <c:pt idx="2">
                  <c:v>23</c:v>
                </c:pt>
                <c:pt idx="3">
                  <c:v>11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BA-4050-A925-2C7FF955CF71}"/>
            </c:ext>
          </c:extLst>
        </c:ser>
        <c:ser>
          <c:idx val="1"/>
          <c:order val="1"/>
          <c:tx>
            <c:v>expected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Sheet1!$D$1:$D$5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22</c:v>
                </c:pt>
                <c:pt idx="3">
                  <c:v>12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BA-4050-A925-2C7FF955CF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88556399"/>
        <c:axId val="1786828095"/>
      </c:lineChart>
      <c:catAx>
        <c:axId val="1788556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sprint cycle(weeks)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828095"/>
        <c:crosses val="autoZero"/>
        <c:auto val="1"/>
        <c:lblAlgn val="ctr"/>
        <c:lblOffset val="100"/>
        <c:noMultiLvlLbl val="0"/>
      </c:catAx>
      <c:valAx>
        <c:axId val="17868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work remaining (hour)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5563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60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9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03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1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1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2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4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1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7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9C40FF-3E0B-42F1-A60C-EDEA88B986F5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28BA-DA58-4732-BC47-E0AB90BB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6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3B51-273E-48D3-B9E0-B0AF6FF62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final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4D469-2A72-423B-8646-FD8F59C10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- Agile technology</a:t>
            </a:r>
          </a:p>
        </p:txBody>
      </p:sp>
    </p:spTree>
    <p:extLst>
      <p:ext uri="{BB962C8B-B14F-4D97-AF65-F5344CB8AC3E}">
        <p14:creationId xmlns:p14="http://schemas.microsoft.com/office/powerpoint/2010/main" val="82478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D609-1DDB-4569-B5BC-E2C6C146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490899A-25C7-4A08-9A5A-73311326D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34303"/>
              </p:ext>
            </p:extLst>
          </p:nvPr>
        </p:nvGraphicFramePr>
        <p:xfrm>
          <a:off x="580445" y="1168842"/>
          <a:ext cx="10965444" cy="5049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307">
                  <a:extLst>
                    <a:ext uri="{9D8B030D-6E8A-4147-A177-3AD203B41FA5}">
                      <a16:colId xmlns:a16="http://schemas.microsoft.com/office/drawing/2014/main" val="2455684607"/>
                    </a:ext>
                  </a:extLst>
                </a:gridCol>
                <a:gridCol w="6632684">
                  <a:extLst>
                    <a:ext uri="{9D8B030D-6E8A-4147-A177-3AD203B41FA5}">
                      <a16:colId xmlns:a16="http://schemas.microsoft.com/office/drawing/2014/main" val="253085307"/>
                    </a:ext>
                  </a:extLst>
                </a:gridCol>
                <a:gridCol w="1543176">
                  <a:extLst>
                    <a:ext uri="{9D8B030D-6E8A-4147-A177-3AD203B41FA5}">
                      <a16:colId xmlns:a16="http://schemas.microsoft.com/office/drawing/2014/main" val="1423963169"/>
                    </a:ext>
                  </a:extLst>
                </a:gridCol>
                <a:gridCol w="1350277">
                  <a:extLst>
                    <a:ext uri="{9D8B030D-6E8A-4147-A177-3AD203B41FA5}">
                      <a16:colId xmlns:a16="http://schemas.microsoft.com/office/drawing/2014/main" val="2570968675"/>
                    </a:ext>
                  </a:extLst>
                </a:gridCol>
              </a:tblGrid>
              <a:tr h="5610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Search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625963688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Search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kannapa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204327031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Transcations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issue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352104778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isuue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>
                          <a:effectLst/>
                        </a:rPr>
                        <a:t>akash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62772458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return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>
                          <a:effectLst/>
                        </a:rPr>
                        <a:t>sammera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907712903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return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573963474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about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about app form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138195667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in ms word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4182233169"/>
                  </a:ext>
                </a:extLst>
              </a:tr>
              <a:tr h="5610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total=50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16247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0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B4B1-D2D9-4DAF-9ECF-9C64D482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56110E3-0CBE-4D33-B693-CD2C47542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165718"/>
              </p:ext>
            </p:extLst>
          </p:nvPr>
        </p:nvGraphicFramePr>
        <p:xfrm>
          <a:off x="646111" y="1661823"/>
          <a:ext cx="10024537" cy="4659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806">
                  <a:extLst>
                    <a:ext uri="{9D8B030D-6E8A-4147-A177-3AD203B41FA5}">
                      <a16:colId xmlns:a16="http://schemas.microsoft.com/office/drawing/2014/main" val="1654385847"/>
                    </a:ext>
                  </a:extLst>
                </a:gridCol>
                <a:gridCol w="6063557">
                  <a:extLst>
                    <a:ext uri="{9D8B030D-6E8A-4147-A177-3AD203B41FA5}">
                      <a16:colId xmlns:a16="http://schemas.microsoft.com/office/drawing/2014/main" val="3096354037"/>
                    </a:ext>
                  </a:extLst>
                </a:gridCol>
                <a:gridCol w="1410760">
                  <a:extLst>
                    <a:ext uri="{9D8B030D-6E8A-4147-A177-3AD203B41FA5}">
                      <a16:colId xmlns:a16="http://schemas.microsoft.com/office/drawing/2014/main" val="2742237578"/>
                    </a:ext>
                  </a:extLst>
                </a:gridCol>
                <a:gridCol w="1234414">
                  <a:extLst>
                    <a:ext uri="{9D8B030D-6E8A-4147-A177-3AD203B41FA5}">
                      <a16:colId xmlns:a16="http://schemas.microsoft.com/office/drawing/2014/main" val="332870965"/>
                    </a:ext>
                  </a:extLst>
                </a:gridCol>
              </a:tblGrid>
              <a:tr h="326213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sprint1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985772648"/>
                  </a:ext>
                </a:extLst>
              </a:tr>
              <a:tr h="60399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Category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                                                       Stories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Estimated Hours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assigned to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082833948"/>
                  </a:ext>
                </a:extLst>
              </a:tr>
              <a:tr h="46712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User Authentication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departement library staff login pagedesign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970394713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Dashboard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dashboard page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450832052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Dynamic user control effect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486718020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addding sliddig panel effect to dashboard buttons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56642621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add student appform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kunal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047047875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creating an instance of add student app form in appbody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kannapa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655536987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add book appform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akarsh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882386502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creating an instance of add book app form in appbody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akarsh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966548008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transcation app form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gowthan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102512219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creating an instance of transcation app form in appbody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476495211"/>
                  </a:ext>
                </a:extLst>
              </a:tr>
              <a:tr h="32621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total = 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84959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42BE-4BB4-49E0-9911-F8CCD8C6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BD2FD92-53DE-4184-AE49-FF4EEB0B5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18373"/>
              </p:ext>
            </p:extLst>
          </p:nvPr>
        </p:nvGraphicFramePr>
        <p:xfrm>
          <a:off x="429371" y="930303"/>
          <a:ext cx="11036409" cy="5303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622">
                  <a:extLst>
                    <a:ext uri="{9D8B030D-6E8A-4147-A177-3AD203B41FA5}">
                      <a16:colId xmlns:a16="http://schemas.microsoft.com/office/drawing/2014/main" val="782365371"/>
                    </a:ext>
                  </a:extLst>
                </a:gridCol>
                <a:gridCol w="6675609">
                  <a:extLst>
                    <a:ext uri="{9D8B030D-6E8A-4147-A177-3AD203B41FA5}">
                      <a16:colId xmlns:a16="http://schemas.microsoft.com/office/drawing/2014/main" val="866589125"/>
                    </a:ext>
                  </a:extLst>
                </a:gridCol>
                <a:gridCol w="1553162">
                  <a:extLst>
                    <a:ext uri="{9D8B030D-6E8A-4147-A177-3AD203B41FA5}">
                      <a16:colId xmlns:a16="http://schemas.microsoft.com/office/drawing/2014/main" val="3507798812"/>
                    </a:ext>
                  </a:extLst>
                </a:gridCol>
                <a:gridCol w="1359016">
                  <a:extLst>
                    <a:ext uri="{9D8B030D-6E8A-4147-A177-3AD203B41FA5}">
                      <a16:colId xmlns:a16="http://schemas.microsoft.com/office/drawing/2014/main" val="2958916855"/>
                    </a:ext>
                  </a:extLst>
                </a:gridCol>
              </a:tblGrid>
              <a:tr h="538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Sprint 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44661196"/>
                  </a:ext>
                </a:extLst>
              </a:tr>
              <a:tr h="996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Category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                                                       Stories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Estimated Hours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assigned to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419871230"/>
                  </a:ext>
                </a:extLst>
              </a:tr>
              <a:tr h="538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backend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creating tables in a sqllite database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4160981225"/>
                  </a:ext>
                </a:extLst>
              </a:tr>
              <a:tr h="5383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Creating stored procedures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75508286"/>
                  </a:ext>
                </a:extLst>
              </a:tr>
              <a:tr h="5383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linking backend with frontend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>
                          <a:effectLst/>
                        </a:rPr>
                        <a:t>akash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48752214"/>
                  </a:ext>
                </a:extLst>
              </a:tr>
              <a:tr h="538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 student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every student details of the departement should be added to borrower table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011208360"/>
                  </a:ext>
                </a:extLst>
              </a:tr>
              <a:tr h="5383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search student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kannapa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7280982"/>
                  </a:ext>
                </a:extLst>
              </a:tr>
              <a:tr h="5383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search student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kunal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094088130"/>
                  </a:ext>
                </a:extLst>
              </a:tr>
              <a:tr h="5383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total=12 hour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406928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3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9C98-8746-4207-96B4-235145C6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828A23-FCC4-4800-BC50-327A612BA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04510"/>
              </p:ext>
            </p:extLst>
          </p:nvPr>
        </p:nvGraphicFramePr>
        <p:xfrm>
          <a:off x="485030" y="763325"/>
          <a:ext cx="10654747" cy="5804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526">
                  <a:extLst>
                    <a:ext uri="{9D8B030D-6E8A-4147-A177-3AD203B41FA5}">
                      <a16:colId xmlns:a16="http://schemas.microsoft.com/office/drawing/2014/main" val="1523344044"/>
                    </a:ext>
                  </a:extLst>
                </a:gridCol>
                <a:gridCol w="6444753">
                  <a:extLst>
                    <a:ext uri="{9D8B030D-6E8A-4147-A177-3AD203B41FA5}">
                      <a16:colId xmlns:a16="http://schemas.microsoft.com/office/drawing/2014/main" val="2693757646"/>
                    </a:ext>
                  </a:extLst>
                </a:gridCol>
                <a:gridCol w="1499450">
                  <a:extLst>
                    <a:ext uri="{9D8B030D-6E8A-4147-A177-3AD203B41FA5}">
                      <a16:colId xmlns:a16="http://schemas.microsoft.com/office/drawing/2014/main" val="3680613498"/>
                    </a:ext>
                  </a:extLst>
                </a:gridCol>
                <a:gridCol w="1312018">
                  <a:extLst>
                    <a:ext uri="{9D8B030D-6E8A-4147-A177-3AD203B41FA5}">
                      <a16:colId xmlns:a16="http://schemas.microsoft.com/office/drawing/2014/main" val="1020996998"/>
                    </a:ext>
                  </a:extLst>
                </a:gridCol>
              </a:tblGrid>
              <a:tr h="625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sprint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590389328"/>
                  </a:ext>
                </a:extLst>
              </a:tr>
              <a:tr h="11576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Category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                                                       Stories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Estimated Hours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assigned to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091183476"/>
                  </a:ext>
                </a:extLst>
              </a:tr>
              <a:tr h="895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 books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should add every book in a library and when new book arrives it should be added to database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62412939"/>
                  </a:ext>
                </a:extLst>
              </a:tr>
              <a:tr h="6252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delete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kunal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668560542"/>
                  </a:ext>
                </a:extLst>
              </a:tr>
              <a:tr h="6252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delete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akarsh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735067737"/>
                  </a:ext>
                </a:extLst>
              </a:tr>
              <a:tr h="6252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Search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862602523"/>
                  </a:ext>
                </a:extLst>
              </a:tr>
              <a:tr h="6252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Search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kannapa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411846069"/>
                  </a:ext>
                </a:extLst>
              </a:tr>
              <a:tr h="62524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total =12hour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84175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6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B004-33BF-44F0-AE61-7B4D5827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6A6304-4EBD-412B-85AD-059BBB866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319355"/>
              </p:ext>
            </p:extLst>
          </p:nvPr>
        </p:nvGraphicFramePr>
        <p:xfrm>
          <a:off x="437322" y="874643"/>
          <a:ext cx="10988702" cy="5375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360">
                  <a:extLst>
                    <a:ext uri="{9D8B030D-6E8A-4147-A177-3AD203B41FA5}">
                      <a16:colId xmlns:a16="http://schemas.microsoft.com/office/drawing/2014/main" val="977805968"/>
                    </a:ext>
                  </a:extLst>
                </a:gridCol>
                <a:gridCol w="6646752">
                  <a:extLst>
                    <a:ext uri="{9D8B030D-6E8A-4147-A177-3AD203B41FA5}">
                      <a16:colId xmlns:a16="http://schemas.microsoft.com/office/drawing/2014/main" val="4124086757"/>
                    </a:ext>
                  </a:extLst>
                </a:gridCol>
                <a:gridCol w="1546448">
                  <a:extLst>
                    <a:ext uri="{9D8B030D-6E8A-4147-A177-3AD203B41FA5}">
                      <a16:colId xmlns:a16="http://schemas.microsoft.com/office/drawing/2014/main" val="2595242629"/>
                    </a:ext>
                  </a:extLst>
                </a:gridCol>
                <a:gridCol w="1353142">
                  <a:extLst>
                    <a:ext uri="{9D8B030D-6E8A-4147-A177-3AD203B41FA5}">
                      <a16:colId xmlns:a16="http://schemas.microsoft.com/office/drawing/2014/main" val="3714242561"/>
                    </a:ext>
                  </a:extLst>
                </a:gridCol>
              </a:tblGrid>
              <a:tr h="54560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sprint 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886263992"/>
                  </a:ext>
                </a:extLst>
              </a:tr>
              <a:tr h="101021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Category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                                                       Stories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Estimated Hours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assigned to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616547845"/>
                  </a:ext>
                </a:extLst>
              </a:tr>
              <a:tr h="54560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Transcations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issue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72116087"/>
                  </a:ext>
                </a:extLst>
              </a:tr>
              <a:tr h="5456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isuue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95463997"/>
                  </a:ext>
                </a:extLst>
              </a:tr>
              <a:tr h="5456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return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476024356"/>
                  </a:ext>
                </a:extLst>
              </a:tr>
              <a:tr h="5456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return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4090277155"/>
                  </a:ext>
                </a:extLst>
              </a:tr>
              <a:tr h="54560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about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about app form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371178051"/>
                  </a:ext>
                </a:extLst>
              </a:tr>
              <a:tr h="5456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in ms word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4023761489"/>
                  </a:ext>
                </a:extLst>
              </a:tr>
              <a:tr h="54560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total=11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57118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8D5C-C003-4BA2-B034-1A2C9E58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 down chart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018161-3F3D-4DEA-99E5-8AD7289561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0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8C30-8C1A-45F5-9BD7-BE1590C5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2DF5-5884-4668-BC6A-0A5450D4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 organising</a:t>
            </a:r>
          </a:p>
          <a:p>
            <a:r>
              <a:rPr lang="en-IN" dirty="0"/>
              <a:t>Product progress in a series of month long sprint</a:t>
            </a:r>
          </a:p>
          <a:p>
            <a:r>
              <a:rPr lang="en-IN" dirty="0" err="1"/>
              <a:t>Requirment</a:t>
            </a:r>
            <a:r>
              <a:rPr lang="en-IN" dirty="0"/>
              <a:t> are captured as item in a list of product backlog</a:t>
            </a:r>
          </a:p>
          <a:p>
            <a:r>
              <a:rPr lang="en-IN" dirty="0"/>
              <a:t>Sprint backlog which is a subset of product backlog is prepared</a:t>
            </a:r>
          </a:p>
          <a:p>
            <a:r>
              <a:rPr lang="en-IN" dirty="0"/>
              <a:t>Dynamic(changing based on customer priority at any point of time)</a:t>
            </a:r>
          </a:p>
        </p:txBody>
      </p:sp>
    </p:spTree>
    <p:extLst>
      <p:ext uri="{BB962C8B-B14F-4D97-AF65-F5344CB8AC3E}">
        <p14:creationId xmlns:p14="http://schemas.microsoft.com/office/powerpoint/2010/main" val="32312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FE78-40BA-43F8-99E3-AD415536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Ceremonies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C257-C463-47D6-8C49-0D8EC3E2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Sprint planning</a:t>
            </a:r>
          </a:p>
          <a:p>
            <a:r>
              <a:rPr lang="en-IN" dirty="0"/>
              <a:t>Sprint review</a:t>
            </a:r>
          </a:p>
          <a:p>
            <a:r>
              <a:rPr lang="en-IN" dirty="0"/>
              <a:t>Sprint retrospective</a:t>
            </a:r>
          </a:p>
          <a:p>
            <a:r>
              <a:rPr lang="en-IN" dirty="0"/>
              <a:t>Weekly scrum meetings</a:t>
            </a:r>
          </a:p>
        </p:txBody>
      </p:sp>
    </p:spTree>
    <p:extLst>
      <p:ext uri="{BB962C8B-B14F-4D97-AF65-F5344CB8AC3E}">
        <p14:creationId xmlns:p14="http://schemas.microsoft.com/office/powerpoint/2010/main" val="20824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1A0B-51E2-4B2E-935E-1972CC3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F8F5-57F9-4ADC-8687-31A4A087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stories in sprint backlog are selected from product backlog  based on </a:t>
            </a:r>
          </a:p>
          <a:p>
            <a:pPr marL="0" indent="0">
              <a:buNone/>
            </a:pPr>
            <a:r>
              <a:rPr lang="en-IN" dirty="0"/>
              <a:t>                            Customer priority</a:t>
            </a:r>
          </a:p>
          <a:p>
            <a:pPr marL="0" indent="0">
              <a:buNone/>
            </a:pPr>
            <a:r>
              <a:rPr lang="en-IN" dirty="0"/>
              <a:t>                            Skills</a:t>
            </a:r>
          </a:p>
          <a:p>
            <a:pPr marL="0" indent="0">
              <a:buNone/>
            </a:pPr>
            <a:r>
              <a:rPr lang="en-IN" dirty="0"/>
              <a:t>                            Estimate</a:t>
            </a:r>
          </a:p>
          <a:p>
            <a:pPr marL="0" indent="0">
              <a:buNone/>
            </a:pPr>
            <a:r>
              <a:rPr lang="en-IN" dirty="0"/>
              <a:t>                            Team size</a:t>
            </a:r>
          </a:p>
        </p:txBody>
      </p:sp>
    </p:spTree>
    <p:extLst>
      <p:ext uri="{BB962C8B-B14F-4D97-AF65-F5344CB8AC3E}">
        <p14:creationId xmlns:p14="http://schemas.microsoft.com/office/powerpoint/2010/main" val="345715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FD41-E401-4685-8991-A899730C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C3FB-CB2B-4769-BB7F-66E4A9FC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studio(2017)</a:t>
            </a:r>
          </a:p>
          <a:p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C# programming language</a:t>
            </a:r>
          </a:p>
          <a:p>
            <a:r>
              <a:rPr lang="en-US" dirty="0" err="1"/>
              <a:t>Sqllite</a:t>
            </a:r>
            <a:r>
              <a:rPr lang="en-US" dirty="0"/>
              <a:t> database</a:t>
            </a:r>
          </a:p>
          <a:p>
            <a:r>
              <a:rPr lang="en-US" dirty="0"/>
              <a:t>Stored procedure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0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812B-B025-4E82-9864-9C6787A6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meeting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9D4F-CF00-48C8-B0EB-D00C2A1C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Discussing the requirement given by product owner</a:t>
            </a:r>
          </a:p>
          <a:p>
            <a:r>
              <a:rPr lang="en-US" dirty="0" err="1"/>
              <a:t>Prepeare</a:t>
            </a:r>
            <a:r>
              <a:rPr lang="en-US" dirty="0"/>
              <a:t> product and sprint backlog</a:t>
            </a:r>
          </a:p>
          <a:p>
            <a:r>
              <a:rPr lang="en-US" dirty="0"/>
              <a:t>Division of work</a:t>
            </a:r>
          </a:p>
          <a:p>
            <a:r>
              <a:rPr lang="en-US" dirty="0"/>
              <a:t>Presenting the software developed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3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5812-4633-4DD8-B0C9-81A1B06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C304D-0A8B-46DF-AC0D-D192C2013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" y="773927"/>
            <a:ext cx="10750163" cy="5310146"/>
          </a:xfrm>
        </p:spPr>
      </p:pic>
    </p:spTree>
    <p:extLst>
      <p:ext uri="{BB962C8B-B14F-4D97-AF65-F5344CB8AC3E}">
        <p14:creationId xmlns:p14="http://schemas.microsoft.com/office/powerpoint/2010/main" val="191185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C354-BC07-4593-AE8F-97ABA1AA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E57E404-674D-43CF-B6D4-704712DAD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450352"/>
              </p:ext>
            </p:extLst>
          </p:nvPr>
        </p:nvGraphicFramePr>
        <p:xfrm>
          <a:off x="645738" y="1622066"/>
          <a:ext cx="10963167" cy="4627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008">
                  <a:extLst>
                    <a:ext uri="{9D8B030D-6E8A-4147-A177-3AD203B41FA5}">
                      <a16:colId xmlns:a16="http://schemas.microsoft.com/office/drawing/2014/main" val="3809487110"/>
                    </a:ext>
                  </a:extLst>
                </a:gridCol>
                <a:gridCol w="6631307">
                  <a:extLst>
                    <a:ext uri="{9D8B030D-6E8A-4147-A177-3AD203B41FA5}">
                      <a16:colId xmlns:a16="http://schemas.microsoft.com/office/drawing/2014/main" val="3404090978"/>
                    </a:ext>
                  </a:extLst>
                </a:gridCol>
                <a:gridCol w="1542855">
                  <a:extLst>
                    <a:ext uri="{9D8B030D-6E8A-4147-A177-3AD203B41FA5}">
                      <a16:colId xmlns:a16="http://schemas.microsoft.com/office/drawing/2014/main" val="590499843"/>
                    </a:ext>
                  </a:extLst>
                </a:gridCol>
                <a:gridCol w="1349997">
                  <a:extLst>
                    <a:ext uri="{9D8B030D-6E8A-4147-A177-3AD203B41FA5}">
                      <a16:colId xmlns:a16="http://schemas.microsoft.com/office/drawing/2014/main" val="1938051064"/>
                    </a:ext>
                  </a:extLst>
                </a:gridCol>
              </a:tblGrid>
              <a:tr h="697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Category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                                                        Stories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 Estimated Hours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assigned to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47985885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User Authentication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departement</a:t>
                      </a:r>
                      <a:r>
                        <a:rPr lang="en-US" sz="1000" u="none" strike="noStrike" dirty="0">
                          <a:effectLst/>
                        </a:rPr>
                        <a:t> library staff login </a:t>
                      </a:r>
                      <a:r>
                        <a:rPr lang="en-US" sz="1000" u="none" strike="noStrike" dirty="0" err="1">
                          <a:effectLst/>
                        </a:rPr>
                        <a:t>pagedesign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88766928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Dashboard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dashboard page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432458168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Dynamic user control effect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736437997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addding sliddig panel effect to dashboard buttons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>
                          <a:effectLst/>
                        </a:rPr>
                        <a:t>akash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472354104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add student appform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kunal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718925122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creating an instance of add student app form in appbody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kannapa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490727771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add book appform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akarsh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011193071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creating an instance of add book app form in appbody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akarsh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988136444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designing transcation app form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gowthan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850484885"/>
                  </a:ext>
                </a:extLst>
              </a:tr>
              <a:tr h="37673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creating an instance of transcation app form in appbody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>
                          <a:effectLst/>
                        </a:rPr>
                        <a:t>gowtham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65896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22E1-90BA-42F4-B435-BD631448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AAB0E0-06DE-4016-9D36-D0F43C958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32948"/>
              </p:ext>
            </p:extLst>
          </p:nvPr>
        </p:nvGraphicFramePr>
        <p:xfrm>
          <a:off x="646111" y="906449"/>
          <a:ext cx="10716303" cy="549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606">
                  <a:extLst>
                    <a:ext uri="{9D8B030D-6E8A-4147-A177-3AD203B41FA5}">
                      <a16:colId xmlns:a16="http://schemas.microsoft.com/office/drawing/2014/main" val="794049295"/>
                    </a:ext>
                  </a:extLst>
                </a:gridCol>
                <a:gridCol w="6481985">
                  <a:extLst>
                    <a:ext uri="{9D8B030D-6E8A-4147-A177-3AD203B41FA5}">
                      <a16:colId xmlns:a16="http://schemas.microsoft.com/office/drawing/2014/main" val="2333349429"/>
                    </a:ext>
                  </a:extLst>
                </a:gridCol>
                <a:gridCol w="1508113">
                  <a:extLst>
                    <a:ext uri="{9D8B030D-6E8A-4147-A177-3AD203B41FA5}">
                      <a16:colId xmlns:a16="http://schemas.microsoft.com/office/drawing/2014/main" val="3805583780"/>
                    </a:ext>
                  </a:extLst>
                </a:gridCol>
                <a:gridCol w="1319599">
                  <a:extLst>
                    <a:ext uri="{9D8B030D-6E8A-4147-A177-3AD203B41FA5}">
                      <a16:colId xmlns:a16="http://schemas.microsoft.com/office/drawing/2014/main" val="927438121"/>
                    </a:ext>
                  </a:extLst>
                </a:gridCol>
              </a:tblGrid>
              <a:tr h="583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backend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creating tables in a sqllite database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651435428"/>
                  </a:ext>
                </a:extLst>
              </a:tr>
              <a:tr h="5830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Creating stored procedures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298232472"/>
                  </a:ext>
                </a:extLst>
              </a:tr>
              <a:tr h="5830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linking backend with frontend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akash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87140116"/>
                  </a:ext>
                </a:extLst>
              </a:tr>
              <a:tr h="583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 student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every student details of the </a:t>
                      </a:r>
                      <a:r>
                        <a:rPr lang="en-US" sz="1000" u="none" strike="noStrike" dirty="0" err="1">
                          <a:effectLst/>
                        </a:rPr>
                        <a:t>departement</a:t>
                      </a:r>
                      <a:r>
                        <a:rPr lang="en-US" sz="1000" u="none" strike="noStrike" dirty="0">
                          <a:effectLst/>
                        </a:rPr>
                        <a:t> should be added to borrower table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892594360"/>
                  </a:ext>
                </a:extLst>
              </a:tr>
              <a:tr h="5830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search student button design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kannapa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228726606"/>
                  </a:ext>
                </a:extLst>
              </a:tr>
              <a:tr h="5830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search student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kunal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956221525"/>
                  </a:ext>
                </a:extLst>
              </a:tr>
              <a:tr h="83483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 books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should add every book in a library and when new book arrives it should be added to database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sammera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3301145913"/>
                  </a:ext>
                </a:extLst>
              </a:tr>
              <a:tr h="5830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delete book button programming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kunal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2290571552"/>
                  </a:ext>
                </a:extLst>
              </a:tr>
              <a:tr h="5830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delete book button design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>
                          <a:effectLst/>
                        </a:rPr>
                        <a:t>akarsh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extLst>
                  <a:ext uri="{0D108BD9-81ED-4DB2-BD59-A6C34878D82A}">
                    <a16:rowId xmlns:a16="http://schemas.microsoft.com/office/drawing/2014/main" val="189086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28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</TotalTime>
  <Words>649</Words>
  <Application>Microsoft Office PowerPoint</Application>
  <PresentationFormat>Widescreen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      final report</vt:lpstr>
      <vt:lpstr>Features</vt:lpstr>
      <vt:lpstr>Ceremonies included</vt:lpstr>
      <vt:lpstr>PowerPoint Presentation</vt:lpstr>
      <vt:lpstr>Tools used</vt:lpstr>
      <vt:lpstr>Scrum meeting</vt:lpstr>
      <vt:lpstr>PowerPoint Presentation</vt:lpstr>
      <vt:lpstr>Product backlog</vt:lpstr>
      <vt:lpstr>PowerPoint Presentation</vt:lpstr>
      <vt:lpstr>PowerPoint Presentation</vt:lpstr>
      <vt:lpstr>Sprint Backlog</vt:lpstr>
      <vt:lpstr>PowerPoint Presentation</vt:lpstr>
      <vt:lpstr>PowerPoint Presentation</vt:lpstr>
      <vt:lpstr>PowerPoint Presentation</vt:lpstr>
      <vt:lpstr>Burn 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H R</dc:creator>
  <cp:lastModifiedBy>Akash H R</cp:lastModifiedBy>
  <cp:revision>18</cp:revision>
  <dcterms:created xsi:type="dcterms:W3CDTF">2019-11-06T16:15:40Z</dcterms:created>
  <dcterms:modified xsi:type="dcterms:W3CDTF">2019-11-21T07:14:46Z</dcterms:modified>
</cp:coreProperties>
</file>