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Teko"/>
      <p:regular r:id="rId20"/>
      <p:bold r:id="rId21"/>
    </p:embeddedFont>
    <p:embeddedFont>
      <p:font typeface="Nunito"/>
      <p:regular r:id="rId22"/>
      <p:bold r:id="rId23"/>
      <p:italic r:id="rId24"/>
      <p:boldItalic r:id="rId25"/>
    </p:embeddedFont>
    <p:embeddedFont>
      <p:font typeface="Quattrocento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4A0AF3-D426-455D-AD00-D26909C99122}">
  <a:tblStyle styleId="{0B4A0AF3-D426-455D-AD00-D26909C99122}" styleName="Table_0">
    <a:wholeTbl>
      <a:tcTxStyle b="off" i="off">
        <a:font>
          <a:latin typeface="Segoe UI"/>
          <a:ea typeface="Segoe UI"/>
          <a:cs typeface="Segoe U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7"/>
          </a:solidFill>
        </a:fill>
      </a:tcStyle>
    </a:wholeTbl>
    <a:band1H>
      <a:tcTxStyle/>
      <a:tcStyle>
        <a:fill>
          <a:solidFill>
            <a:srgbClr val="CAD5EF"/>
          </a:solidFill>
        </a:fill>
      </a:tcStyle>
    </a:band1H>
    <a:band2H>
      <a:tcTxStyle/>
    </a:band2H>
    <a:band1V>
      <a:tcTxStyle/>
      <a:tcStyle>
        <a:fill>
          <a:solidFill>
            <a:srgbClr val="CAD5EF"/>
          </a:solidFill>
        </a:fill>
      </a:tcStyle>
    </a:band1V>
    <a:band2V>
      <a:tcTxStyle/>
    </a:band2V>
    <a:lastCol>
      <a:tcTxStyle b="on" i="off">
        <a:font>
          <a:latin typeface="Segoe UI"/>
          <a:ea typeface="Segoe UI"/>
          <a:cs typeface="Segoe UI"/>
        </a:font>
        <a:schemeClr val="lt1"/>
      </a:tcTxStyle>
      <a:tcStyle>
        <a:fill>
          <a:solidFill>
            <a:schemeClr val="accent1"/>
          </a:solidFill>
        </a:fill>
      </a:tcStyle>
    </a:lastCol>
    <a:firstCol>
      <a:tcTxStyle b="on" i="off">
        <a:font>
          <a:latin typeface="Segoe UI"/>
          <a:ea typeface="Segoe UI"/>
          <a:cs typeface="Segoe UI"/>
        </a:font>
        <a:schemeClr val="lt1"/>
      </a:tcTxStyle>
      <a:tcStyle>
        <a:fill>
          <a:solidFill>
            <a:schemeClr val="accent1"/>
          </a:solidFill>
        </a:fill>
      </a:tcStyle>
    </a:firstCol>
    <a:lastRow>
      <a:tcTxStyle b="on" i="off">
        <a:font>
          <a:latin typeface="Segoe UI"/>
          <a:ea typeface="Segoe UI"/>
          <a:cs typeface="Segoe U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Segoe UI"/>
          <a:ea typeface="Segoe UI"/>
          <a:cs typeface="Segoe U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eko-regular.fntdata"/><Relationship Id="rId22" Type="http://schemas.openxmlformats.org/officeDocument/2006/relationships/font" Target="fonts/Nunito-regular.fntdata"/><Relationship Id="rId21" Type="http://schemas.openxmlformats.org/officeDocument/2006/relationships/font" Target="fonts/Teko-bold.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QuattrocentoSans-regular.fntdata"/><Relationship Id="rId25" Type="http://schemas.openxmlformats.org/officeDocument/2006/relationships/font" Target="fonts/Nunito-boldItalic.fntdata"/><Relationship Id="rId28" Type="http://schemas.openxmlformats.org/officeDocument/2006/relationships/font" Target="fonts/QuattrocentoSans-italic.fntdata"/><Relationship Id="rId27" Type="http://schemas.openxmlformats.org/officeDocument/2006/relationships/font" Target="fonts/QuattrocentoSans-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QuattrocentoSans-boldItalic.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a53640deff_3_1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33" name="Google Shape;233;g1a53640deff_3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4" name="Google Shape;234;g1a53640deff_3_1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a7354672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a7354672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a53640deff_3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1a53640deff_3_2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a53640deff_3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4" name="Google Shape;304;g1a53640deff_3_2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1a53640deff_3_2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a7370cfb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a7370cfb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a53640deff_3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1a53640deff_3_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a53640deff_3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1a53640deff_3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a53640deff_3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1a53640deff_3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a53640deff_3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1a53640deff_3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a53640deff_3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2" name="Google Shape;272;g1a53640deff_3_2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1a53640deff_3_2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a53640deff_3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1a53640deff_3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a53640deff_3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1a53640deff_3_2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cSld name="Title ">
    <p:spTree>
      <p:nvGrpSpPr>
        <p:cNvPr id="56" name="Shape 56"/>
        <p:cNvGrpSpPr/>
        <p:nvPr/>
      </p:nvGrpSpPr>
      <p:grpSpPr>
        <a:xfrm>
          <a:off x="0" y="0"/>
          <a:ext cx="0" cy="0"/>
          <a:chOff x="0" y="0"/>
          <a:chExt cx="0" cy="0"/>
        </a:xfrm>
      </p:grpSpPr>
      <p:sp>
        <p:nvSpPr>
          <p:cNvPr id="57" name="Google Shape;57;p14"/>
          <p:cNvSpPr txBox="1"/>
          <p:nvPr>
            <p:ph idx="1" type="body"/>
          </p:nvPr>
        </p:nvSpPr>
        <p:spPr>
          <a:xfrm>
            <a:off x="3459481" y="2666188"/>
            <a:ext cx="4829184" cy="572312"/>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3000"/>
              <a:buNone/>
              <a:defRPr sz="3000">
                <a:latin typeface="Quattrocento Sans"/>
                <a:ea typeface="Quattrocento Sans"/>
                <a:cs typeface="Quattrocento Sans"/>
                <a:sym typeface="Quattrocento Sans"/>
              </a:defRPr>
            </a:lvl1pPr>
            <a:lvl2pPr indent="-228600" lvl="1" marL="914400" algn="l">
              <a:lnSpc>
                <a:spcPct val="90000"/>
              </a:lnSpc>
              <a:spcBef>
                <a:spcPts val="400"/>
              </a:spcBef>
              <a:spcAft>
                <a:spcPts val="0"/>
              </a:spcAft>
              <a:buClr>
                <a:schemeClr val="lt1"/>
              </a:buClr>
              <a:buSzPts val="1800"/>
              <a:buNone/>
              <a:defRPr/>
            </a:lvl2pPr>
            <a:lvl3pPr indent="-228600" lvl="2" marL="1371600" algn="l">
              <a:lnSpc>
                <a:spcPct val="90000"/>
              </a:lnSpc>
              <a:spcBef>
                <a:spcPts val="400"/>
              </a:spcBef>
              <a:spcAft>
                <a:spcPts val="0"/>
              </a:spcAft>
              <a:buClr>
                <a:schemeClr val="lt1"/>
              </a:buClr>
              <a:buSzPts val="1500"/>
              <a:buNone/>
              <a:defRPr/>
            </a:lvl3pPr>
            <a:lvl4pPr indent="-228600" lvl="3" marL="1828800" algn="l">
              <a:lnSpc>
                <a:spcPct val="90000"/>
              </a:lnSpc>
              <a:spcBef>
                <a:spcPts val="400"/>
              </a:spcBef>
              <a:spcAft>
                <a:spcPts val="0"/>
              </a:spcAft>
              <a:buClr>
                <a:schemeClr val="lt1"/>
              </a:buClr>
              <a:buSzPts val="1400"/>
              <a:buNone/>
              <a:defRPr/>
            </a:lvl4pPr>
            <a:lvl5pPr indent="-228600" lvl="4" marL="2286000" algn="l">
              <a:lnSpc>
                <a:spcPct val="90000"/>
              </a:lnSpc>
              <a:spcBef>
                <a:spcPts val="400"/>
              </a:spcBef>
              <a:spcAft>
                <a:spcPts val="0"/>
              </a:spcAft>
              <a:buClr>
                <a:schemeClr val="lt1"/>
              </a:buClr>
              <a:buSzPts val="1400"/>
              <a:buNone/>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58" name="Google Shape;58;p14"/>
          <p:cNvSpPr txBox="1"/>
          <p:nvPr>
            <p:ph type="ctrTitle"/>
          </p:nvPr>
        </p:nvSpPr>
        <p:spPr>
          <a:xfrm>
            <a:off x="3459480" y="1733550"/>
            <a:ext cx="3867150" cy="838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3300"/>
              <a:buFont typeface="Quattrocento Sans"/>
              <a:buNone/>
              <a:defRPr>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59" name="Google Shape;59;p14"/>
          <p:cNvPicPr preferRelativeResize="0"/>
          <p:nvPr/>
        </p:nvPicPr>
        <p:blipFill rotWithShape="1">
          <a:blip r:embed="rId2">
            <a:alphaModFix/>
          </a:blip>
          <a:srcRect b="0" l="0" r="0" t="0"/>
          <a:stretch/>
        </p:blipFill>
        <p:spPr>
          <a:xfrm>
            <a:off x="0" y="0"/>
            <a:ext cx="2645694"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ttom Pattern White">
  <p:cSld name="Bottom Pattern White">
    <p:bg>
      <p:bgPr>
        <a:solidFill>
          <a:schemeClr val="lt1"/>
        </a:solidFill>
      </p:bgPr>
    </p:bg>
    <p:spTree>
      <p:nvGrpSpPr>
        <p:cNvPr id="60" name="Shape 60"/>
        <p:cNvGrpSpPr/>
        <p:nvPr/>
      </p:nvGrpSpPr>
      <p:grpSpPr>
        <a:xfrm>
          <a:off x="0" y="0"/>
          <a:ext cx="0" cy="0"/>
          <a:chOff x="0" y="0"/>
          <a:chExt cx="0" cy="0"/>
        </a:xfrm>
      </p:grpSpPr>
      <p:sp>
        <p:nvSpPr>
          <p:cNvPr id="61" name="Google Shape;61;p15"/>
          <p:cNvSpPr txBox="1"/>
          <p:nvPr>
            <p:ph type="title"/>
          </p:nvPr>
        </p:nvSpPr>
        <p:spPr>
          <a:xfrm>
            <a:off x="571500" y="537433"/>
            <a:ext cx="8001000" cy="461665"/>
          </a:xfrm>
          <a:prstGeom prst="rect">
            <a:avLst/>
          </a:prstGeom>
          <a:noFill/>
          <a:ln>
            <a:noFill/>
          </a:ln>
        </p:spPr>
        <p:txBody>
          <a:bodyPr anchorCtr="0" anchor="b" bIns="0" lIns="68575" spcFirstLastPara="1" rIns="68575" wrap="square" tIns="0">
            <a:spAutoFit/>
          </a:bodyPr>
          <a:lstStyle>
            <a:lvl1pPr lvl="0" algn="l">
              <a:lnSpc>
                <a:spcPct val="100000"/>
              </a:lnSpc>
              <a:spcBef>
                <a:spcPts val="0"/>
              </a:spcBef>
              <a:spcAft>
                <a:spcPts val="0"/>
              </a:spcAft>
              <a:buClr>
                <a:schemeClr val="accent1"/>
              </a:buClr>
              <a:buSzPts val="3000"/>
              <a:buFont typeface="Quattrocento Sans"/>
              <a:buNone/>
              <a:defRPr b="1" i="0" sz="3000" cap="none">
                <a:solidFill>
                  <a:schemeClr val="accen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5"/>
          <p:cNvSpPr txBox="1"/>
          <p:nvPr>
            <p:ph idx="1" type="body"/>
          </p:nvPr>
        </p:nvSpPr>
        <p:spPr>
          <a:xfrm>
            <a:off x="571500" y="1343024"/>
            <a:ext cx="8001000" cy="514350"/>
          </a:xfrm>
          <a:prstGeom prst="rect">
            <a:avLst/>
          </a:prstGeom>
          <a:noFill/>
          <a:ln>
            <a:noFill/>
          </a:ln>
        </p:spPr>
        <p:txBody>
          <a:bodyPr anchorCtr="0" anchor="t" bIns="0" lIns="68575" spcFirstLastPara="1" rIns="68575" wrap="square" tIns="0">
            <a:noAutofit/>
          </a:bodyPr>
          <a:lstStyle>
            <a:lvl1pPr indent="-228600" lvl="0" marL="457200" algn="l">
              <a:lnSpc>
                <a:spcPct val="90000"/>
              </a:lnSpc>
              <a:spcBef>
                <a:spcPts val="0"/>
              </a:spcBef>
              <a:spcAft>
                <a:spcPts val="0"/>
              </a:spcAft>
              <a:buClr>
                <a:schemeClr val="dk2"/>
              </a:buClr>
              <a:buSzPts val="1400"/>
              <a:buFont typeface="Arial"/>
              <a:buNone/>
              <a:defRPr sz="1400">
                <a:solidFill>
                  <a:schemeClr val="dk2"/>
                </a:solidFill>
                <a:latin typeface="Quattrocento Sans"/>
                <a:ea typeface="Quattrocento Sans"/>
                <a:cs typeface="Quattrocento Sans"/>
                <a:sym typeface="Quattrocento Sans"/>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pic>
        <p:nvPicPr>
          <p:cNvPr id="63" name="Google Shape;63;p15"/>
          <p:cNvPicPr preferRelativeResize="0"/>
          <p:nvPr/>
        </p:nvPicPr>
        <p:blipFill rotWithShape="1">
          <a:blip r:embed="rId2">
            <a:alphaModFix/>
          </a:blip>
          <a:srcRect b="0" l="0" r="0" t="0"/>
          <a:stretch/>
        </p:blipFill>
        <p:spPr>
          <a:xfrm rot="5400000">
            <a:off x="4314825" y="314325"/>
            <a:ext cx="514350" cy="91440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Photo Content">
  <p:cSld name="One Photo Content">
    <p:bg>
      <p:bgPr>
        <a:solidFill>
          <a:schemeClr val="accent2"/>
        </a:solidFill>
      </p:bgPr>
    </p:bg>
    <p:spTree>
      <p:nvGrpSpPr>
        <p:cNvPr id="64" name="Shape 64"/>
        <p:cNvGrpSpPr/>
        <p:nvPr/>
      </p:nvGrpSpPr>
      <p:grpSpPr>
        <a:xfrm>
          <a:off x="0" y="0"/>
          <a:ext cx="0" cy="0"/>
          <a:chOff x="0" y="0"/>
          <a:chExt cx="0" cy="0"/>
        </a:xfrm>
      </p:grpSpPr>
      <p:sp>
        <p:nvSpPr>
          <p:cNvPr id="65" name="Google Shape;65;p16"/>
          <p:cNvSpPr txBox="1"/>
          <p:nvPr>
            <p:ph idx="1" type="body"/>
          </p:nvPr>
        </p:nvSpPr>
        <p:spPr>
          <a:xfrm>
            <a:off x="571500" y="1428750"/>
            <a:ext cx="4000500" cy="245745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500"/>
              <a:buNone/>
              <a:defRPr b="1" sz="1500"/>
            </a:lvl1pPr>
            <a:lvl2pPr indent="-317500" lvl="1" marL="914400" algn="l">
              <a:lnSpc>
                <a:spcPct val="90000"/>
              </a:lnSpc>
              <a:spcBef>
                <a:spcPts val="800"/>
              </a:spcBef>
              <a:spcAft>
                <a:spcPts val="0"/>
              </a:spcAft>
              <a:buClr>
                <a:schemeClr val="lt1"/>
              </a:buClr>
              <a:buSzPts val="1400"/>
              <a:buChar char="•"/>
              <a:defRPr sz="1400"/>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66" name="Google Shape;66;p16"/>
          <p:cNvSpPr/>
          <p:nvPr>
            <p:ph idx="2" type="pic"/>
          </p:nvPr>
        </p:nvSpPr>
        <p:spPr>
          <a:xfrm>
            <a:off x="5143500" y="536972"/>
            <a:ext cx="3429000" cy="3835002"/>
          </a:xfrm>
          <a:prstGeom prst="rect">
            <a:avLst/>
          </a:prstGeom>
          <a:noFill/>
          <a:ln>
            <a:noFill/>
          </a:ln>
        </p:spPr>
      </p:sp>
      <p:pic>
        <p:nvPicPr>
          <p:cNvPr id="67" name="Google Shape;67;p16"/>
          <p:cNvPicPr preferRelativeResize="0"/>
          <p:nvPr/>
        </p:nvPicPr>
        <p:blipFill rotWithShape="1">
          <a:blip r:embed="rId2">
            <a:alphaModFix/>
          </a:blip>
          <a:srcRect b="0" l="0" r="0" t="0"/>
          <a:stretch/>
        </p:blipFill>
        <p:spPr>
          <a:xfrm rot="5400000">
            <a:off x="4314825" y="314325"/>
            <a:ext cx="514350" cy="9144000"/>
          </a:xfrm>
          <a:prstGeom prst="rect">
            <a:avLst/>
          </a:prstGeom>
          <a:noFill/>
          <a:ln>
            <a:noFill/>
          </a:ln>
        </p:spPr>
      </p:pic>
      <p:sp>
        <p:nvSpPr>
          <p:cNvPr id="68" name="Google Shape;68;p16"/>
          <p:cNvSpPr txBox="1"/>
          <p:nvPr>
            <p:ph type="title"/>
          </p:nvPr>
        </p:nvSpPr>
        <p:spPr>
          <a:xfrm>
            <a:off x="571500" y="536972"/>
            <a:ext cx="4000500" cy="891779"/>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lt1"/>
              </a:buClr>
              <a:buSzPts val="3000"/>
              <a:buFont typeface="Quattrocento Sans"/>
              <a:buNone/>
              <a:defRPr b="1"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ttom Pattern Black">
  <p:cSld name="Bottom Pattern Black">
    <p:spTree>
      <p:nvGrpSpPr>
        <p:cNvPr id="69" name="Shape 69"/>
        <p:cNvGrpSpPr/>
        <p:nvPr/>
      </p:nvGrpSpPr>
      <p:grpSpPr>
        <a:xfrm>
          <a:off x="0" y="0"/>
          <a:ext cx="0" cy="0"/>
          <a:chOff x="0" y="0"/>
          <a:chExt cx="0" cy="0"/>
        </a:xfrm>
      </p:grpSpPr>
      <p:sp>
        <p:nvSpPr>
          <p:cNvPr id="70" name="Google Shape;70;p17"/>
          <p:cNvSpPr txBox="1"/>
          <p:nvPr>
            <p:ph idx="1" type="body"/>
          </p:nvPr>
        </p:nvSpPr>
        <p:spPr>
          <a:xfrm>
            <a:off x="1647230" y="2445529"/>
            <a:ext cx="5849540" cy="1151068"/>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Clr>
                <a:schemeClr val="lt1"/>
              </a:buClr>
              <a:buSzPts val="1400"/>
              <a:buFont typeface="Arial"/>
              <a:buNone/>
              <a:defRPr sz="1400">
                <a:solidFill>
                  <a:schemeClr val="lt1"/>
                </a:solidFill>
                <a:latin typeface="Quattrocento Sans"/>
                <a:ea typeface="Quattrocento Sans"/>
                <a:cs typeface="Quattrocento Sans"/>
                <a:sym typeface="Quattrocento Sans"/>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71" name="Google Shape;71;p17"/>
          <p:cNvSpPr txBox="1"/>
          <p:nvPr>
            <p:ph type="title"/>
          </p:nvPr>
        </p:nvSpPr>
        <p:spPr>
          <a:xfrm>
            <a:off x="1143976" y="1496600"/>
            <a:ext cx="6856048" cy="461665"/>
          </a:xfrm>
          <a:prstGeom prst="rect">
            <a:avLst/>
          </a:prstGeom>
          <a:noFill/>
          <a:ln>
            <a:noFill/>
          </a:ln>
        </p:spPr>
        <p:txBody>
          <a:bodyPr anchorCtr="0" anchor="b" bIns="0" lIns="0" spcFirstLastPara="1" rIns="0" wrap="square" tIns="0">
            <a:spAutoFit/>
          </a:bodyPr>
          <a:lstStyle>
            <a:lvl1pPr lvl="0" algn="ctr">
              <a:lnSpc>
                <a:spcPct val="100000"/>
              </a:lnSpc>
              <a:spcBef>
                <a:spcPts val="0"/>
              </a:spcBef>
              <a:spcAft>
                <a:spcPts val="0"/>
              </a:spcAft>
              <a:buClr>
                <a:schemeClr val="lt1"/>
              </a:buClr>
              <a:buSzPts val="3000"/>
              <a:buFont typeface="Quattrocento Sans"/>
              <a:buNone/>
              <a:defRPr b="1" i="0" sz="3000" cap="none">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72" name="Google Shape;72;p17"/>
          <p:cNvPicPr preferRelativeResize="0"/>
          <p:nvPr/>
        </p:nvPicPr>
        <p:blipFill rotWithShape="1">
          <a:blip r:embed="rId2">
            <a:alphaModFix/>
          </a:blip>
          <a:srcRect b="0" l="0" r="0" t="0"/>
          <a:stretch/>
        </p:blipFill>
        <p:spPr>
          <a:xfrm rot="5400000">
            <a:off x="4314825" y="314325"/>
            <a:ext cx="514350" cy="9144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hoto Content">
  <p:cSld name="Two Photo Content">
    <p:bg>
      <p:bgPr>
        <a:solidFill>
          <a:schemeClr val="accent2"/>
        </a:solidFill>
      </p:bgPr>
    </p:bg>
    <p:spTree>
      <p:nvGrpSpPr>
        <p:cNvPr id="73" name="Shape 73"/>
        <p:cNvGrpSpPr/>
        <p:nvPr/>
      </p:nvGrpSpPr>
      <p:grpSpPr>
        <a:xfrm>
          <a:off x="0" y="0"/>
          <a:ext cx="0" cy="0"/>
          <a:chOff x="0" y="0"/>
          <a:chExt cx="0" cy="0"/>
        </a:xfrm>
      </p:grpSpPr>
      <p:sp>
        <p:nvSpPr>
          <p:cNvPr id="74" name="Google Shape;74;p18"/>
          <p:cNvSpPr txBox="1"/>
          <p:nvPr>
            <p:ph idx="1" type="body"/>
          </p:nvPr>
        </p:nvSpPr>
        <p:spPr>
          <a:xfrm>
            <a:off x="571500" y="1428750"/>
            <a:ext cx="4000500" cy="245745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500"/>
              <a:buNone/>
              <a:defRPr b="1" sz="1500"/>
            </a:lvl1pPr>
            <a:lvl2pPr indent="-317500" lvl="1" marL="914400" algn="l">
              <a:lnSpc>
                <a:spcPct val="90000"/>
              </a:lnSpc>
              <a:spcBef>
                <a:spcPts val="800"/>
              </a:spcBef>
              <a:spcAft>
                <a:spcPts val="0"/>
              </a:spcAft>
              <a:buClr>
                <a:schemeClr val="lt1"/>
              </a:buClr>
              <a:buSzPts val="1400"/>
              <a:buChar char="•"/>
              <a:defRPr sz="1400"/>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75" name="Google Shape;75;p18"/>
          <p:cNvSpPr/>
          <p:nvPr>
            <p:ph idx="2" type="pic"/>
          </p:nvPr>
        </p:nvSpPr>
        <p:spPr>
          <a:xfrm>
            <a:off x="5143500" y="2583061"/>
            <a:ext cx="3429000" cy="1771650"/>
          </a:xfrm>
          <a:prstGeom prst="rect">
            <a:avLst/>
          </a:prstGeom>
          <a:noFill/>
          <a:ln>
            <a:noFill/>
          </a:ln>
        </p:spPr>
      </p:sp>
      <p:sp>
        <p:nvSpPr>
          <p:cNvPr id="76" name="Google Shape;76;p18"/>
          <p:cNvSpPr/>
          <p:nvPr>
            <p:ph idx="3" type="pic"/>
          </p:nvPr>
        </p:nvSpPr>
        <p:spPr>
          <a:xfrm>
            <a:off x="5143500" y="536972"/>
            <a:ext cx="3429000" cy="1771650"/>
          </a:xfrm>
          <a:prstGeom prst="rect">
            <a:avLst/>
          </a:prstGeom>
          <a:noFill/>
          <a:ln>
            <a:noFill/>
          </a:ln>
        </p:spPr>
      </p:sp>
      <p:pic>
        <p:nvPicPr>
          <p:cNvPr id="77" name="Google Shape;77;p18"/>
          <p:cNvPicPr preferRelativeResize="0"/>
          <p:nvPr/>
        </p:nvPicPr>
        <p:blipFill rotWithShape="1">
          <a:blip r:embed="rId2">
            <a:alphaModFix/>
          </a:blip>
          <a:srcRect b="0" l="0" r="0" t="0"/>
          <a:stretch/>
        </p:blipFill>
        <p:spPr>
          <a:xfrm rot="5400000">
            <a:off x="4314825" y="314325"/>
            <a:ext cx="514350" cy="9144000"/>
          </a:xfrm>
          <a:prstGeom prst="rect">
            <a:avLst/>
          </a:prstGeom>
          <a:noFill/>
          <a:ln>
            <a:noFill/>
          </a:ln>
        </p:spPr>
      </p:pic>
      <p:sp>
        <p:nvSpPr>
          <p:cNvPr id="78" name="Google Shape;78;p18"/>
          <p:cNvSpPr txBox="1"/>
          <p:nvPr>
            <p:ph type="title"/>
          </p:nvPr>
        </p:nvSpPr>
        <p:spPr>
          <a:xfrm>
            <a:off x="571500" y="536972"/>
            <a:ext cx="4000500" cy="891779"/>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Clr>
                <a:schemeClr val="lt1"/>
              </a:buClr>
              <a:buSzPts val="3000"/>
              <a:buFont typeface="Quattrocento Sans"/>
              <a:buNone/>
              <a:defRPr b="1"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ght Pattern Content">
  <p:cSld name="Right Pattern Content">
    <p:bg>
      <p:bgPr>
        <a:solidFill>
          <a:schemeClr val="lt1"/>
        </a:solidFill>
      </p:bgPr>
    </p:bg>
    <p:spTree>
      <p:nvGrpSpPr>
        <p:cNvPr id="79" name="Shape 79"/>
        <p:cNvGrpSpPr/>
        <p:nvPr/>
      </p:nvGrpSpPr>
      <p:grpSpPr>
        <a:xfrm>
          <a:off x="0" y="0"/>
          <a:ext cx="0" cy="0"/>
          <a:chOff x="0" y="0"/>
          <a:chExt cx="0" cy="0"/>
        </a:xfrm>
      </p:grpSpPr>
      <p:pic>
        <p:nvPicPr>
          <p:cNvPr id="80" name="Google Shape;80;p19"/>
          <p:cNvPicPr preferRelativeResize="0"/>
          <p:nvPr/>
        </p:nvPicPr>
        <p:blipFill rotWithShape="1">
          <a:blip r:embed="rId2">
            <a:alphaModFix/>
          </a:blip>
          <a:srcRect b="0" l="0" r="0" t="0"/>
          <a:stretch/>
        </p:blipFill>
        <p:spPr>
          <a:xfrm>
            <a:off x="5791200" y="0"/>
            <a:ext cx="3352800" cy="5143500"/>
          </a:xfrm>
          <a:prstGeom prst="rect">
            <a:avLst/>
          </a:prstGeom>
          <a:noFill/>
          <a:ln>
            <a:noFill/>
          </a:ln>
        </p:spPr>
      </p:pic>
      <p:sp>
        <p:nvSpPr>
          <p:cNvPr id="81" name="Google Shape;81;p19"/>
          <p:cNvSpPr txBox="1"/>
          <p:nvPr>
            <p:ph idx="1" type="body"/>
          </p:nvPr>
        </p:nvSpPr>
        <p:spPr>
          <a:xfrm>
            <a:off x="571500" y="1428750"/>
            <a:ext cx="4857750" cy="245745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b="1" sz="1500">
                <a:solidFill>
                  <a:schemeClr val="dk2"/>
                </a:solidFill>
              </a:defRPr>
            </a:lvl1pPr>
            <a:lvl2pPr indent="-317500" lvl="1" marL="914400" algn="l">
              <a:lnSpc>
                <a:spcPct val="90000"/>
              </a:lnSpc>
              <a:spcBef>
                <a:spcPts val="800"/>
              </a:spcBef>
              <a:spcAft>
                <a:spcPts val="0"/>
              </a:spcAft>
              <a:buClr>
                <a:schemeClr val="dk2"/>
              </a:buClr>
              <a:buSzPts val="1400"/>
              <a:buChar char="•"/>
              <a:defRPr sz="1400">
                <a:solidFill>
                  <a:schemeClr val="dk2"/>
                </a:solidFill>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pic>
        <p:nvPicPr>
          <p:cNvPr id="82" name="Google Shape;82;p19"/>
          <p:cNvPicPr preferRelativeResize="0"/>
          <p:nvPr/>
        </p:nvPicPr>
        <p:blipFill rotWithShape="1">
          <a:blip r:embed="rId3">
            <a:alphaModFix/>
          </a:blip>
          <a:srcRect b="0" l="0" r="0" t="0"/>
          <a:stretch/>
        </p:blipFill>
        <p:spPr>
          <a:xfrm>
            <a:off x="5791200" y="0"/>
            <a:ext cx="3352800" cy="5143500"/>
          </a:xfrm>
          <a:prstGeom prst="rect">
            <a:avLst/>
          </a:prstGeom>
          <a:noFill/>
          <a:ln>
            <a:noFill/>
          </a:ln>
        </p:spPr>
      </p:pic>
      <p:sp>
        <p:nvSpPr>
          <p:cNvPr id="83" name="Google Shape;83;p19"/>
          <p:cNvSpPr txBox="1"/>
          <p:nvPr>
            <p:ph type="title"/>
          </p:nvPr>
        </p:nvSpPr>
        <p:spPr>
          <a:xfrm>
            <a:off x="571500" y="536971"/>
            <a:ext cx="4857750" cy="891779"/>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accent2"/>
              </a:buClr>
              <a:buSzPts val="3000"/>
              <a:buFont typeface="Quattrocento Sans"/>
              <a:buNone/>
              <a:defRPr b="1" sz="3000">
                <a:solidFill>
                  <a:schemeClr val="accen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Pattern Content">
  <p:cSld name="Left Pattern Content">
    <p:bg>
      <p:bgPr>
        <a:solidFill>
          <a:schemeClr val="lt1"/>
        </a:solidFill>
      </p:bgPr>
    </p:bg>
    <p:spTree>
      <p:nvGrpSpPr>
        <p:cNvPr id="84" name="Shape 84"/>
        <p:cNvGrpSpPr/>
        <p:nvPr/>
      </p:nvGrpSpPr>
      <p:grpSpPr>
        <a:xfrm>
          <a:off x="0" y="0"/>
          <a:ext cx="0" cy="0"/>
          <a:chOff x="0" y="0"/>
          <a:chExt cx="0" cy="0"/>
        </a:xfrm>
      </p:grpSpPr>
      <p:sp>
        <p:nvSpPr>
          <p:cNvPr id="85" name="Google Shape;85;p20"/>
          <p:cNvSpPr txBox="1"/>
          <p:nvPr>
            <p:ph idx="1" type="body"/>
          </p:nvPr>
        </p:nvSpPr>
        <p:spPr>
          <a:xfrm>
            <a:off x="3899807" y="1428750"/>
            <a:ext cx="4857750" cy="245745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b="1" sz="1500">
                <a:solidFill>
                  <a:schemeClr val="dk2"/>
                </a:solidFill>
              </a:defRPr>
            </a:lvl1pPr>
            <a:lvl2pPr indent="-317500" lvl="1" marL="914400" algn="l">
              <a:lnSpc>
                <a:spcPct val="90000"/>
              </a:lnSpc>
              <a:spcBef>
                <a:spcPts val="800"/>
              </a:spcBef>
              <a:spcAft>
                <a:spcPts val="0"/>
              </a:spcAft>
              <a:buClr>
                <a:schemeClr val="dk2"/>
              </a:buClr>
              <a:buSzPts val="1400"/>
              <a:buChar char="•"/>
              <a:defRPr sz="1400">
                <a:solidFill>
                  <a:schemeClr val="dk2"/>
                </a:solidFill>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pic>
        <p:nvPicPr>
          <p:cNvPr id="86" name="Google Shape;86;p20"/>
          <p:cNvPicPr preferRelativeResize="0"/>
          <p:nvPr/>
        </p:nvPicPr>
        <p:blipFill rotWithShape="1">
          <a:blip r:embed="rId2">
            <a:alphaModFix/>
          </a:blip>
          <a:srcRect b="0" l="0" r="0" t="0"/>
          <a:stretch/>
        </p:blipFill>
        <p:spPr>
          <a:xfrm rot="-5400000">
            <a:off x="-900112" y="900113"/>
            <a:ext cx="5143500" cy="3343275"/>
          </a:xfrm>
          <a:prstGeom prst="rect">
            <a:avLst/>
          </a:prstGeom>
          <a:noFill/>
          <a:ln>
            <a:noFill/>
          </a:ln>
        </p:spPr>
      </p:pic>
      <p:sp>
        <p:nvSpPr>
          <p:cNvPr id="87" name="Google Shape;87;p20"/>
          <p:cNvSpPr txBox="1"/>
          <p:nvPr>
            <p:ph type="title"/>
          </p:nvPr>
        </p:nvSpPr>
        <p:spPr>
          <a:xfrm>
            <a:off x="3899807" y="536971"/>
            <a:ext cx="4857750" cy="891778"/>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Clr>
                <a:schemeClr val="accent4"/>
              </a:buClr>
              <a:buSzPts val="3000"/>
              <a:buFont typeface="Quattrocento Sans"/>
              <a:buNone/>
              <a:defRPr b="1" sz="3000">
                <a:solidFill>
                  <a:schemeClr val="accent4"/>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etti Content Purple">
  <p:cSld name="Confetti Content Purple">
    <p:bg>
      <p:bgPr>
        <a:solidFill>
          <a:schemeClr val="accent3"/>
        </a:solidFill>
      </p:bgPr>
    </p:bg>
    <p:spTree>
      <p:nvGrpSpPr>
        <p:cNvPr id="88" name="Shape 88"/>
        <p:cNvGrpSpPr/>
        <p:nvPr/>
      </p:nvGrpSpPr>
      <p:grpSpPr>
        <a:xfrm>
          <a:off x="0" y="0"/>
          <a:ext cx="0" cy="0"/>
          <a:chOff x="0" y="0"/>
          <a:chExt cx="0" cy="0"/>
        </a:xfrm>
      </p:grpSpPr>
      <p:sp>
        <p:nvSpPr>
          <p:cNvPr id="89" name="Google Shape;89;p21"/>
          <p:cNvSpPr txBox="1"/>
          <p:nvPr>
            <p:ph type="title"/>
          </p:nvPr>
        </p:nvSpPr>
        <p:spPr>
          <a:xfrm>
            <a:off x="1143976" y="1496600"/>
            <a:ext cx="6856048" cy="461665"/>
          </a:xfrm>
          <a:prstGeom prst="rect">
            <a:avLst/>
          </a:prstGeom>
          <a:noFill/>
          <a:ln>
            <a:noFill/>
          </a:ln>
        </p:spPr>
        <p:txBody>
          <a:bodyPr anchorCtr="0" anchor="b" bIns="0" lIns="0" spcFirstLastPara="1" rIns="0" wrap="square" tIns="0">
            <a:spAutoFit/>
          </a:bodyPr>
          <a:lstStyle>
            <a:lvl1pPr lvl="0" algn="ctr">
              <a:lnSpc>
                <a:spcPct val="100000"/>
              </a:lnSpc>
              <a:spcBef>
                <a:spcPts val="0"/>
              </a:spcBef>
              <a:spcAft>
                <a:spcPts val="0"/>
              </a:spcAft>
              <a:buClr>
                <a:schemeClr val="lt1"/>
              </a:buClr>
              <a:buSzPts val="3000"/>
              <a:buFont typeface="Quattrocento Sans"/>
              <a:buNone/>
              <a:defRPr b="1" i="0" sz="3000" cap="none">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0" name="Google Shape;90;p21"/>
          <p:cNvSpPr txBox="1"/>
          <p:nvPr>
            <p:ph idx="1" type="body"/>
          </p:nvPr>
        </p:nvSpPr>
        <p:spPr>
          <a:xfrm>
            <a:off x="1647230" y="2445529"/>
            <a:ext cx="5849540" cy="1151068"/>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Clr>
                <a:schemeClr val="lt1"/>
              </a:buClr>
              <a:buSzPts val="1400"/>
              <a:buFont typeface="Arial"/>
              <a:buNone/>
              <a:defRPr sz="1400">
                <a:solidFill>
                  <a:schemeClr val="lt1"/>
                </a:solidFill>
                <a:latin typeface="Quattrocento Sans"/>
                <a:ea typeface="Quattrocento Sans"/>
                <a:cs typeface="Quattrocento Sans"/>
                <a:sym typeface="Quattrocento Sans"/>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91" name="Google Shape;91;p21"/>
          <p:cNvSpPr/>
          <p:nvPr/>
        </p:nvSpPr>
        <p:spPr>
          <a:xfrm>
            <a:off x="0"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92" name="Google Shape;92;p21"/>
          <p:cNvSpPr/>
          <p:nvPr/>
        </p:nvSpPr>
        <p:spPr>
          <a:xfrm>
            <a:off x="302419"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93" name="Google Shape;93;p21"/>
          <p:cNvSpPr/>
          <p:nvPr/>
        </p:nvSpPr>
        <p:spPr>
          <a:xfrm>
            <a:off x="604838"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94" name="Google Shape;94;p21"/>
          <p:cNvSpPr/>
          <p:nvPr/>
        </p:nvSpPr>
        <p:spPr>
          <a:xfrm>
            <a:off x="907256"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95" name="Google Shape;95;p21"/>
          <p:cNvSpPr/>
          <p:nvPr/>
        </p:nvSpPr>
        <p:spPr>
          <a:xfrm>
            <a:off x="1209675"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96" name="Google Shape;96;p21"/>
          <p:cNvSpPr/>
          <p:nvPr/>
        </p:nvSpPr>
        <p:spPr>
          <a:xfrm>
            <a:off x="1512094"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97" name="Google Shape;97;p21"/>
          <p:cNvSpPr/>
          <p:nvPr/>
        </p:nvSpPr>
        <p:spPr>
          <a:xfrm>
            <a:off x="1814513"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98" name="Google Shape;98;p21"/>
          <p:cNvSpPr/>
          <p:nvPr/>
        </p:nvSpPr>
        <p:spPr>
          <a:xfrm>
            <a:off x="2116931"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99" name="Google Shape;99;p21"/>
          <p:cNvSpPr/>
          <p:nvPr/>
        </p:nvSpPr>
        <p:spPr>
          <a:xfrm>
            <a:off x="2419350"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00" name="Google Shape;100;p21"/>
          <p:cNvSpPr/>
          <p:nvPr/>
        </p:nvSpPr>
        <p:spPr>
          <a:xfrm>
            <a:off x="2721769"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01" name="Google Shape;101;p21"/>
          <p:cNvSpPr/>
          <p:nvPr/>
        </p:nvSpPr>
        <p:spPr>
          <a:xfrm>
            <a:off x="3024188"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02" name="Google Shape;102;p21"/>
          <p:cNvSpPr/>
          <p:nvPr/>
        </p:nvSpPr>
        <p:spPr>
          <a:xfrm>
            <a:off x="3326606"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03" name="Google Shape;103;p21"/>
          <p:cNvSpPr/>
          <p:nvPr/>
        </p:nvSpPr>
        <p:spPr>
          <a:xfrm>
            <a:off x="3629025"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04" name="Google Shape;104;p21"/>
          <p:cNvSpPr/>
          <p:nvPr/>
        </p:nvSpPr>
        <p:spPr>
          <a:xfrm>
            <a:off x="3931444"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05" name="Google Shape;105;p21"/>
          <p:cNvSpPr/>
          <p:nvPr/>
        </p:nvSpPr>
        <p:spPr>
          <a:xfrm>
            <a:off x="4233863"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06" name="Google Shape;106;p21"/>
          <p:cNvSpPr/>
          <p:nvPr/>
        </p:nvSpPr>
        <p:spPr>
          <a:xfrm>
            <a:off x="4536281"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07" name="Google Shape;107;p21"/>
          <p:cNvSpPr/>
          <p:nvPr/>
        </p:nvSpPr>
        <p:spPr>
          <a:xfrm>
            <a:off x="4838700"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08" name="Google Shape;108;p21"/>
          <p:cNvSpPr/>
          <p:nvPr/>
        </p:nvSpPr>
        <p:spPr>
          <a:xfrm>
            <a:off x="5141119"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09" name="Google Shape;109;p21"/>
          <p:cNvSpPr/>
          <p:nvPr/>
        </p:nvSpPr>
        <p:spPr>
          <a:xfrm>
            <a:off x="5443538"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10" name="Google Shape;110;p21"/>
          <p:cNvSpPr/>
          <p:nvPr/>
        </p:nvSpPr>
        <p:spPr>
          <a:xfrm>
            <a:off x="5745956"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11" name="Google Shape;111;p21"/>
          <p:cNvSpPr/>
          <p:nvPr/>
        </p:nvSpPr>
        <p:spPr>
          <a:xfrm>
            <a:off x="6048375"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12" name="Google Shape;112;p21"/>
          <p:cNvSpPr/>
          <p:nvPr/>
        </p:nvSpPr>
        <p:spPr>
          <a:xfrm>
            <a:off x="6350794"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13" name="Google Shape;113;p21"/>
          <p:cNvSpPr/>
          <p:nvPr/>
        </p:nvSpPr>
        <p:spPr>
          <a:xfrm>
            <a:off x="6653213"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14" name="Google Shape;114;p21"/>
          <p:cNvSpPr/>
          <p:nvPr/>
        </p:nvSpPr>
        <p:spPr>
          <a:xfrm>
            <a:off x="6955631"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15" name="Google Shape;115;p21"/>
          <p:cNvSpPr/>
          <p:nvPr/>
        </p:nvSpPr>
        <p:spPr>
          <a:xfrm>
            <a:off x="7862888"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16" name="Google Shape;116;p21"/>
          <p:cNvSpPr/>
          <p:nvPr/>
        </p:nvSpPr>
        <p:spPr>
          <a:xfrm>
            <a:off x="7258050"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17" name="Google Shape;117;p21"/>
          <p:cNvSpPr/>
          <p:nvPr/>
        </p:nvSpPr>
        <p:spPr>
          <a:xfrm>
            <a:off x="7560469"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18" name="Google Shape;118;p21"/>
          <p:cNvSpPr/>
          <p:nvPr/>
        </p:nvSpPr>
        <p:spPr>
          <a:xfrm>
            <a:off x="8165306"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19" name="Google Shape;119;p21"/>
          <p:cNvSpPr/>
          <p:nvPr/>
        </p:nvSpPr>
        <p:spPr>
          <a:xfrm>
            <a:off x="8467725"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20" name="Google Shape;120;p21"/>
          <p:cNvSpPr/>
          <p:nvPr/>
        </p:nvSpPr>
        <p:spPr>
          <a:xfrm>
            <a:off x="8770144"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21" name="Google Shape;121;p21"/>
          <p:cNvSpPr/>
          <p:nvPr/>
        </p:nvSpPr>
        <p:spPr>
          <a:xfrm>
            <a:off x="9072554"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22" name="Google Shape;122;p21"/>
          <p:cNvSpPr/>
          <p:nvPr/>
        </p:nvSpPr>
        <p:spPr>
          <a:xfrm>
            <a:off x="0"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23" name="Google Shape;123;p21"/>
          <p:cNvSpPr/>
          <p:nvPr/>
        </p:nvSpPr>
        <p:spPr>
          <a:xfrm>
            <a:off x="302419"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24" name="Google Shape;124;p21"/>
          <p:cNvSpPr/>
          <p:nvPr/>
        </p:nvSpPr>
        <p:spPr>
          <a:xfrm>
            <a:off x="604838"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25" name="Google Shape;125;p21"/>
          <p:cNvSpPr/>
          <p:nvPr/>
        </p:nvSpPr>
        <p:spPr>
          <a:xfrm>
            <a:off x="907256"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26" name="Google Shape;126;p21"/>
          <p:cNvSpPr/>
          <p:nvPr/>
        </p:nvSpPr>
        <p:spPr>
          <a:xfrm>
            <a:off x="1209675"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27" name="Google Shape;127;p21"/>
          <p:cNvSpPr/>
          <p:nvPr/>
        </p:nvSpPr>
        <p:spPr>
          <a:xfrm>
            <a:off x="1512094"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28" name="Google Shape;128;p21"/>
          <p:cNvSpPr/>
          <p:nvPr/>
        </p:nvSpPr>
        <p:spPr>
          <a:xfrm>
            <a:off x="1814513"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29" name="Google Shape;129;p21"/>
          <p:cNvSpPr/>
          <p:nvPr/>
        </p:nvSpPr>
        <p:spPr>
          <a:xfrm>
            <a:off x="2116931"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30" name="Google Shape;130;p21"/>
          <p:cNvSpPr/>
          <p:nvPr/>
        </p:nvSpPr>
        <p:spPr>
          <a:xfrm>
            <a:off x="2419350"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31" name="Google Shape;131;p21"/>
          <p:cNvSpPr/>
          <p:nvPr/>
        </p:nvSpPr>
        <p:spPr>
          <a:xfrm>
            <a:off x="2721769"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32" name="Google Shape;132;p21"/>
          <p:cNvSpPr/>
          <p:nvPr/>
        </p:nvSpPr>
        <p:spPr>
          <a:xfrm>
            <a:off x="3024188"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33" name="Google Shape;133;p21"/>
          <p:cNvSpPr/>
          <p:nvPr/>
        </p:nvSpPr>
        <p:spPr>
          <a:xfrm>
            <a:off x="3326606"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34" name="Google Shape;134;p21"/>
          <p:cNvSpPr/>
          <p:nvPr/>
        </p:nvSpPr>
        <p:spPr>
          <a:xfrm>
            <a:off x="3629025"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35" name="Google Shape;135;p21"/>
          <p:cNvSpPr/>
          <p:nvPr/>
        </p:nvSpPr>
        <p:spPr>
          <a:xfrm>
            <a:off x="3931444"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36" name="Google Shape;136;p21"/>
          <p:cNvSpPr/>
          <p:nvPr/>
        </p:nvSpPr>
        <p:spPr>
          <a:xfrm>
            <a:off x="4233863"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37" name="Google Shape;137;p21"/>
          <p:cNvSpPr/>
          <p:nvPr/>
        </p:nvSpPr>
        <p:spPr>
          <a:xfrm>
            <a:off x="4536281"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38" name="Google Shape;138;p21"/>
          <p:cNvSpPr/>
          <p:nvPr/>
        </p:nvSpPr>
        <p:spPr>
          <a:xfrm>
            <a:off x="4838700"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39" name="Google Shape;139;p21"/>
          <p:cNvSpPr/>
          <p:nvPr/>
        </p:nvSpPr>
        <p:spPr>
          <a:xfrm>
            <a:off x="5141119"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40" name="Google Shape;140;p21"/>
          <p:cNvSpPr/>
          <p:nvPr/>
        </p:nvSpPr>
        <p:spPr>
          <a:xfrm>
            <a:off x="5443538"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41" name="Google Shape;141;p21"/>
          <p:cNvSpPr/>
          <p:nvPr/>
        </p:nvSpPr>
        <p:spPr>
          <a:xfrm>
            <a:off x="5745956"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42" name="Google Shape;142;p21"/>
          <p:cNvSpPr/>
          <p:nvPr/>
        </p:nvSpPr>
        <p:spPr>
          <a:xfrm>
            <a:off x="6048375"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43" name="Google Shape;143;p21"/>
          <p:cNvSpPr/>
          <p:nvPr/>
        </p:nvSpPr>
        <p:spPr>
          <a:xfrm>
            <a:off x="6350794"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44" name="Google Shape;144;p21"/>
          <p:cNvSpPr/>
          <p:nvPr/>
        </p:nvSpPr>
        <p:spPr>
          <a:xfrm>
            <a:off x="6653213"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45" name="Google Shape;145;p21"/>
          <p:cNvSpPr/>
          <p:nvPr/>
        </p:nvSpPr>
        <p:spPr>
          <a:xfrm>
            <a:off x="6955631"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46" name="Google Shape;146;p21"/>
          <p:cNvSpPr/>
          <p:nvPr/>
        </p:nvSpPr>
        <p:spPr>
          <a:xfrm>
            <a:off x="7862888"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47" name="Google Shape;147;p21"/>
          <p:cNvSpPr/>
          <p:nvPr/>
        </p:nvSpPr>
        <p:spPr>
          <a:xfrm>
            <a:off x="7258050"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48" name="Google Shape;148;p21"/>
          <p:cNvSpPr/>
          <p:nvPr/>
        </p:nvSpPr>
        <p:spPr>
          <a:xfrm>
            <a:off x="7560469"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49" name="Google Shape;149;p21"/>
          <p:cNvSpPr/>
          <p:nvPr/>
        </p:nvSpPr>
        <p:spPr>
          <a:xfrm>
            <a:off x="8165306"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50" name="Google Shape;150;p21"/>
          <p:cNvSpPr/>
          <p:nvPr/>
        </p:nvSpPr>
        <p:spPr>
          <a:xfrm>
            <a:off x="8467725"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51" name="Google Shape;151;p21"/>
          <p:cNvSpPr/>
          <p:nvPr/>
        </p:nvSpPr>
        <p:spPr>
          <a:xfrm>
            <a:off x="8770144"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52" name="Google Shape;152;p21"/>
          <p:cNvSpPr/>
          <p:nvPr/>
        </p:nvSpPr>
        <p:spPr>
          <a:xfrm>
            <a:off x="9072554"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etti Content Blue">
  <p:cSld name="Confetti Content Blue">
    <p:bg>
      <p:bgPr>
        <a:solidFill>
          <a:schemeClr val="accent2"/>
        </a:solidFill>
      </p:bgPr>
    </p:bg>
    <p:spTree>
      <p:nvGrpSpPr>
        <p:cNvPr id="153" name="Shape 153"/>
        <p:cNvGrpSpPr/>
        <p:nvPr/>
      </p:nvGrpSpPr>
      <p:grpSpPr>
        <a:xfrm>
          <a:off x="0" y="0"/>
          <a:ext cx="0" cy="0"/>
          <a:chOff x="0" y="0"/>
          <a:chExt cx="0" cy="0"/>
        </a:xfrm>
      </p:grpSpPr>
      <p:sp>
        <p:nvSpPr>
          <p:cNvPr id="154" name="Google Shape;154;p22"/>
          <p:cNvSpPr txBox="1"/>
          <p:nvPr>
            <p:ph type="title"/>
          </p:nvPr>
        </p:nvSpPr>
        <p:spPr>
          <a:xfrm>
            <a:off x="1143976" y="1496600"/>
            <a:ext cx="6856048" cy="461665"/>
          </a:xfrm>
          <a:prstGeom prst="rect">
            <a:avLst/>
          </a:prstGeom>
          <a:noFill/>
          <a:ln>
            <a:noFill/>
          </a:ln>
        </p:spPr>
        <p:txBody>
          <a:bodyPr anchorCtr="0" anchor="b" bIns="0" lIns="0" spcFirstLastPara="1" rIns="0" wrap="square" tIns="0">
            <a:spAutoFit/>
          </a:bodyPr>
          <a:lstStyle>
            <a:lvl1pPr lvl="0" algn="ctr">
              <a:lnSpc>
                <a:spcPct val="100000"/>
              </a:lnSpc>
              <a:spcBef>
                <a:spcPts val="0"/>
              </a:spcBef>
              <a:spcAft>
                <a:spcPts val="0"/>
              </a:spcAft>
              <a:buClr>
                <a:schemeClr val="lt1"/>
              </a:buClr>
              <a:buSzPts val="3000"/>
              <a:buFont typeface="Quattrocento Sans"/>
              <a:buNone/>
              <a:defRPr b="1" i="0" sz="3000" cap="none">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5" name="Google Shape;155;p22"/>
          <p:cNvSpPr txBox="1"/>
          <p:nvPr>
            <p:ph idx="1" type="body"/>
          </p:nvPr>
        </p:nvSpPr>
        <p:spPr>
          <a:xfrm>
            <a:off x="1647230" y="2445529"/>
            <a:ext cx="5849540" cy="1151068"/>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Clr>
                <a:schemeClr val="lt1"/>
              </a:buClr>
              <a:buSzPts val="1400"/>
              <a:buFont typeface="Arial"/>
              <a:buNone/>
              <a:defRPr sz="1400">
                <a:solidFill>
                  <a:schemeClr val="lt1"/>
                </a:solidFill>
                <a:latin typeface="Quattrocento Sans"/>
                <a:ea typeface="Quattrocento Sans"/>
                <a:cs typeface="Quattrocento Sans"/>
                <a:sym typeface="Quattrocento Sans"/>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56" name="Google Shape;156;p22"/>
          <p:cNvSpPr/>
          <p:nvPr/>
        </p:nvSpPr>
        <p:spPr>
          <a:xfrm>
            <a:off x="0"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57" name="Google Shape;157;p22"/>
          <p:cNvSpPr/>
          <p:nvPr/>
        </p:nvSpPr>
        <p:spPr>
          <a:xfrm>
            <a:off x="302419"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58" name="Google Shape;158;p22"/>
          <p:cNvSpPr/>
          <p:nvPr/>
        </p:nvSpPr>
        <p:spPr>
          <a:xfrm>
            <a:off x="604838"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59" name="Google Shape;159;p22"/>
          <p:cNvSpPr/>
          <p:nvPr/>
        </p:nvSpPr>
        <p:spPr>
          <a:xfrm>
            <a:off x="907256"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60" name="Google Shape;160;p22"/>
          <p:cNvSpPr/>
          <p:nvPr/>
        </p:nvSpPr>
        <p:spPr>
          <a:xfrm>
            <a:off x="1209675"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61" name="Google Shape;161;p22"/>
          <p:cNvSpPr/>
          <p:nvPr/>
        </p:nvSpPr>
        <p:spPr>
          <a:xfrm>
            <a:off x="1512094"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62" name="Google Shape;162;p22"/>
          <p:cNvSpPr/>
          <p:nvPr/>
        </p:nvSpPr>
        <p:spPr>
          <a:xfrm>
            <a:off x="1814513"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63" name="Google Shape;163;p22"/>
          <p:cNvSpPr/>
          <p:nvPr/>
        </p:nvSpPr>
        <p:spPr>
          <a:xfrm>
            <a:off x="2116931"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64" name="Google Shape;164;p22"/>
          <p:cNvSpPr/>
          <p:nvPr/>
        </p:nvSpPr>
        <p:spPr>
          <a:xfrm>
            <a:off x="2419350"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65" name="Google Shape;165;p22"/>
          <p:cNvSpPr/>
          <p:nvPr/>
        </p:nvSpPr>
        <p:spPr>
          <a:xfrm>
            <a:off x="2721769"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66" name="Google Shape;166;p22"/>
          <p:cNvSpPr/>
          <p:nvPr/>
        </p:nvSpPr>
        <p:spPr>
          <a:xfrm>
            <a:off x="3024188"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67" name="Google Shape;167;p22"/>
          <p:cNvSpPr/>
          <p:nvPr/>
        </p:nvSpPr>
        <p:spPr>
          <a:xfrm>
            <a:off x="3326606"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68" name="Google Shape;168;p22"/>
          <p:cNvSpPr/>
          <p:nvPr/>
        </p:nvSpPr>
        <p:spPr>
          <a:xfrm>
            <a:off x="3629025"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69" name="Google Shape;169;p22"/>
          <p:cNvSpPr/>
          <p:nvPr/>
        </p:nvSpPr>
        <p:spPr>
          <a:xfrm>
            <a:off x="3931444"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70" name="Google Shape;170;p22"/>
          <p:cNvSpPr/>
          <p:nvPr/>
        </p:nvSpPr>
        <p:spPr>
          <a:xfrm>
            <a:off x="4233863"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71" name="Google Shape;171;p22"/>
          <p:cNvSpPr/>
          <p:nvPr/>
        </p:nvSpPr>
        <p:spPr>
          <a:xfrm>
            <a:off x="4536281"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72" name="Google Shape;172;p22"/>
          <p:cNvSpPr/>
          <p:nvPr/>
        </p:nvSpPr>
        <p:spPr>
          <a:xfrm>
            <a:off x="4838700"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73" name="Google Shape;173;p22"/>
          <p:cNvSpPr/>
          <p:nvPr/>
        </p:nvSpPr>
        <p:spPr>
          <a:xfrm>
            <a:off x="5141119"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74" name="Google Shape;174;p22"/>
          <p:cNvSpPr/>
          <p:nvPr/>
        </p:nvSpPr>
        <p:spPr>
          <a:xfrm>
            <a:off x="5443538"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75" name="Google Shape;175;p22"/>
          <p:cNvSpPr/>
          <p:nvPr/>
        </p:nvSpPr>
        <p:spPr>
          <a:xfrm>
            <a:off x="5745956"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76" name="Google Shape;176;p22"/>
          <p:cNvSpPr/>
          <p:nvPr/>
        </p:nvSpPr>
        <p:spPr>
          <a:xfrm>
            <a:off x="6048375"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77" name="Google Shape;177;p22"/>
          <p:cNvSpPr/>
          <p:nvPr/>
        </p:nvSpPr>
        <p:spPr>
          <a:xfrm>
            <a:off x="6350794"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78" name="Google Shape;178;p22"/>
          <p:cNvSpPr/>
          <p:nvPr/>
        </p:nvSpPr>
        <p:spPr>
          <a:xfrm>
            <a:off x="6653213"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79" name="Google Shape;179;p22"/>
          <p:cNvSpPr/>
          <p:nvPr/>
        </p:nvSpPr>
        <p:spPr>
          <a:xfrm>
            <a:off x="6955631"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80" name="Google Shape;180;p22"/>
          <p:cNvSpPr/>
          <p:nvPr/>
        </p:nvSpPr>
        <p:spPr>
          <a:xfrm>
            <a:off x="7862888"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81" name="Google Shape;181;p22"/>
          <p:cNvSpPr/>
          <p:nvPr/>
        </p:nvSpPr>
        <p:spPr>
          <a:xfrm>
            <a:off x="7258050"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82" name="Google Shape;182;p22"/>
          <p:cNvSpPr/>
          <p:nvPr/>
        </p:nvSpPr>
        <p:spPr>
          <a:xfrm>
            <a:off x="7560469"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83" name="Google Shape;183;p22"/>
          <p:cNvSpPr/>
          <p:nvPr/>
        </p:nvSpPr>
        <p:spPr>
          <a:xfrm>
            <a:off x="8165306"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84" name="Google Shape;184;p22"/>
          <p:cNvSpPr/>
          <p:nvPr/>
        </p:nvSpPr>
        <p:spPr>
          <a:xfrm>
            <a:off x="8467725"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85" name="Google Shape;185;p22"/>
          <p:cNvSpPr/>
          <p:nvPr/>
        </p:nvSpPr>
        <p:spPr>
          <a:xfrm>
            <a:off x="8770144"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86" name="Google Shape;186;p22"/>
          <p:cNvSpPr/>
          <p:nvPr/>
        </p:nvSpPr>
        <p:spPr>
          <a:xfrm>
            <a:off x="9072554" y="246561"/>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87" name="Google Shape;187;p22"/>
          <p:cNvSpPr/>
          <p:nvPr/>
        </p:nvSpPr>
        <p:spPr>
          <a:xfrm>
            <a:off x="0"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88" name="Google Shape;188;p22"/>
          <p:cNvSpPr/>
          <p:nvPr/>
        </p:nvSpPr>
        <p:spPr>
          <a:xfrm>
            <a:off x="302419"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89" name="Google Shape;189;p22"/>
          <p:cNvSpPr/>
          <p:nvPr/>
        </p:nvSpPr>
        <p:spPr>
          <a:xfrm>
            <a:off x="604838"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90" name="Google Shape;190;p22"/>
          <p:cNvSpPr/>
          <p:nvPr/>
        </p:nvSpPr>
        <p:spPr>
          <a:xfrm>
            <a:off x="907256"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91" name="Google Shape;191;p22"/>
          <p:cNvSpPr/>
          <p:nvPr/>
        </p:nvSpPr>
        <p:spPr>
          <a:xfrm>
            <a:off x="1209675"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92" name="Google Shape;192;p22"/>
          <p:cNvSpPr/>
          <p:nvPr/>
        </p:nvSpPr>
        <p:spPr>
          <a:xfrm>
            <a:off x="1512094"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93" name="Google Shape;193;p22"/>
          <p:cNvSpPr/>
          <p:nvPr/>
        </p:nvSpPr>
        <p:spPr>
          <a:xfrm>
            <a:off x="1814513"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94" name="Google Shape;194;p22"/>
          <p:cNvSpPr/>
          <p:nvPr/>
        </p:nvSpPr>
        <p:spPr>
          <a:xfrm>
            <a:off x="2116931"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95" name="Google Shape;195;p22"/>
          <p:cNvSpPr/>
          <p:nvPr/>
        </p:nvSpPr>
        <p:spPr>
          <a:xfrm>
            <a:off x="2419350"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96" name="Google Shape;196;p22"/>
          <p:cNvSpPr/>
          <p:nvPr/>
        </p:nvSpPr>
        <p:spPr>
          <a:xfrm>
            <a:off x="2721769"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97" name="Google Shape;197;p22"/>
          <p:cNvSpPr/>
          <p:nvPr/>
        </p:nvSpPr>
        <p:spPr>
          <a:xfrm>
            <a:off x="3024188"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98" name="Google Shape;198;p22"/>
          <p:cNvSpPr/>
          <p:nvPr/>
        </p:nvSpPr>
        <p:spPr>
          <a:xfrm>
            <a:off x="3326606"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99" name="Google Shape;199;p22"/>
          <p:cNvSpPr/>
          <p:nvPr/>
        </p:nvSpPr>
        <p:spPr>
          <a:xfrm>
            <a:off x="3629025"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0" name="Google Shape;200;p22"/>
          <p:cNvSpPr/>
          <p:nvPr/>
        </p:nvSpPr>
        <p:spPr>
          <a:xfrm>
            <a:off x="3931444"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1" name="Google Shape;201;p22"/>
          <p:cNvSpPr/>
          <p:nvPr/>
        </p:nvSpPr>
        <p:spPr>
          <a:xfrm>
            <a:off x="4233863"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2" name="Google Shape;202;p22"/>
          <p:cNvSpPr/>
          <p:nvPr/>
        </p:nvSpPr>
        <p:spPr>
          <a:xfrm>
            <a:off x="4536281"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3" name="Google Shape;203;p22"/>
          <p:cNvSpPr/>
          <p:nvPr/>
        </p:nvSpPr>
        <p:spPr>
          <a:xfrm>
            <a:off x="4838700"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4" name="Google Shape;204;p22"/>
          <p:cNvSpPr/>
          <p:nvPr/>
        </p:nvSpPr>
        <p:spPr>
          <a:xfrm>
            <a:off x="5141119"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5" name="Google Shape;205;p22"/>
          <p:cNvSpPr/>
          <p:nvPr/>
        </p:nvSpPr>
        <p:spPr>
          <a:xfrm>
            <a:off x="5443538"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6" name="Google Shape;206;p22"/>
          <p:cNvSpPr/>
          <p:nvPr/>
        </p:nvSpPr>
        <p:spPr>
          <a:xfrm>
            <a:off x="5745956"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7" name="Google Shape;207;p22"/>
          <p:cNvSpPr/>
          <p:nvPr/>
        </p:nvSpPr>
        <p:spPr>
          <a:xfrm>
            <a:off x="6048375"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8" name="Google Shape;208;p22"/>
          <p:cNvSpPr/>
          <p:nvPr/>
        </p:nvSpPr>
        <p:spPr>
          <a:xfrm>
            <a:off x="6350794"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09" name="Google Shape;209;p22"/>
          <p:cNvSpPr/>
          <p:nvPr/>
        </p:nvSpPr>
        <p:spPr>
          <a:xfrm>
            <a:off x="6653213"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0" name="Google Shape;210;p22"/>
          <p:cNvSpPr/>
          <p:nvPr/>
        </p:nvSpPr>
        <p:spPr>
          <a:xfrm>
            <a:off x="6955631"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1" name="Google Shape;211;p22"/>
          <p:cNvSpPr/>
          <p:nvPr/>
        </p:nvSpPr>
        <p:spPr>
          <a:xfrm>
            <a:off x="7862888"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2" name="Google Shape;212;p22"/>
          <p:cNvSpPr/>
          <p:nvPr/>
        </p:nvSpPr>
        <p:spPr>
          <a:xfrm>
            <a:off x="7258050"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3" name="Google Shape;213;p22"/>
          <p:cNvSpPr/>
          <p:nvPr/>
        </p:nvSpPr>
        <p:spPr>
          <a:xfrm>
            <a:off x="7560469"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4" name="Google Shape;214;p22"/>
          <p:cNvSpPr/>
          <p:nvPr/>
        </p:nvSpPr>
        <p:spPr>
          <a:xfrm>
            <a:off x="8165306"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5" name="Google Shape;215;p22"/>
          <p:cNvSpPr/>
          <p:nvPr/>
        </p:nvSpPr>
        <p:spPr>
          <a:xfrm>
            <a:off x="8467725"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6" name="Google Shape;216;p22"/>
          <p:cNvSpPr/>
          <p:nvPr/>
        </p:nvSpPr>
        <p:spPr>
          <a:xfrm>
            <a:off x="8770144"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217" name="Google Shape;217;p22"/>
          <p:cNvSpPr/>
          <p:nvPr/>
        </p:nvSpPr>
        <p:spPr>
          <a:xfrm>
            <a:off x="9072554" y="4697866"/>
            <a:ext cx="75819" cy="199073"/>
          </a:xfrm>
          <a:custGeom>
            <a:rect b="b" l="l" r="r" t="t"/>
            <a:pathLst>
              <a:path extrusionOk="0" h="1332" w="314">
                <a:moveTo>
                  <a:pt x="0" y="1332"/>
                </a:moveTo>
                <a:lnTo>
                  <a:pt x="0" y="1332"/>
                </a:lnTo>
                <a:lnTo>
                  <a:pt x="314" y="1332"/>
                </a:lnTo>
                <a:lnTo>
                  <a:pt x="314" y="0"/>
                </a:lnTo>
                <a:lnTo>
                  <a:pt x="0" y="0"/>
                </a:lnTo>
                <a:lnTo>
                  <a:pt x="0" y="1332"/>
                </a:lnTo>
                <a:close/>
              </a:path>
            </a:pathLst>
          </a:custGeom>
          <a:solidFill>
            <a:srgbClr val="D6D73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 Art">
  <p:cSld name="Smart Art">
    <p:bg>
      <p:bgPr>
        <a:solidFill>
          <a:schemeClr val="accent3"/>
        </a:solidFill>
      </p:bgPr>
    </p:bg>
    <p:spTree>
      <p:nvGrpSpPr>
        <p:cNvPr id="218" name="Shape 218"/>
        <p:cNvGrpSpPr/>
        <p:nvPr/>
      </p:nvGrpSpPr>
      <p:grpSpPr>
        <a:xfrm>
          <a:off x="0" y="0"/>
          <a:ext cx="0" cy="0"/>
          <a:chOff x="0" y="0"/>
          <a:chExt cx="0" cy="0"/>
        </a:xfrm>
      </p:grpSpPr>
      <p:sp>
        <p:nvSpPr>
          <p:cNvPr id="219" name="Google Shape;219;p23"/>
          <p:cNvSpPr txBox="1"/>
          <p:nvPr>
            <p:ph idx="1" type="body"/>
          </p:nvPr>
        </p:nvSpPr>
        <p:spPr>
          <a:xfrm>
            <a:off x="571500" y="1337964"/>
            <a:ext cx="8001000" cy="833736"/>
          </a:xfrm>
          <a:prstGeom prst="rect">
            <a:avLst/>
          </a:prstGeom>
          <a:noFill/>
          <a:ln>
            <a:noFill/>
          </a:ln>
        </p:spPr>
        <p:txBody>
          <a:bodyPr anchorCtr="0" anchor="t" bIns="0" lIns="68575" spcFirstLastPara="1" rIns="68575" wrap="square" tIns="0">
            <a:noAutofit/>
          </a:bodyPr>
          <a:lstStyle>
            <a:lvl1pPr indent="-228600" lvl="0" marL="457200" algn="l">
              <a:lnSpc>
                <a:spcPct val="90000"/>
              </a:lnSpc>
              <a:spcBef>
                <a:spcPts val="0"/>
              </a:spcBef>
              <a:spcAft>
                <a:spcPts val="0"/>
              </a:spcAft>
              <a:buClr>
                <a:schemeClr val="lt1"/>
              </a:buClr>
              <a:buSzPts val="1400"/>
              <a:buFont typeface="Arial"/>
              <a:buNone/>
              <a:defRPr sz="1400">
                <a:solidFill>
                  <a:schemeClr val="lt1"/>
                </a:solidFill>
                <a:latin typeface="Quattrocento Sans"/>
                <a:ea typeface="Quattrocento Sans"/>
                <a:cs typeface="Quattrocento Sans"/>
                <a:sym typeface="Quattrocento Sans"/>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20" name="Google Shape;220;p23"/>
          <p:cNvSpPr txBox="1"/>
          <p:nvPr>
            <p:ph type="title"/>
          </p:nvPr>
        </p:nvSpPr>
        <p:spPr>
          <a:xfrm>
            <a:off x="571500" y="536973"/>
            <a:ext cx="7943850" cy="484749"/>
          </a:xfrm>
          <a:prstGeom prst="rect">
            <a:avLst/>
          </a:prstGeom>
          <a:noFill/>
          <a:ln>
            <a:noFill/>
          </a:ln>
        </p:spPr>
        <p:txBody>
          <a:bodyPr anchorCtr="0" anchor="ctr" bIns="34275" lIns="68575" spcFirstLastPara="1" rIns="68575" wrap="square" tIns="34275">
            <a:noAutofit/>
          </a:bodyPr>
          <a:lstStyle>
            <a:lvl1pPr lvl="0" algn="l">
              <a:lnSpc>
                <a:spcPct val="90000"/>
              </a:lnSpc>
              <a:spcBef>
                <a:spcPts val="800"/>
              </a:spcBef>
              <a:spcAft>
                <a:spcPts val="0"/>
              </a:spcAft>
              <a:buClr>
                <a:schemeClr val="lt1"/>
              </a:buClr>
              <a:buSzPts val="3000"/>
              <a:buFont typeface="Quattrocento Sans"/>
              <a:buNone/>
              <a:defRPr b="1"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1" name="Shape 221"/>
        <p:cNvGrpSpPr/>
        <p:nvPr/>
      </p:nvGrpSpPr>
      <p:grpSpPr>
        <a:xfrm>
          <a:off x="0" y="0"/>
          <a:ext cx="0" cy="0"/>
          <a:chOff x="0" y="0"/>
          <a:chExt cx="0" cy="0"/>
        </a:xfrm>
      </p:grpSpPr>
      <p:sp>
        <p:nvSpPr>
          <p:cNvPr id="222" name="Google Shape;2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3" name="Google Shape;2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4" name="Google Shape;2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25" name="Shape 225"/>
        <p:cNvGrpSpPr/>
        <p:nvPr/>
      </p:nvGrpSpPr>
      <p:grpSpPr>
        <a:xfrm>
          <a:off x="0" y="0"/>
          <a:ext cx="0" cy="0"/>
          <a:chOff x="0" y="0"/>
          <a:chExt cx="0" cy="0"/>
        </a:xfrm>
      </p:grpSpPr>
      <p:sp>
        <p:nvSpPr>
          <p:cNvPr id="226" name="Google Shape;226;p2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7" name="Google Shape;227;p2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28" name="Google Shape;228;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9" name="Google Shape;229;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0" name="Google Shape;230;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lt1"/>
              </a:buClr>
              <a:buSzPts val="3300"/>
              <a:buFont typeface="Quattrocento Sans"/>
              <a:buNone/>
              <a:defRPr b="0" i="0" sz="33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lt1"/>
              </a:buClr>
              <a:buSzPts val="2100"/>
              <a:buFont typeface="Arial"/>
              <a:buChar char="•"/>
              <a:defRPr b="0" i="0" sz="21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Quattrocento Sans"/>
                <a:ea typeface="Quattrocento Sans"/>
                <a:cs typeface="Quattrocento Sans"/>
                <a:sym typeface="Quattrocento Sans"/>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lt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lt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lt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lt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lt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lt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lt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lt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lt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lt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lt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lt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lt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lt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lt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lt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spcAft>
                <a:spcPts val="0"/>
              </a:spcAft>
              <a:buNone/>
              <a:defRPr b="0" i="0" sz="900" u="none" cap="none" strike="noStrike">
                <a:solidFill>
                  <a:schemeClr val="lt1"/>
                </a:solidFill>
                <a:latin typeface="Arial"/>
                <a:ea typeface="Arial"/>
                <a:cs typeface="Arial"/>
                <a:sym typeface="Arial"/>
              </a:defRPr>
            </a:lvl1pPr>
            <a:lvl2pPr indent="0" lvl="1" marL="0" marR="0" rtl="0" algn="r">
              <a:spcBef>
                <a:spcPts val="0"/>
              </a:spcBef>
              <a:spcAft>
                <a:spcPts val="0"/>
              </a:spcAft>
              <a:buNone/>
              <a:defRPr b="0" i="0" sz="900" u="none" cap="none" strike="noStrike">
                <a:solidFill>
                  <a:schemeClr val="lt1"/>
                </a:solidFill>
                <a:latin typeface="Arial"/>
                <a:ea typeface="Arial"/>
                <a:cs typeface="Arial"/>
                <a:sym typeface="Arial"/>
              </a:defRPr>
            </a:lvl2pPr>
            <a:lvl3pPr indent="0" lvl="2" marL="0" marR="0" rtl="0" algn="r">
              <a:spcBef>
                <a:spcPts val="0"/>
              </a:spcBef>
              <a:spcAft>
                <a:spcPts val="0"/>
              </a:spcAft>
              <a:buNone/>
              <a:defRPr b="0" i="0" sz="900" u="none" cap="none" strike="noStrike">
                <a:solidFill>
                  <a:schemeClr val="lt1"/>
                </a:solidFill>
                <a:latin typeface="Arial"/>
                <a:ea typeface="Arial"/>
                <a:cs typeface="Arial"/>
                <a:sym typeface="Arial"/>
              </a:defRPr>
            </a:lvl3pPr>
            <a:lvl4pPr indent="0" lvl="3" marL="0" marR="0" rtl="0" algn="r">
              <a:spcBef>
                <a:spcPts val="0"/>
              </a:spcBef>
              <a:spcAft>
                <a:spcPts val="0"/>
              </a:spcAft>
              <a:buNone/>
              <a:defRPr b="0" i="0" sz="900" u="none" cap="none" strike="noStrike">
                <a:solidFill>
                  <a:schemeClr val="lt1"/>
                </a:solidFill>
                <a:latin typeface="Arial"/>
                <a:ea typeface="Arial"/>
                <a:cs typeface="Arial"/>
                <a:sym typeface="Arial"/>
              </a:defRPr>
            </a:lvl4pPr>
            <a:lvl5pPr indent="0" lvl="4" marL="0" marR="0" rtl="0" algn="r">
              <a:spcBef>
                <a:spcPts val="0"/>
              </a:spcBef>
              <a:spcAft>
                <a:spcPts val="0"/>
              </a:spcAft>
              <a:buNone/>
              <a:defRPr b="0" i="0" sz="900" u="none" cap="none" strike="noStrike">
                <a:solidFill>
                  <a:schemeClr val="lt1"/>
                </a:solidFill>
                <a:latin typeface="Arial"/>
                <a:ea typeface="Arial"/>
                <a:cs typeface="Arial"/>
                <a:sym typeface="Arial"/>
              </a:defRPr>
            </a:lvl5pPr>
            <a:lvl6pPr indent="0" lvl="5" marL="0" marR="0" rtl="0" algn="r">
              <a:spcBef>
                <a:spcPts val="0"/>
              </a:spcBef>
              <a:spcAft>
                <a:spcPts val="0"/>
              </a:spcAft>
              <a:buNone/>
              <a:defRPr b="0" i="0" sz="900" u="none" cap="none" strike="noStrike">
                <a:solidFill>
                  <a:schemeClr val="lt1"/>
                </a:solidFill>
                <a:latin typeface="Arial"/>
                <a:ea typeface="Arial"/>
                <a:cs typeface="Arial"/>
                <a:sym typeface="Arial"/>
              </a:defRPr>
            </a:lvl6pPr>
            <a:lvl7pPr indent="0" lvl="6" marL="0" marR="0" rtl="0" algn="r">
              <a:spcBef>
                <a:spcPts val="0"/>
              </a:spcBef>
              <a:spcAft>
                <a:spcPts val="0"/>
              </a:spcAft>
              <a:buNone/>
              <a:defRPr b="0" i="0" sz="900" u="none" cap="none" strike="noStrike">
                <a:solidFill>
                  <a:schemeClr val="lt1"/>
                </a:solidFill>
                <a:latin typeface="Arial"/>
                <a:ea typeface="Arial"/>
                <a:cs typeface="Arial"/>
                <a:sym typeface="Arial"/>
              </a:defRPr>
            </a:lvl7pPr>
            <a:lvl8pPr indent="0" lvl="7" marL="0" marR="0" rtl="0" algn="r">
              <a:spcBef>
                <a:spcPts val="0"/>
              </a:spcBef>
              <a:spcAft>
                <a:spcPts val="0"/>
              </a:spcAft>
              <a:buNone/>
              <a:defRPr b="0" i="0" sz="900" u="none" cap="none" strike="noStrike">
                <a:solidFill>
                  <a:schemeClr val="lt1"/>
                </a:solidFill>
                <a:latin typeface="Arial"/>
                <a:ea typeface="Arial"/>
                <a:cs typeface="Arial"/>
                <a:sym typeface="Arial"/>
              </a:defRPr>
            </a:lvl8pPr>
            <a:lvl9pPr indent="0" lvl="8" marL="0" marR="0" rtl="0" algn="r">
              <a:spcBef>
                <a:spcPts val="0"/>
              </a:spcBef>
              <a:spcAft>
                <a:spcPts val="0"/>
              </a:spcAft>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idx="4294967295" type="ctrTitle"/>
          </p:nvPr>
        </p:nvSpPr>
        <p:spPr>
          <a:xfrm>
            <a:off x="3280410" y="806824"/>
            <a:ext cx="5646420" cy="2603126"/>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SzPts val="4500"/>
              <a:buFont typeface="Teko"/>
              <a:buNone/>
            </a:pPr>
            <a:br>
              <a:rPr b="0" i="0" lang="en" sz="4500" u="none" cap="none" strike="noStrike">
                <a:solidFill>
                  <a:schemeClr val="lt1"/>
                </a:solidFill>
                <a:latin typeface="Teko"/>
                <a:ea typeface="Teko"/>
                <a:cs typeface="Teko"/>
                <a:sym typeface="Teko"/>
              </a:rPr>
            </a:br>
            <a:br>
              <a:rPr b="0" i="0" lang="en" sz="1700" u="none" cap="none" strike="noStrike">
                <a:solidFill>
                  <a:schemeClr val="lt1"/>
                </a:solidFill>
                <a:latin typeface="Teko"/>
                <a:ea typeface="Teko"/>
                <a:cs typeface="Teko"/>
                <a:sym typeface="Teko"/>
              </a:rPr>
            </a:br>
            <a:endParaRPr b="0" i="0" sz="1700" u="none" cap="none" strike="noStrike">
              <a:solidFill>
                <a:srgbClr val="FF0000"/>
              </a:solidFill>
              <a:latin typeface="Teko"/>
              <a:ea typeface="Teko"/>
              <a:cs typeface="Teko"/>
              <a:sym typeface="Teko"/>
            </a:endParaRPr>
          </a:p>
        </p:txBody>
      </p:sp>
      <p:sp>
        <p:nvSpPr>
          <p:cNvPr id="237" name="Google Shape;237;p26"/>
          <p:cNvSpPr txBox="1"/>
          <p:nvPr/>
        </p:nvSpPr>
        <p:spPr>
          <a:xfrm>
            <a:off x="2798452" y="147150"/>
            <a:ext cx="6222900" cy="2362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2300" u="none" cap="none" strike="noStrike">
                <a:solidFill>
                  <a:schemeClr val="lt1"/>
                </a:solidFill>
                <a:latin typeface="Arial"/>
                <a:ea typeface="Arial"/>
                <a:cs typeface="Arial"/>
                <a:sym typeface="Arial"/>
              </a:rPr>
              <a:t>UE20CS302 : MACHINE INTELLIGENCE</a:t>
            </a:r>
            <a:endParaRPr sz="2300">
              <a:solidFill>
                <a:schemeClr val="lt1"/>
              </a:solidFill>
              <a:latin typeface="Arial"/>
              <a:ea typeface="Arial"/>
              <a:cs typeface="Arial"/>
              <a:sym typeface="Arial"/>
            </a:endParaRPr>
          </a:p>
          <a:p>
            <a:pPr indent="0" lvl="0" marL="0" marR="0" rtl="0" algn="l">
              <a:spcBef>
                <a:spcPts val="0"/>
              </a:spcBef>
              <a:spcAft>
                <a:spcPts val="0"/>
              </a:spcAft>
              <a:buNone/>
            </a:pPr>
            <a:r>
              <a:t/>
            </a:r>
            <a:endParaRPr sz="2100">
              <a:solidFill>
                <a:schemeClr val="lt1"/>
              </a:solidFill>
              <a:latin typeface="Arial"/>
              <a:ea typeface="Arial"/>
              <a:cs typeface="Arial"/>
              <a:sym typeface="Arial"/>
            </a:endParaRPr>
          </a:p>
          <a:p>
            <a:pPr indent="0" lvl="0" marL="0" marR="0" rtl="0" algn="l">
              <a:spcBef>
                <a:spcPts val="0"/>
              </a:spcBef>
              <a:spcAft>
                <a:spcPts val="0"/>
              </a:spcAft>
              <a:buNone/>
            </a:pPr>
            <a:r>
              <a:t/>
            </a:r>
            <a:endParaRPr sz="2100">
              <a:solidFill>
                <a:schemeClr val="lt1"/>
              </a:solidFill>
              <a:latin typeface="Arial"/>
              <a:ea typeface="Arial"/>
              <a:cs typeface="Arial"/>
              <a:sym typeface="Arial"/>
            </a:endParaRPr>
          </a:p>
          <a:p>
            <a:pPr indent="0" lvl="0" marL="0" marR="0" rtl="0" algn="l">
              <a:spcBef>
                <a:spcPts val="0"/>
              </a:spcBef>
              <a:spcAft>
                <a:spcPts val="0"/>
              </a:spcAft>
              <a:buNone/>
            </a:pPr>
            <a:r>
              <a:t/>
            </a:r>
            <a:endParaRPr sz="2100">
              <a:solidFill>
                <a:schemeClr val="lt1"/>
              </a:solidFill>
              <a:latin typeface="Arial"/>
              <a:ea typeface="Arial"/>
              <a:cs typeface="Arial"/>
              <a:sym typeface="Arial"/>
            </a:endParaRPr>
          </a:p>
          <a:p>
            <a:pPr indent="0" lvl="0" marL="0" marR="0" rtl="0" algn="l">
              <a:spcBef>
                <a:spcPts val="0"/>
              </a:spcBef>
              <a:spcAft>
                <a:spcPts val="0"/>
              </a:spcAft>
              <a:buNone/>
            </a:pPr>
            <a:r>
              <a:t/>
            </a:r>
            <a:endParaRPr sz="2100">
              <a:solidFill>
                <a:schemeClr val="lt1"/>
              </a:solidFill>
              <a:latin typeface="Arial"/>
              <a:ea typeface="Arial"/>
              <a:cs typeface="Arial"/>
              <a:sym typeface="Arial"/>
            </a:endParaRPr>
          </a:p>
          <a:p>
            <a:pPr indent="0" lvl="0" marL="0" marR="0" rtl="0" algn="l">
              <a:spcBef>
                <a:spcPts val="0"/>
              </a:spcBef>
              <a:spcAft>
                <a:spcPts val="0"/>
              </a:spcAft>
              <a:buNone/>
            </a:pPr>
            <a:r>
              <a:t/>
            </a:r>
            <a:endParaRPr sz="2100">
              <a:solidFill>
                <a:schemeClr val="lt1"/>
              </a:solidFill>
              <a:latin typeface="Arial"/>
              <a:ea typeface="Arial"/>
              <a:cs typeface="Arial"/>
              <a:sym typeface="Arial"/>
            </a:endParaRPr>
          </a:p>
          <a:p>
            <a:pPr indent="0" lvl="0" marL="0" marR="0" rtl="0" algn="l">
              <a:spcBef>
                <a:spcPts val="0"/>
              </a:spcBef>
              <a:spcAft>
                <a:spcPts val="0"/>
              </a:spcAft>
              <a:buNone/>
            </a:pPr>
            <a:r>
              <a:t/>
            </a:r>
            <a:endParaRPr sz="2100">
              <a:solidFill>
                <a:schemeClr val="lt1"/>
              </a:solidFill>
              <a:latin typeface="Arial"/>
              <a:ea typeface="Arial"/>
              <a:cs typeface="Arial"/>
              <a:sym typeface="Arial"/>
            </a:endParaRPr>
          </a:p>
        </p:txBody>
      </p:sp>
      <p:sp>
        <p:nvSpPr>
          <p:cNvPr id="238" name="Google Shape;238;p26"/>
          <p:cNvSpPr txBox="1"/>
          <p:nvPr/>
        </p:nvSpPr>
        <p:spPr>
          <a:xfrm>
            <a:off x="2798446" y="623586"/>
            <a:ext cx="5896800" cy="461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300">
                <a:solidFill>
                  <a:schemeClr val="lt1"/>
                </a:solidFill>
                <a:latin typeface="Arial"/>
                <a:ea typeface="Arial"/>
                <a:cs typeface="Arial"/>
                <a:sym typeface="Arial"/>
              </a:rPr>
              <a:t>PROJECT PRESENTATAION</a:t>
            </a:r>
            <a:endParaRPr sz="2300">
              <a:solidFill>
                <a:schemeClr val="lt1"/>
              </a:solidFill>
              <a:latin typeface="Arial"/>
              <a:ea typeface="Arial"/>
              <a:cs typeface="Arial"/>
              <a:sym typeface="Arial"/>
            </a:endParaRPr>
          </a:p>
          <a:p>
            <a:pPr indent="0" lvl="0" marL="0" marR="0" rtl="0" algn="l">
              <a:spcBef>
                <a:spcPts val="0"/>
              </a:spcBef>
              <a:spcAft>
                <a:spcPts val="0"/>
              </a:spcAft>
              <a:buNone/>
            </a:pPr>
            <a:r>
              <a:rPr lang="en" sz="2300">
                <a:solidFill>
                  <a:schemeClr val="lt1"/>
                </a:solidFill>
                <a:latin typeface="Arial"/>
                <a:ea typeface="Arial"/>
                <a:cs typeface="Arial"/>
                <a:sym typeface="Arial"/>
              </a:rPr>
              <a:t>BATCH ID - 8</a:t>
            </a:r>
            <a:endParaRPr sz="2300">
              <a:solidFill>
                <a:schemeClr val="lt1"/>
              </a:solidFill>
              <a:latin typeface="Arial"/>
              <a:ea typeface="Arial"/>
              <a:cs typeface="Arial"/>
              <a:sym typeface="Arial"/>
            </a:endParaRPr>
          </a:p>
          <a:p>
            <a:pPr indent="0" lvl="0" marL="0" marR="0" rtl="0" algn="l">
              <a:spcBef>
                <a:spcPts val="0"/>
              </a:spcBef>
              <a:spcAft>
                <a:spcPts val="0"/>
              </a:spcAft>
              <a:buNone/>
            </a:pPr>
            <a:r>
              <a:rPr lang="en" sz="2300">
                <a:solidFill>
                  <a:schemeClr val="lt1"/>
                </a:solidFill>
                <a:latin typeface="Arial"/>
                <a:ea typeface="Arial"/>
                <a:cs typeface="Arial"/>
                <a:sym typeface="Arial"/>
              </a:rPr>
              <a:t>SECTION - H</a:t>
            </a:r>
            <a:endParaRPr sz="2300">
              <a:solidFill>
                <a:schemeClr val="lt1"/>
              </a:solidFill>
              <a:latin typeface="Arial"/>
              <a:ea typeface="Arial"/>
              <a:cs typeface="Arial"/>
              <a:sym typeface="Arial"/>
            </a:endParaRPr>
          </a:p>
          <a:p>
            <a:pPr indent="0" lvl="0" marL="0" marR="0" rtl="0" algn="l">
              <a:spcBef>
                <a:spcPts val="0"/>
              </a:spcBef>
              <a:spcAft>
                <a:spcPts val="0"/>
              </a:spcAft>
              <a:buNone/>
            </a:pPr>
            <a:r>
              <a:t/>
            </a:r>
            <a:endParaRPr sz="1900">
              <a:solidFill>
                <a:schemeClr val="lt1"/>
              </a:solidFill>
              <a:latin typeface="Arial"/>
              <a:ea typeface="Arial"/>
              <a:cs typeface="Arial"/>
              <a:sym typeface="Arial"/>
            </a:endParaRPr>
          </a:p>
          <a:p>
            <a:pPr indent="0" lvl="0" marL="0" marR="0" rtl="0" algn="l">
              <a:spcBef>
                <a:spcPts val="0"/>
              </a:spcBef>
              <a:spcAft>
                <a:spcPts val="0"/>
              </a:spcAft>
              <a:buNone/>
            </a:pPr>
            <a:r>
              <a:rPr lang="en" sz="2300">
                <a:solidFill>
                  <a:schemeClr val="lt1"/>
                </a:solidFill>
                <a:latin typeface="Arial"/>
                <a:ea typeface="Arial"/>
                <a:cs typeface="Arial"/>
                <a:sym typeface="Arial"/>
              </a:rPr>
              <a:t>SHRUTESH REDDY L      PES2UG20CS464</a:t>
            </a:r>
            <a:endParaRPr sz="2300">
              <a:solidFill>
                <a:schemeClr val="lt1"/>
              </a:solidFill>
              <a:latin typeface="Arial"/>
              <a:ea typeface="Arial"/>
              <a:cs typeface="Arial"/>
              <a:sym typeface="Arial"/>
            </a:endParaRPr>
          </a:p>
          <a:p>
            <a:pPr indent="0" lvl="0" marL="0" marR="0" rtl="0" algn="l">
              <a:spcBef>
                <a:spcPts val="0"/>
              </a:spcBef>
              <a:spcAft>
                <a:spcPts val="0"/>
              </a:spcAft>
              <a:buNone/>
            </a:pPr>
            <a:r>
              <a:t/>
            </a:r>
            <a:endParaRPr sz="2300">
              <a:solidFill>
                <a:schemeClr val="lt1"/>
              </a:solidFill>
              <a:latin typeface="Arial"/>
              <a:ea typeface="Arial"/>
              <a:cs typeface="Arial"/>
              <a:sym typeface="Arial"/>
            </a:endParaRPr>
          </a:p>
          <a:p>
            <a:pPr indent="0" lvl="0" marL="0" marR="0" rtl="0" algn="l">
              <a:spcBef>
                <a:spcPts val="0"/>
              </a:spcBef>
              <a:spcAft>
                <a:spcPts val="0"/>
              </a:spcAft>
              <a:buNone/>
            </a:pPr>
            <a:r>
              <a:rPr lang="en" sz="2300">
                <a:solidFill>
                  <a:schemeClr val="lt1"/>
                </a:solidFill>
                <a:latin typeface="Arial"/>
                <a:ea typeface="Arial"/>
                <a:cs typeface="Arial"/>
                <a:sym typeface="Arial"/>
              </a:rPr>
              <a:t>SUMANT KULKARNI	        PES2UG20CS469</a:t>
            </a:r>
            <a:endParaRPr sz="2300">
              <a:solidFill>
                <a:schemeClr val="lt1"/>
              </a:solidFill>
              <a:latin typeface="Arial"/>
              <a:ea typeface="Arial"/>
              <a:cs typeface="Arial"/>
              <a:sym typeface="Arial"/>
            </a:endParaRPr>
          </a:p>
          <a:p>
            <a:pPr indent="0" lvl="0" marL="0" marR="0" rtl="0" algn="l">
              <a:spcBef>
                <a:spcPts val="0"/>
              </a:spcBef>
              <a:spcAft>
                <a:spcPts val="0"/>
              </a:spcAft>
              <a:buNone/>
            </a:pPr>
            <a:r>
              <a:t/>
            </a:r>
            <a:endParaRPr sz="2300">
              <a:solidFill>
                <a:schemeClr val="lt1"/>
              </a:solidFill>
            </a:endParaRPr>
          </a:p>
          <a:p>
            <a:pPr indent="0" lvl="0" marL="0" marR="0" rtl="0" algn="l">
              <a:spcBef>
                <a:spcPts val="0"/>
              </a:spcBef>
              <a:spcAft>
                <a:spcPts val="0"/>
              </a:spcAft>
              <a:buNone/>
            </a:pPr>
            <a:r>
              <a:rPr lang="en" sz="2300">
                <a:solidFill>
                  <a:schemeClr val="lt1"/>
                </a:solidFill>
                <a:latin typeface="Arial"/>
                <a:ea typeface="Arial"/>
                <a:cs typeface="Arial"/>
                <a:sym typeface="Arial"/>
              </a:rPr>
              <a:t>AKASH </a:t>
            </a:r>
            <a:r>
              <a:rPr lang="en" sz="2300">
                <a:solidFill>
                  <a:schemeClr val="lt1"/>
                </a:solidFill>
              </a:rPr>
              <a:t>HEGDE</a:t>
            </a:r>
            <a:r>
              <a:rPr lang="en" sz="2300">
                <a:solidFill>
                  <a:schemeClr val="lt1"/>
                </a:solidFill>
                <a:latin typeface="Arial"/>
                <a:ea typeface="Arial"/>
                <a:cs typeface="Arial"/>
                <a:sym typeface="Arial"/>
              </a:rPr>
              <a:t>           </a:t>
            </a:r>
            <a:endParaRPr sz="2300">
              <a:solidFill>
                <a:schemeClr val="lt1"/>
              </a:solidFill>
              <a:latin typeface="Arial"/>
              <a:ea typeface="Arial"/>
              <a:cs typeface="Arial"/>
              <a:sym typeface="Arial"/>
            </a:endParaRPr>
          </a:p>
          <a:p>
            <a:pPr indent="0" lvl="0" marL="0" marR="0" rtl="0" algn="l">
              <a:spcBef>
                <a:spcPts val="0"/>
              </a:spcBef>
              <a:spcAft>
                <a:spcPts val="0"/>
              </a:spcAft>
              <a:buNone/>
            </a:pPr>
            <a:r>
              <a:rPr lang="en" sz="2300">
                <a:solidFill>
                  <a:schemeClr val="lt1"/>
                </a:solidFill>
                <a:latin typeface="Arial"/>
                <a:ea typeface="Arial"/>
                <a:cs typeface="Arial"/>
                <a:sym typeface="Arial"/>
              </a:rPr>
              <a:t>PES2UG20CS492</a:t>
            </a:r>
            <a:endParaRPr sz="2300">
              <a:solidFill>
                <a:schemeClr val="lt1"/>
              </a:solidFill>
              <a:latin typeface="Arial"/>
              <a:ea typeface="Arial"/>
              <a:cs typeface="Arial"/>
              <a:sym typeface="Arial"/>
            </a:endParaRPr>
          </a:p>
          <a:p>
            <a:pPr indent="0" lvl="0" marL="0" marR="0" rtl="0" algn="l">
              <a:spcBef>
                <a:spcPts val="0"/>
              </a:spcBef>
              <a:spcAft>
                <a:spcPts val="0"/>
              </a:spcAft>
              <a:buNone/>
            </a:pPr>
            <a:r>
              <a:t/>
            </a:r>
            <a:endParaRPr sz="23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571500" y="537433"/>
            <a:ext cx="8001000" cy="461700"/>
          </a:xfrm>
          <a:prstGeom prst="rect">
            <a:avLst/>
          </a:prstGeom>
        </p:spPr>
        <p:txBody>
          <a:bodyPr anchorCtr="0" anchor="b" bIns="0" lIns="68575" spcFirstLastPara="1" rIns="68575" wrap="square" tIns="0">
            <a:spAutoFit/>
          </a:bodyPr>
          <a:lstStyle/>
          <a:p>
            <a:pPr indent="0" lvl="0" marL="0" rtl="0" algn="l">
              <a:spcBef>
                <a:spcPts val="0"/>
              </a:spcBef>
              <a:spcAft>
                <a:spcPts val="0"/>
              </a:spcAft>
              <a:buNone/>
            </a:pPr>
            <a:r>
              <a:rPr lang="en"/>
              <a:t>PROPOSED APPROACH : </a:t>
            </a:r>
            <a:endParaRPr/>
          </a:p>
        </p:txBody>
      </p:sp>
      <p:sp>
        <p:nvSpPr>
          <p:cNvPr id="295" name="Google Shape;295;p35"/>
          <p:cNvSpPr txBox="1"/>
          <p:nvPr>
            <p:ph idx="1" type="body"/>
          </p:nvPr>
        </p:nvSpPr>
        <p:spPr>
          <a:xfrm>
            <a:off x="571500" y="1343029"/>
            <a:ext cx="8001000" cy="3530400"/>
          </a:xfrm>
          <a:prstGeom prst="rect">
            <a:avLst/>
          </a:prstGeom>
        </p:spPr>
        <p:txBody>
          <a:bodyPr anchorCtr="0" anchor="t" bIns="0" lIns="68575" spcFirstLastPara="1" rIns="68575" wrap="square" tIns="0">
            <a:noAutofit/>
          </a:bodyPr>
          <a:lstStyle/>
          <a:p>
            <a:pPr indent="-317500" lvl="0" marL="457200" rtl="0" algn="l">
              <a:spcBef>
                <a:spcPts val="0"/>
              </a:spcBef>
              <a:spcAft>
                <a:spcPts val="0"/>
              </a:spcAft>
              <a:buSzPts val="1400"/>
              <a:buChar char="❖"/>
            </a:pPr>
            <a:r>
              <a:rPr lang="en"/>
              <a:t>After univariate </a:t>
            </a:r>
            <a:r>
              <a:rPr lang="en"/>
              <a:t>analysis, we took scatter plot and kdeplot as a visualizaion technique because it gives clear picture about the dependencies and gives clear visualization.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After this we came to the main part i.e. modelling of the dataset.First we took decision tree as the </a:t>
            </a:r>
            <a:endParaRPr/>
          </a:p>
          <a:p>
            <a:pPr indent="0" lvl="0" marL="457200" rtl="0" algn="l">
              <a:spcBef>
                <a:spcPts val="0"/>
              </a:spcBef>
              <a:spcAft>
                <a:spcPts val="0"/>
              </a:spcAft>
              <a:buNone/>
            </a:pPr>
            <a:r>
              <a:rPr lang="en"/>
              <a:t>initial model part. Here we split the dataset into two parts i.e test and train dataset, then we predict some values on the basis of test data and finally printed the classification report using inbuilt method.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Next comes the random forest classifier, it is the group of decision trees.though it’s slow compared to decision trees it gives very accurate results . First we imported the inbuilt method for the random forest and then use same method as decision trees.</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lang="en"/>
              <a:t>Next step is the PCA (Principal Component Analysis) ,it is the dimensionality reduction method</a:t>
            </a:r>
            <a:endParaRPr/>
          </a:p>
          <a:p>
            <a:pPr indent="0" lvl="0" marL="0" rtl="0" algn="l">
              <a:spcBef>
                <a:spcPts val="0"/>
              </a:spcBef>
              <a:spcAft>
                <a:spcPts val="0"/>
              </a:spcAft>
              <a:buNone/>
            </a:pPr>
            <a:r>
              <a:rPr lang="en"/>
              <a:t>	But it preserves all the information of the original dataset.Here also we calculate accuracy.</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In above all these methods the accuracy came little less , so we smote the data i.e. imbalance the data and again calculated the accuracy, from this we got very great accuracy .</a:t>
            </a:r>
            <a:endParaRPr/>
          </a:p>
          <a:p>
            <a:pPr indent="0" lvl="0" marL="91440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type="title"/>
          </p:nvPr>
        </p:nvSpPr>
        <p:spPr>
          <a:xfrm>
            <a:off x="571500" y="517132"/>
            <a:ext cx="8001000" cy="461700"/>
          </a:xfrm>
          <a:prstGeom prst="rect">
            <a:avLst/>
          </a:prstGeom>
          <a:noFill/>
          <a:ln>
            <a:noFill/>
          </a:ln>
        </p:spPr>
        <p:txBody>
          <a:bodyPr anchorCtr="0" anchor="b" bIns="0" lIns="68575" spcFirstLastPara="1" rIns="68575" wrap="square" tIns="0">
            <a:spAutoFit/>
          </a:bodyPr>
          <a:lstStyle/>
          <a:p>
            <a:pPr indent="0" lvl="0" marL="0" rtl="0" algn="l">
              <a:spcBef>
                <a:spcPts val="0"/>
              </a:spcBef>
              <a:spcAft>
                <a:spcPts val="0"/>
              </a:spcAft>
              <a:buClr>
                <a:schemeClr val="accent1"/>
              </a:buClr>
              <a:buSzPts val="3000"/>
              <a:buFont typeface="Quattrocento Sans"/>
              <a:buNone/>
            </a:pPr>
            <a:r>
              <a:rPr lang="en"/>
              <a:t>PROPOSED APPROACH : </a:t>
            </a:r>
            <a:endParaRPr/>
          </a:p>
        </p:txBody>
      </p:sp>
      <p:sp>
        <p:nvSpPr>
          <p:cNvPr id="301" name="Google Shape;301;p36"/>
          <p:cNvSpPr txBox="1"/>
          <p:nvPr>
            <p:ph idx="1" type="body"/>
          </p:nvPr>
        </p:nvSpPr>
        <p:spPr>
          <a:xfrm>
            <a:off x="571500" y="1343026"/>
            <a:ext cx="8001000" cy="1331100"/>
          </a:xfrm>
          <a:prstGeom prst="rect">
            <a:avLst/>
          </a:prstGeom>
          <a:noFill/>
          <a:ln>
            <a:noFill/>
          </a:ln>
        </p:spPr>
        <p:txBody>
          <a:bodyPr anchorCtr="0" anchor="t" bIns="0" lIns="68575" spcFirstLastPara="1" rIns="68575" wrap="square" tIns="0">
            <a:noAutofit/>
          </a:bodyPr>
          <a:lstStyle/>
          <a:p>
            <a:pPr indent="-317500" lvl="0" marL="457200" rtl="0" algn="l">
              <a:spcBef>
                <a:spcPts val="0"/>
              </a:spcBef>
              <a:spcAft>
                <a:spcPts val="0"/>
              </a:spcAft>
              <a:buClr>
                <a:schemeClr val="dk1"/>
              </a:buClr>
              <a:buSzPts val="1400"/>
              <a:buChar char="❖"/>
            </a:pPr>
            <a:r>
              <a:rPr lang="en">
                <a:solidFill>
                  <a:schemeClr val="dk1"/>
                </a:solidFill>
              </a:rPr>
              <a:t> we optimize the dataset using the method called KNN.for k=27 we got highest accuracy for this dataset.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Finally we used linear and polynomial regression method .</a:t>
            </a:r>
            <a:endParaRPr>
              <a:solidFill>
                <a:schemeClr val="dk1"/>
              </a:solidFill>
            </a:endParaRPr>
          </a:p>
          <a:p>
            <a:pPr indent="0" lvl="0" marL="0" rtl="0" algn="l">
              <a:lnSpc>
                <a:spcPct val="90000"/>
              </a:lnSpc>
              <a:spcBef>
                <a:spcPts val="0"/>
              </a:spcBef>
              <a:spcAft>
                <a:spcPts val="0"/>
              </a:spcAft>
              <a:buClr>
                <a:schemeClr val="dk2"/>
              </a:buClr>
              <a:buSzPts val="1400"/>
              <a:buFont typeface="Arial"/>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6" name="Shape 306"/>
        <p:cNvGrpSpPr/>
        <p:nvPr/>
      </p:nvGrpSpPr>
      <p:grpSpPr>
        <a:xfrm>
          <a:off x="0" y="0"/>
          <a:ext cx="0" cy="0"/>
          <a:chOff x="0" y="0"/>
          <a:chExt cx="0" cy="0"/>
        </a:xfrm>
      </p:grpSpPr>
      <p:sp>
        <p:nvSpPr>
          <p:cNvPr id="307" name="Google Shape;307;p37"/>
          <p:cNvSpPr txBox="1"/>
          <p:nvPr>
            <p:ph type="title"/>
          </p:nvPr>
        </p:nvSpPr>
        <p:spPr>
          <a:xfrm>
            <a:off x="1143976" y="2052421"/>
            <a:ext cx="6856048" cy="692497"/>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lt1"/>
              </a:buClr>
              <a:buSzPts val="4500"/>
              <a:buFont typeface="Quattrocento Sans"/>
              <a:buNone/>
            </a:pPr>
            <a:r>
              <a:rPr lang="en" sz="4500"/>
              <a:t>THANK YOU</a:t>
            </a:r>
            <a:endParaRPr sz="4500"/>
          </a:p>
        </p:txBody>
      </p:sp>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571500" y="537433"/>
            <a:ext cx="8001000" cy="461700"/>
          </a:xfrm>
          <a:prstGeom prst="rect">
            <a:avLst/>
          </a:prstGeom>
        </p:spPr>
        <p:txBody>
          <a:bodyPr anchorCtr="0" anchor="b" bIns="0" lIns="68575" spcFirstLastPara="1" rIns="68575" wrap="square" tIns="0">
            <a:spAutoFit/>
          </a:bodyPr>
          <a:lstStyle/>
          <a:p>
            <a:pPr indent="0" lvl="0" marL="0" rtl="0" algn="l">
              <a:spcBef>
                <a:spcPts val="0"/>
              </a:spcBef>
              <a:spcAft>
                <a:spcPts val="0"/>
              </a:spcAft>
              <a:buNone/>
            </a:pPr>
            <a:r>
              <a:rPr lang="en"/>
              <a:t>PROBLEM STATEMENT</a:t>
            </a:r>
            <a:endParaRPr/>
          </a:p>
        </p:txBody>
      </p:sp>
      <p:sp>
        <p:nvSpPr>
          <p:cNvPr id="244" name="Google Shape;244;p27"/>
          <p:cNvSpPr txBox="1"/>
          <p:nvPr>
            <p:ph idx="1" type="body"/>
          </p:nvPr>
        </p:nvSpPr>
        <p:spPr>
          <a:xfrm>
            <a:off x="571500" y="1343029"/>
            <a:ext cx="8001000" cy="3185100"/>
          </a:xfrm>
          <a:prstGeom prst="rect">
            <a:avLst/>
          </a:prstGeom>
        </p:spPr>
        <p:txBody>
          <a:bodyPr anchorCtr="0" anchor="t" bIns="0" lIns="68575" spcFirstLastPara="1" rIns="68575" wrap="square" tIns="0">
            <a:noAutofit/>
          </a:bodyPr>
          <a:lstStyle/>
          <a:p>
            <a:pPr indent="-323850" lvl="0" marL="457200" rtl="0" algn="l">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Churn (loss of customers to competition) is a problem for companies because it is expensive to acquire a new customer and companies want to retain their existing customers. Most telecom companies suffer from voluntary churn.</a:t>
            </a:r>
            <a:endParaRPr sz="1500">
              <a:solidFill>
                <a:srgbClr val="292929"/>
              </a:solidFill>
              <a:highlight>
                <a:srgbClr val="FFFFFF"/>
              </a:highlight>
              <a:latin typeface="Georgia"/>
              <a:ea typeface="Georgia"/>
              <a:cs typeface="Georgia"/>
              <a:sym typeface="Georgia"/>
            </a:endParaRPr>
          </a:p>
          <a:p>
            <a:pPr indent="0" lvl="0" marL="45720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Customer churn is when a company’s customers stop doing business with that company. </a:t>
            </a:r>
            <a:endParaRPr sz="1500">
              <a:solidFill>
                <a:srgbClr val="292929"/>
              </a:solidFill>
              <a:highlight>
                <a:srgbClr val="FFFFFF"/>
              </a:highlight>
              <a:latin typeface="Georgia"/>
              <a:ea typeface="Georgia"/>
              <a:cs typeface="Georgia"/>
              <a:sym typeface="Georgia"/>
            </a:endParaRPr>
          </a:p>
          <a:p>
            <a:pPr indent="0" lvl="0" marL="45720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The most effective way for a company to stop customers  from unsubscribing their service is to </a:t>
            </a:r>
            <a:r>
              <a:rPr lang="en" sz="1500">
                <a:solidFill>
                  <a:srgbClr val="292929"/>
                </a:solidFill>
                <a:highlight>
                  <a:srgbClr val="FFFFFF"/>
                </a:highlight>
                <a:latin typeface="Georgia"/>
                <a:ea typeface="Georgia"/>
                <a:cs typeface="Georgia"/>
                <a:sym typeface="Georgia"/>
              </a:rPr>
              <a:t>understand them.</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we will examine customer data from Sample Data Sets with the aim of building and comparing several customer churn prediction models.</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571500" y="80520"/>
            <a:ext cx="8001000" cy="461700"/>
          </a:xfrm>
          <a:prstGeom prst="rect">
            <a:avLst/>
          </a:prstGeom>
          <a:noFill/>
          <a:ln>
            <a:noFill/>
          </a:ln>
        </p:spPr>
        <p:txBody>
          <a:bodyPr anchorCtr="0" anchor="b" bIns="0" lIns="68575" spcFirstLastPara="1" rIns="68575" wrap="square" tIns="0">
            <a:spAutoFit/>
          </a:bodyPr>
          <a:lstStyle/>
          <a:p>
            <a:pPr indent="0" lvl="0" marL="0" rtl="0" algn="l">
              <a:lnSpc>
                <a:spcPct val="100000"/>
              </a:lnSpc>
              <a:spcBef>
                <a:spcPts val="0"/>
              </a:spcBef>
              <a:spcAft>
                <a:spcPts val="0"/>
              </a:spcAft>
              <a:buClr>
                <a:schemeClr val="accent1"/>
              </a:buClr>
              <a:buSzPts val="3000"/>
              <a:buFont typeface="Quattrocento Sans"/>
              <a:buNone/>
            </a:pPr>
            <a:r>
              <a:rPr lang="en"/>
              <a:t>ABSTRACT AND APPLICATION:</a:t>
            </a:r>
            <a:endParaRPr/>
          </a:p>
        </p:txBody>
      </p:sp>
      <p:sp>
        <p:nvSpPr>
          <p:cNvPr id="250" name="Google Shape;250;p28"/>
          <p:cNvSpPr txBox="1"/>
          <p:nvPr>
            <p:ph idx="1" type="body"/>
          </p:nvPr>
        </p:nvSpPr>
        <p:spPr>
          <a:xfrm>
            <a:off x="571500" y="668160"/>
            <a:ext cx="8001000" cy="3576900"/>
          </a:xfrm>
          <a:prstGeom prst="rect">
            <a:avLst/>
          </a:prstGeom>
          <a:noFill/>
          <a:ln>
            <a:noFill/>
          </a:ln>
        </p:spPr>
        <p:txBody>
          <a:bodyPr anchorCtr="0" anchor="t" bIns="0" lIns="68575" spcFirstLastPara="1" rIns="68575" wrap="square" tIns="0">
            <a:noAutofit/>
          </a:bodyPr>
          <a:lstStyle/>
          <a:p>
            <a:pPr indent="-314325" lvl="0" marL="457200" rtl="0" algn="l">
              <a:lnSpc>
                <a:spcPct val="90000"/>
              </a:lnSpc>
              <a:spcBef>
                <a:spcPts val="0"/>
              </a:spcBef>
              <a:spcAft>
                <a:spcPts val="0"/>
              </a:spcAft>
              <a:buClr>
                <a:srgbClr val="333333"/>
              </a:buClr>
              <a:buSzPts val="1350"/>
              <a:buFont typeface="Georgia"/>
              <a:buChar char="-"/>
            </a:pPr>
            <a:r>
              <a:rPr lang="en" sz="1350">
                <a:solidFill>
                  <a:srgbClr val="333333"/>
                </a:solidFill>
                <a:highlight>
                  <a:srgbClr val="FCFCFC"/>
                </a:highlight>
                <a:latin typeface="Georgia"/>
                <a:ea typeface="Georgia"/>
                <a:cs typeface="Georgia"/>
                <a:sym typeface="Georgia"/>
              </a:rPr>
              <a:t>Customer churn is a major problem and one of the most important concerns for large companies. </a:t>
            </a:r>
            <a:endParaRPr sz="1350">
              <a:solidFill>
                <a:srgbClr val="333333"/>
              </a:solidFill>
              <a:highlight>
                <a:srgbClr val="FCFCFC"/>
              </a:highlight>
              <a:latin typeface="Georgia"/>
              <a:ea typeface="Georgia"/>
              <a:cs typeface="Georgia"/>
              <a:sym typeface="Georgia"/>
            </a:endParaRPr>
          </a:p>
          <a:p>
            <a:pPr indent="0" lvl="0" marL="0" rtl="0" algn="l">
              <a:lnSpc>
                <a:spcPct val="90000"/>
              </a:lnSpc>
              <a:spcBef>
                <a:spcPts val="0"/>
              </a:spcBef>
              <a:spcAft>
                <a:spcPts val="0"/>
              </a:spcAft>
              <a:buNone/>
            </a:pPr>
            <a:r>
              <a:t/>
            </a:r>
            <a:endParaRPr sz="1350">
              <a:solidFill>
                <a:srgbClr val="333333"/>
              </a:solidFill>
              <a:highlight>
                <a:srgbClr val="FCFCFC"/>
              </a:highlight>
              <a:latin typeface="Georgia"/>
              <a:ea typeface="Georgia"/>
              <a:cs typeface="Georgia"/>
              <a:sym typeface="Georgia"/>
            </a:endParaRPr>
          </a:p>
          <a:p>
            <a:pPr indent="-314325" lvl="0" marL="457200" rtl="0" algn="l">
              <a:lnSpc>
                <a:spcPct val="90000"/>
              </a:lnSpc>
              <a:spcBef>
                <a:spcPts val="0"/>
              </a:spcBef>
              <a:spcAft>
                <a:spcPts val="0"/>
              </a:spcAft>
              <a:buClr>
                <a:srgbClr val="333333"/>
              </a:buClr>
              <a:buSzPts val="1350"/>
              <a:buFont typeface="Georgia"/>
              <a:buChar char="-"/>
            </a:pPr>
            <a:r>
              <a:rPr lang="en" sz="1350">
                <a:solidFill>
                  <a:srgbClr val="333333"/>
                </a:solidFill>
                <a:highlight>
                  <a:srgbClr val="FCFCFC"/>
                </a:highlight>
                <a:latin typeface="Georgia"/>
                <a:ea typeface="Georgia"/>
                <a:cs typeface="Georgia"/>
                <a:sym typeface="Georgia"/>
              </a:rPr>
              <a:t>As companies will be directly affected by the </a:t>
            </a:r>
            <a:r>
              <a:rPr lang="en" sz="1350">
                <a:solidFill>
                  <a:srgbClr val="333333"/>
                </a:solidFill>
                <a:highlight>
                  <a:srgbClr val="FCFCFC"/>
                </a:highlight>
                <a:latin typeface="Georgia"/>
                <a:ea typeface="Georgia"/>
                <a:cs typeface="Georgia"/>
                <a:sym typeface="Georgia"/>
              </a:rPr>
              <a:t>customers</a:t>
            </a:r>
            <a:r>
              <a:rPr lang="en" sz="1350">
                <a:solidFill>
                  <a:srgbClr val="333333"/>
                </a:solidFill>
                <a:highlight>
                  <a:srgbClr val="FCFCFC"/>
                </a:highlight>
                <a:latin typeface="Georgia"/>
                <a:ea typeface="Georgia"/>
                <a:cs typeface="Georgia"/>
                <a:sym typeface="Georgia"/>
              </a:rPr>
              <a:t> if they </a:t>
            </a:r>
            <a:r>
              <a:rPr lang="en" sz="1350">
                <a:solidFill>
                  <a:srgbClr val="333333"/>
                </a:solidFill>
                <a:highlight>
                  <a:srgbClr val="FCFCFC"/>
                </a:highlight>
                <a:latin typeface="Georgia"/>
                <a:ea typeface="Georgia"/>
                <a:cs typeface="Georgia"/>
                <a:sym typeface="Georgia"/>
              </a:rPr>
              <a:t>unsubscribe</a:t>
            </a:r>
            <a:r>
              <a:rPr lang="en" sz="1350">
                <a:solidFill>
                  <a:srgbClr val="333333"/>
                </a:solidFill>
                <a:highlight>
                  <a:srgbClr val="FCFCFC"/>
                </a:highlight>
                <a:latin typeface="Georgia"/>
                <a:ea typeface="Georgia"/>
                <a:cs typeface="Georgia"/>
                <a:sym typeface="Georgia"/>
              </a:rPr>
              <a:t> their service, companies are trying to develop a means to predict whether customers will unsubscribe the service or not.</a:t>
            </a:r>
            <a:endParaRPr sz="1350">
              <a:solidFill>
                <a:srgbClr val="333333"/>
              </a:solidFill>
              <a:highlight>
                <a:srgbClr val="FCFCFC"/>
              </a:highlight>
              <a:latin typeface="Georgia"/>
              <a:ea typeface="Georgia"/>
              <a:cs typeface="Georgia"/>
              <a:sym typeface="Georgia"/>
            </a:endParaRPr>
          </a:p>
          <a:p>
            <a:pPr indent="0" lvl="0" marL="457200" rtl="0" algn="l">
              <a:lnSpc>
                <a:spcPct val="90000"/>
              </a:lnSpc>
              <a:spcBef>
                <a:spcPts val="0"/>
              </a:spcBef>
              <a:spcAft>
                <a:spcPts val="0"/>
              </a:spcAft>
              <a:buNone/>
            </a:pPr>
            <a:r>
              <a:t/>
            </a:r>
            <a:endParaRPr sz="1350">
              <a:solidFill>
                <a:srgbClr val="333333"/>
              </a:solidFill>
              <a:highlight>
                <a:srgbClr val="FCFCFC"/>
              </a:highlight>
              <a:latin typeface="Georgia"/>
              <a:ea typeface="Georgia"/>
              <a:cs typeface="Georgia"/>
              <a:sym typeface="Georgia"/>
            </a:endParaRPr>
          </a:p>
          <a:p>
            <a:pPr indent="-314325" lvl="0" marL="457200" rtl="0" algn="l">
              <a:lnSpc>
                <a:spcPct val="90000"/>
              </a:lnSpc>
              <a:spcBef>
                <a:spcPts val="0"/>
              </a:spcBef>
              <a:spcAft>
                <a:spcPts val="0"/>
              </a:spcAft>
              <a:buClr>
                <a:srgbClr val="333333"/>
              </a:buClr>
              <a:buSzPts val="1350"/>
              <a:buFont typeface="Georgia"/>
              <a:buChar char="-"/>
            </a:pPr>
            <a:r>
              <a:rPr lang="en" sz="1350">
                <a:solidFill>
                  <a:srgbClr val="333333"/>
                </a:solidFill>
                <a:highlight>
                  <a:srgbClr val="FCFCFC"/>
                </a:highlight>
                <a:latin typeface="Georgia"/>
                <a:ea typeface="Georgia"/>
                <a:cs typeface="Georgia"/>
                <a:sym typeface="Georgia"/>
              </a:rPr>
              <a:t>The main concept of our project is to develop a churn prediction model which assists telecom operators,banking system etc.. to predict customers who are most likely subject to churn.</a:t>
            </a:r>
            <a:endParaRPr sz="1350">
              <a:solidFill>
                <a:srgbClr val="333333"/>
              </a:solidFill>
              <a:highlight>
                <a:srgbClr val="FCFCFC"/>
              </a:highlight>
              <a:latin typeface="Georgia"/>
              <a:ea typeface="Georgia"/>
              <a:cs typeface="Georgia"/>
              <a:sym typeface="Georgia"/>
            </a:endParaRPr>
          </a:p>
          <a:p>
            <a:pPr indent="0" lvl="0" marL="457200" rtl="0" algn="l">
              <a:lnSpc>
                <a:spcPct val="90000"/>
              </a:lnSpc>
              <a:spcBef>
                <a:spcPts val="0"/>
              </a:spcBef>
              <a:spcAft>
                <a:spcPts val="0"/>
              </a:spcAft>
              <a:buNone/>
            </a:pPr>
            <a:r>
              <a:t/>
            </a:r>
            <a:endParaRPr sz="1350">
              <a:solidFill>
                <a:srgbClr val="333333"/>
              </a:solidFill>
              <a:highlight>
                <a:srgbClr val="FCFCFC"/>
              </a:highlight>
              <a:latin typeface="Georgia"/>
              <a:ea typeface="Georgia"/>
              <a:cs typeface="Georgia"/>
              <a:sym typeface="Georgia"/>
            </a:endParaRPr>
          </a:p>
          <a:p>
            <a:pPr indent="-314325" lvl="0" marL="457200" rtl="0" algn="l">
              <a:lnSpc>
                <a:spcPct val="90000"/>
              </a:lnSpc>
              <a:spcBef>
                <a:spcPts val="0"/>
              </a:spcBef>
              <a:spcAft>
                <a:spcPts val="0"/>
              </a:spcAft>
              <a:buClr>
                <a:srgbClr val="333333"/>
              </a:buClr>
              <a:buSzPts val="1350"/>
              <a:buFont typeface="Georgia"/>
              <a:buChar char="-"/>
            </a:pPr>
            <a:r>
              <a:rPr lang="en" sz="1350">
                <a:solidFill>
                  <a:srgbClr val="333333"/>
                </a:solidFill>
                <a:highlight>
                  <a:srgbClr val="FCFCFC"/>
                </a:highlight>
                <a:latin typeface="Georgia"/>
                <a:ea typeface="Georgia"/>
                <a:cs typeface="Georgia"/>
                <a:sym typeface="Georgia"/>
              </a:rPr>
              <a:t>The model developed here will be heavily dependent on MACHINE LEARNING ALGORITHMS.</a:t>
            </a:r>
            <a:endParaRPr sz="1350">
              <a:solidFill>
                <a:srgbClr val="333333"/>
              </a:solidFill>
              <a:highlight>
                <a:srgbClr val="FCFCFC"/>
              </a:highlight>
              <a:latin typeface="Georgia"/>
              <a:ea typeface="Georgia"/>
              <a:cs typeface="Georgia"/>
              <a:sym typeface="Georgia"/>
            </a:endParaRPr>
          </a:p>
          <a:p>
            <a:pPr indent="0" lvl="0" marL="457200" rtl="0" algn="l">
              <a:lnSpc>
                <a:spcPct val="90000"/>
              </a:lnSpc>
              <a:spcBef>
                <a:spcPts val="0"/>
              </a:spcBef>
              <a:spcAft>
                <a:spcPts val="0"/>
              </a:spcAft>
              <a:buNone/>
            </a:pPr>
            <a:r>
              <a:t/>
            </a:r>
            <a:endParaRPr sz="1350">
              <a:solidFill>
                <a:srgbClr val="333333"/>
              </a:solidFill>
              <a:highlight>
                <a:srgbClr val="FCFCFC"/>
              </a:highlight>
              <a:latin typeface="Georgia"/>
              <a:ea typeface="Georgia"/>
              <a:cs typeface="Georgia"/>
              <a:sym typeface="Georgia"/>
            </a:endParaRPr>
          </a:p>
          <a:p>
            <a:pPr indent="-314325" lvl="0" marL="457200" rtl="0" algn="l">
              <a:lnSpc>
                <a:spcPct val="90000"/>
              </a:lnSpc>
              <a:spcBef>
                <a:spcPts val="0"/>
              </a:spcBef>
              <a:spcAft>
                <a:spcPts val="0"/>
              </a:spcAft>
              <a:buClr>
                <a:srgbClr val="333333"/>
              </a:buClr>
              <a:buSzPts val="1350"/>
              <a:buFont typeface="Georgia"/>
              <a:buChar char="-"/>
            </a:pPr>
            <a:r>
              <a:rPr lang="en" sz="1350">
                <a:solidFill>
                  <a:srgbClr val="333333"/>
                </a:solidFill>
                <a:highlight>
                  <a:srgbClr val="FCFCFC"/>
                </a:highlight>
                <a:latin typeface="Georgia"/>
                <a:ea typeface="Georgia"/>
                <a:cs typeface="Georgia"/>
                <a:sym typeface="Georgia"/>
              </a:rPr>
              <a:t>Algorithms used in our project include Random forest classifier,decision trees,linear regression,PCA etc.</a:t>
            </a:r>
            <a:endParaRPr sz="1350">
              <a:solidFill>
                <a:srgbClr val="333333"/>
              </a:solidFill>
              <a:highlight>
                <a:srgbClr val="FCFCFC"/>
              </a:highlight>
              <a:latin typeface="Georgia"/>
              <a:ea typeface="Georgia"/>
              <a:cs typeface="Georgia"/>
              <a:sym typeface="Georgia"/>
            </a:endParaRPr>
          </a:p>
          <a:p>
            <a:pPr indent="0" lvl="0" marL="457200" rtl="0" algn="l">
              <a:lnSpc>
                <a:spcPct val="90000"/>
              </a:lnSpc>
              <a:spcBef>
                <a:spcPts val="0"/>
              </a:spcBef>
              <a:spcAft>
                <a:spcPts val="0"/>
              </a:spcAft>
              <a:buNone/>
            </a:pPr>
            <a:r>
              <a:t/>
            </a:r>
            <a:endParaRPr sz="1350">
              <a:solidFill>
                <a:srgbClr val="333333"/>
              </a:solidFill>
              <a:highlight>
                <a:srgbClr val="FCFCFC"/>
              </a:highlight>
              <a:latin typeface="Georgia"/>
              <a:ea typeface="Georgia"/>
              <a:cs typeface="Georgia"/>
              <a:sym typeface="Georgia"/>
            </a:endParaRPr>
          </a:p>
          <a:p>
            <a:pPr indent="-314325" lvl="0" marL="457200" rtl="0" algn="l">
              <a:lnSpc>
                <a:spcPct val="90000"/>
              </a:lnSpc>
              <a:spcBef>
                <a:spcPts val="0"/>
              </a:spcBef>
              <a:spcAft>
                <a:spcPts val="0"/>
              </a:spcAft>
              <a:buClr>
                <a:srgbClr val="333333"/>
              </a:buClr>
              <a:buSzPts val="1350"/>
              <a:buFont typeface="Georgia"/>
              <a:buChar char="-"/>
            </a:pPr>
            <a:r>
              <a:rPr lang="en" sz="1350">
                <a:solidFill>
                  <a:srgbClr val="333333"/>
                </a:solidFill>
                <a:highlight>
                  <a:srgbClr val="FCFCFC"/>
                </a:highlight>
                <a:latin typeface="Georgia"/>
                <a:ea typeface="Georgia"/>
                <a:cs typeface="Georgia"/>
                <a:sym typeface="Georgia"/>
              </a:rPr>
              <a:t>The churn prediction classifies the customers into churn and non-churn customers based on their purchase. The datasets are mostly collected from the churn customers. </a:t>
            </a:r>
            <a:endParaRPr sz="1350">
              <a:solidFill>
                <a:srgbClr val="333333"/>
              </a:solidFill>
              <a:highlight>
                <a:srgbClr val="FCFCFC"/>
              </a:highlight>
              <a:latin typeface="Georgia"/>
              <a:ea typeface="Georgia"/>
              <a:cs typeface="Georgia"/>
              <a:sym typeface="Georgia"/>
            </a:endParaRPr>
          </a:p>
          <a:p>
            <a:pPr indent="0" lvl="0" marL="457200" rtl="0" algn="l">
              <a:lnSpc>
                <a:spcPct val="90000"/>
              </a:lnSpc>
              <a:spcBef>
                <a:spcPts val="0"/>
              </a:spcBef>
              <a:spcAft>
                <a:spcPts val="0"/>
              </a:spcAft>
              <a:buNone/>
            </a:pPr>
            <a:r>
              <a:t/>
            </a:r>
            <a:endParaRPr sz="1350">
              <a:solidFill>
                <a:srgbClr val="333333"/>
              </a:solidFill>
              <a:highlight>
                <a:srgbClr val="FCFCFC"/>
              </a:highlight>
              <a:latin typeface="Georgia"/>
              <a:ea typeface="Georgia"/>
              <a:cs typeface="Georgia"/>
              <a:sym typeface="Georgia"/>
            </a:endParaRPr>
          </a:p>
          <a:p>
            <a:pPr indent="-314325" lvl="0" marL="457200" rtl="0" algn="l">
              <a:lnSpc>
                <a:spcPct val="90000"/>
              </a:lnSpc>
              <a:spcBef>
                <a:spcPts val="0"/>
              </a:spcBef>
              <a:spcAft>
                <a:spcPts val="0"/>
              </a:spcAft>
              <a:buClr>
                <a:srgbClr val="333333"/>
              </a:buClr>
              <a:buSzPts val="1350"/>
              <a:buFont typeface="Georgia"/>
              <a:buChar char="-"/>
            </a:pPr>
            <a:r>
              <a:rPr lang="en" sz="1350">
                <a:solidFill>
                  <a:srgbClr val="333333"/>
                </a:solidFill>
                <a:highlight>
                  <a:srgbClr val="FCFCFC"/>
                </a:highlight>
                <a:latin typeface="Georgia"/>
                <a:ea typeface="Georgia"/>
                <a:cs typeface="Georgia"/>
                <a:sym typeface="Georgia"/>
              </a:rPr>
              <a:t>By exploring raw data and performing data analysis, one can predict in advance whether the customer agitates or proceed with the organization</a:t>
            </a:r>
            <a:endParaRPr sz="1350">
              <a:solidFill>
                <a:srgbClr val="333333"/>
              </a:solidFill>
              <a:highlight>
                <a:srgbClr val="FCFCFC"/>
              </a:highlight>
              <a:latin typeface="Georgia"/>
              <a:ea typeface="Georgia"/>
              <a:cs typeface="Georgia"/>
              <a:sym typeface="Georgia"/>
            </a:endParaRPr>
          </a:p>
          <a:p>
            <a:pPr indent="0" lvl="0" marL="0" rtl="0" algn="l">
              <a:lnSpc>
                <a:spcPct val="90000"/>
              </a:lnSpc>
              <a:spcBef>
                <a:spcPts val="0"/>
              </a:spcBef>
              <a:spcAft>
                <a:spcPts val="0"/>
              </a:spcAft>
              <a:buNone/>
            </a:pPr>
            <a:r>
              <a:t/>
            </a:r>
            <a:endParaRPr sz="1350">
              <a:solidFill>
                <a:srgbClr val="333333"/>
              </a:solidFill>
              <a:highlight>
                <a:srgbClr val="FCFCFC"/>
              </a:highlight>
              <a:latin typeface="Georgia"/>
              <a:ea typeface="Georgia"/>
              <a:cs typeface="Georgia"/>
              <a:sym typeface="Georgia"/>
            </a:endParaRPr>
          </a:p>
          <a:p>
            <a:pPr indent="0" lvl="0" marL="0" rtl="0" algn="l">
              <a:lnSpc>
                <a:spcPct val="90000"/>
              </a:lnSpc>
              <a:spcBef>
                <a:spcPts val="0"/>
              </a:spcBef>
              <a:spcAft>
                <a:spcPts val="0"/>
              </a:spcAft>
              <a:buNone/>
            </a:pPr>
            <a:r>
              <a:t/>
            </a:r>
            <a:endParaRPr sz="1350">
              <a:solidFill>
                <a:srgbClr val="333333"/>
              </a:solidFill>
              <a:highlight>
                <a:srgbClr val="FCFCFC"/>
              </a:highlight>
              <a:latin typeface="Georgia"/>
              <a:ea typeface="Georgia"/>
              <a:cs typeface="Georgia"/>
              <a:sym typeface="Georgia"/>
            </a:endParaRPr>
          </a:p>
          <a:p>
            <a:pPr indent="0" lvl="0" marL="0" rtl="0" algn="l">
              <a:lnSpc>
                <a:spcPct val="90000"/>
              </a:lnSpc>
              <a:spcBef>
                <a:spcPts val="0"/>
              </a:spcBef>
              <a:spcAft>
                <a:spcPts val="0"/>
              </a:spcAft>
              <a:buClr>
                <a:schemeClr val="dk2"/>
              </a:buClr>
              <a:buSzPts val="1500"/>
              <a:buFont typeface="Arial"/>
              <a:buNone/>
            </a:pPr>
            <a:r>
              <a:rPr b="0" lang="en" sz="1500">
                <a:latin typeface="Arial"/>
                <a:ea typeface="Arial"/>
                <a:cs typeface="Arial"/>
                <a:sym typeface="Arial"/>
              </a:rPr>
              <a:t>	</a:t>
            </a:r>
            <a:endParaRPr sz="1500">
              <a:latin typeface="Nunito"/>
              <a:ea typeface="Nunito"/>
              <a:cs typeface="Nunito"/>
              <a:sym typeface="Nunito"/>
            </a:endParaRPr>
          </a:p>
        </p:txBody>
      </p:sp>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9"/>
          <p:cNvSpPr txBox="1"/>
          <p:nvPr>
            <p:ph type="title"/>
          </p:nvPr>
        </p:nvSpPr>
        <p:spPr>
          <a:xfrm>
            <a:off x="571500" y="208158"/>
            <a:ext cx="8001000" cy="461486"/>
          </a:xfrm>
          <a:prstGeom prst="rect">
            <a:avLst/>
          </a:prstGeom>
          <a:noFill/>
          <a:ln>
            <a:noFill/>
          </a:ln>
        </p:spPr>
        <p:txBody>
          <a:bodyPr anchorCtr="0" anchor="b" bIns="0" lIns="68575" spcFirstLastPara="1" rIns="68575" wrap="square" tIns="0">
            <a:spAutoFit/>
          </a:bodyPr>
          <a:lstStyle/>
          <a:p>
            <a:pPr indent="0" lvl="0" marL="0" rtl="0" algn="l">
              <a:lnSpc>
                <a:spcPct val="100000"/>
              </a:lnSpc>
              <a:spcBef>
                <a:spcPts val="0"/>
              </a:spcBef>
              <a:spcAft>
                <a:spcPts val="0"/>
              </a:spcAft>
              <a:buClr>
                <a:schemeClr val="accent1"/>
              </a:buClr>
              <a:buSzPts val="3000"/>
              <a:buFont typeface="Quattrocento Sans"/>
              <a:buNone/>
            </a:pPr>
            <a:r>
              <a:rPr lang="en"/>
              <a:t>APPLICATION AND USES:	</a:t>
            </a:r>
            <a:endParaRPr/>
          </a:p>
        </p:txBody>
      </p:sp>
      <p:sp>
        <p:nvSpPr>
          <p:cNvPr id="256" name="Google Shape;256;p29"/>
          <p:cNvSpPr txBox="1"/>
          <p:nvPr>
            <p:ph idx="1" type="body"/>
          </p:nvPr>
        </p:nvSpPr>
        <p:spPr>
          <a:xfrm>
            <a:off x="194786" y="732949"/>
            <a:ext cx="8646795" cy="3878104"/>
          </a:xfrm>
          <a:prstGeom prst="rect">
            <a:avLst/>
          </a:prstGeom>
          <a:noFill/>
          <a:ln>
            <a:noFill/>
          </a:ln>
        </p:spPr>
        <p:txBody>
          <a:bodyPr anchorCtr="0" anchor="t" bIns="0" lIns="68575" spcFirstLastPara="1" rIns="68575" wrap="square" tIns="0">
            <a:noAutofit/>
          </a:bodyPr>
          <a:lstStyle/>
          <a:p>
            <a:pPr indent="0" lvl="0" marL="0" rtl="0" algn="l">
              <a:lnSpc>
                <a:spcPct val="90000"/>
              </a:lnSpc>
              <a:spcBef>
                <a:spcPts val="0"/>
              </a:spcBef>
              <a:spcAft>
                <a:spcPts val="0"/>
              </a:spcAft>
              <a:buClr>
                <a:schemeClr val="dk2"/>
              </a:buClr>
              <a:buSzPts val="2100"/>
              <a:buFont typeface="Arial"/>
              <a:buNone/>
            </a:pPr>
            <a:r>
              <a:rPr lang="en" sz="2100">
                <a:latin typeface="Arial"/>
                <a:ea typeface="Arial"/>
                <a:cs typeface="Arial"/>
                <a:sym typeface="Arial"/>
              </a:rPr>
              <a:t>1)Churn prediction is used for predicting which customers are at high risk of leaving the company or canceling a subscription to a service, based on their behavior with your product.</a:t>
            </a:r>
            <a:endParaRPr sz="2100">
              <a:latin typeface="Arial"/>
              <a:ea typeface="Arial"/>
              <a:cs typeface="Arial"/>
              <a:sym typeface="Arial"/>
            </a:endParaRPr>
          </a:p>
          <a:p>
            <a:pPr indent="0" lvl="0" marL="0" rtl="0" algn="l">
              <a:lnSpc>
                <a:spcPct val="90000"/>
              </a:lnSpc>
              <a:spcBef>
                <a:spcPts val="0"/>
              </a:spcBef>
              <a:spcAft>
                <a:spcPts val="0"/>
              </a:spcAft>
              <a:buClr>
                <a:schemeClr val="dk2"/>
              </a:buClr>
              <a:buSzPts val="2100"/>
              <a:buFont typeface="Arial"/>
              <a:buNone/>
            </a:pPr>
            <a:r>
              <a:t/>
            </a:r>
            <a:endParaRPr sz="2100">
              <a:latin typeface="Arial"/>
              <a:ea typeface="Arial"/>
              <a:cs typeface="Arial"/>
              <a:sym typeface="Arial"/>
            </a:endParaRPr>
          </a:p>
          <a:p>
            <a:pPr indent="0" lvl="0" marL="0" rtl="0" algn="l">
              <a:lnSpc>
                <a:spcPct val="90000"/>
              </a:lnSpc>
              <a:spcBef>
                <a:spcPts val="0"/>
              </a:spcBef>
              <a:spcAft>
                <a:spcPts val="0"/>
              </a:spcAft>
              <a:buClr>
                <a:schemeClr val="dk2"/>
              </a:buClr>
              <a:buSzPts val="2100"/>
              <a:buFont typeface="Arial"/>
              <a:buNone/>
            </a:pPr>
            <a:r>
              <a:rPr lang="en" sz="2100">
                <a:latin typeface="Arial"/>
                <a:ea typeface="Arial"/>
                <a:cs typeface="Arial"/>
                <a:sym typeface="Arial"/>
              </a:rPr>
              <a:t>2)Churn prediction is one of the best way in finding the feedback from the customers and it sustain the customers by giving some offers. </a:t>
            </a:r>
            <a:endParaRPr sz="2100">
              <a:latin typeface="Arial"/>
              <a:ea typeface="Arial"/>
              <a:cs typeface="Arial"/>
              <a:sym typeface="Arial"/>
            </a:endParaRPr>
          </a:p>
          <a:p>
            <a:pPr indent="0" lvl="0" marL="0" rtl="0" algn="l">
              <a:lnSpc>
                <a:spcPct val="90000"/>
              </a:lnSpc>
              <a:spcBef>
                <a:spcPts val="0"/>
              </a:spcBef>
              <a:spcAft>
                <a:spcPts val="0"/>
              </a:spcAft>
              <a:buClr>
                <a:schemeClr val="dk2"/>
              </a:buClr>
              <a:buSzPts val="2100"/>
              <a:buFont typeface="Arial"/>
              <a:buNone/>
            </a:pPr>
            <a:r>
              <a:t/>
            </a:r>
            <a:endParaRPr sz="2100">
              <a:latin typeface="Arial"/>
              <a:ea typeface="Arial"/>
              <a:cs typeface="Arial"/>
              <a:sym typeface="Arial"/>
            </a:endParaRPr>
          </a:p>
          <a:p>
            <a:pPr indent="0" lvl="0" marL="0" rtl="0" algn="l">
              <a:lnSpc>
                <a:spcPct val="90000"/>
              </a:lnSpc>
              <a:spcBef>
                <a:spcPts val="0"/>
              </a:spcBef>
              <a:spcAft>
                <a:spcPts val="0"/>
              </a:spcAft>
              <a:buClr>
                <a:schemeClr val="dk2"/>
              </a:buClr>
              <a:buSzPts val="2100"/>
              <a:buFont typeface="Arial"/>
              <a:buNone/>
            </a:pPr>
            <a:r>
              <a:rPr lang="en" sz="2100">
                <a:latin typeface="Arial"/>
                <a:ea typeface="Arial"/>
                <a:cs typeface="Arial"/>
                <a:sym typeface="Arial"/>
              </a:rPr>
              <a:t>3)Used in medical,telecommunication,banking and many more other fields</a:t>
            </a:r>
            <a:endParaRPr sz="2100">
              <a:latin typeface="Arial"/>
              <a:ea typeface="Arial"/>
              <a:cs typeface="Arial"/>
              <a:sym typeface="Arial"/>
            </a:endParaRPr>
          </a:p>
          <a:p>
            <a:pPr indent="0" lvl="0" marL="0" rtl="0" algn="l">
              <a:lnSpc>
                <a:spcPct val="90000"/>
              </a:lnSpc>
              <a:spcBef>
                <a:spcPts val="0"/>
              </a:spcBef>
              <a:spcAft>
                <a:spcPts val="0"/>
              </a:spcAft>
              <a:buClr>
                <a:schemeClr val="dk2"/>
              </a:buClr>
              <a:buSzPts val="2100"/>
              <a:buFont typeface="Arial"/>
              <a:buNone/>
            </a:pPr>
            <a:r>
              <a:t/>
            </a:r>
            <a:endParaRPr sz="2100">
              <a:latin typeface="Arial"/>
              <a:ea typeface="Arial"/>
              <a:cs typeface="Arial"/>
              <a:sym typeface="Arial"/>
            </a:endParaRPr>
          </a:p>
          <a:p>
            <a:pPr indent="0" lvl="0" marL="0" rtl="0" algn="l">
              <a:lnSpc>
                <a:spcPct val="90000"/>
              </a:lnSpc>
              <a:spcBef>
                <a:spcPts val="0"/>
              </a:spcBef>
              <a:spcAft>
                <a:spcPts val="0"/>
              </a:spcAft>
              <a:buClr>
                <a:schemeClr val="dk2"/>
              </a:buClr>
              <a:buSzPts val="2100"/>
              <a:buFont typeface="Arial"/>
              <a:buNone/>
            </a:pPr>
            <a:r>
              <a:rPr lang="en" sz="2100">
                <a:latin typeface="Arial"/>
                <a:ea typeface="Arial"/>
                <a:cs typeface="Arial"/>
                <a:sym typeface="Arial"/>
              </a:rPr>
              <a:t>4)Used to predict </a:t>
            </a:r>
            <a:r>
              <a:rPr lang="en" sz="2100">
                <a:latin typeface="Arial"/>
                <a:ea typeface="Arial"/>
                <a:cs typeface="Arial"/>
                <a:sym typeface="Arial"/>
              </a:rPr>
              <a:t>which</a:t>
            </a:r>
            <a:r>
              <a:rPr lang="en" sz="2100">
                <a:latin typeface="Arial"/>
                <a:ea typeface="Arial"/>
                <a:cs typeface="Arial"/>
                <a:sym typeface="Arial"/>
              </a:rPr>
              <a:t> customer is in the verge of unsubscribing the company/organizations.</a:t>
            </a:r>
            <a:endParaRPr sz="2100">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Effect filter="fade" transition="in">
                                      <p:cBhvr>
                                        <p:cTn dur="500"/>
                                        <p:tgtEl>
                                          <p:spTgt spid="2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animEffect filter="fade" transition="in">
                                      <p:cBhvr>
                                        <p:cTn dur="500"/>
                                        <p:tgtEl>
                                          <p:spTgt spid="2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2" st="2"/>
                                            </p:txEl>
                                          </p:spTgt>
                                        </p:tgtEl>
                                        <p:attrNameLst>
                                          <p:attrName>style.visibility</p:attrName>
                                        </p:attrNameLst>
                                      </p:cBhvr>
                                      <p:to>
                                        <p:strVal val="visible"/>
                                      </p:to>
                                    </p:set>
                                    <p:animEffect filter="fade" transition="in">
                                      <p:cBhvr>
                                        <p:cTn dur="500"/>
                                        <p:tgtEl>
                                          <p:spTgt spid="2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3" st="3"/>
                                            </p:txEl>
                                          </p:spTgt>
                                        </p:tgtEl>
                                        <p:attrNameLst>
                                          <p:attrName>style.visibility</p:attrName>
                                        </p:attrNameLst>
                                      </p:cBhvr>
                                      <p:to>
                                        <p:strVal val="visible"/>
                                      </p:to>
                                    </p:set>
                                    <p:animEffect filter="fade" transition="in">
                                      <p:cBhvr>
                                        <p:cTn dur="500"/>
                                        <p:tgtEl>
                                          <p:spTgt spid="2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4" st="4"/>
                                            </p:txEl>
                                          </p:spTgt>
                                        </p:tgtEl>
                                        <p:attrNameLst>
                                          <p:attrName>style.visibility</p:attrName>
                                        </p:attrNameLst>
                                      </p:cBhvr>
                                      <p:to>
                                        <p:strVal val="visible"/>
                                      </p:to>
                                    </p:set>
                                    <p:animEffect filter="fade" transition="in">
                                      <p:cBhvr>
                                        <p:cTn dur="500"/>
                                        <p:tgtEl>
                                          <p:spTgt spid="2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5" st="5"/>
                                            </p:txEl>
                                          </p:spTgt>
                                        </p:tgtEl>
                                        <p:attrNameLst>
                                          <p:attrName>style.visibility</p:attrName>
                                        </p:attrNameLst>
                                      </p:cBhvr>
                                      <p:to>
                                        <p:strVal val="visible"/>
                                      </p:to>
                                    </p:set>
                                    <p:animEffect filter="fade" transition="in">
                                      <p:cBhvr>
                                        <p:cTn dur="500"/>
                                        <p:tgtEl>
                                          <p:spTgt spid="25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6" st="6"/>
                                            </p:txEl>
                                          </p:spTgt>
                                        </p:tgtEl>
                                        <p:attrNameLst>
                                          <p:attrName>style.visibility</p:attrName>
                                        </p:attrNameLst>
                                      </p:cBhvr>
                                      <p:to>
                                        <p:strVal val="visible"/>
                                      </p:to>
                                    </p:set>
                                    <p:animEffect filter="fade" transition="in">
                                      <p:cBhvr>
                                        <p:cTn dur="500"/>
                                        <p:tgtEl>
                                          <p:spTgt spid="25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330775" y="142861"/>
            <a:ext cx="8001000" cy="461700"/>
          </a:xfrm>
          <a:prstGeom prst="rect">
            <a:avLst/>
          </a:prstGeom>
          <a:noFill/>
          <a:ln>
            <a:noFill/>
          </a:ln>
        </p:spPr>
        <p:txBody>
          <a:bodyPr anchorCtr="0" anchor="b" bIns="0" lIns="68575" spcFirstLastPara="1" rIns="68575" wrap="square" tIns="0">
            <a:spAutoFit/>
          </a:bodyPr>
          <a:lstStyle/>
          <a:p>
            <a:pPr indent="0" lvl="0" marL="0" rtl="0" algn="l">
              <a:lnSpc>
                <a:spcPct val="100000"/>
              </a:lnSpc>
              <a:spcBef>
                <a:spcPts val="0"/>
              </a:spcBef>
              <a:spcAft>
                <a:spcPts val="0"/>
              </a:spcAft>
              <a:buClr>
                <a:schemeClr val="accent1"/>
              </a:buClr>
              <a:buSzPts val="3000"/>
              <a:buFont typeface="Quattrocento Sans"/>
              <a:buNone/>
            </a:pPr>
            <a:r>
              <a:rPr lang="en"/>
              <a:t>HIGH LEVEL ARCHITECTURE</a:t>
            </a:r>
            <a:endParaRPr/>
          </a:p>
        </p:txBody>
      </p:sp>
      <p:pic>
        <p:nvPicPr>
          <p:cNvPr id="262" name="Google Shape;262;p30"/>
          <p:cNvPicPr preferRelativeResize="0"/>
          <p:nvPr/>
        </p:nvPicPr>
        <p:blipFill>
          <a:blip r:embed="rId3">
            <a:alphaModFix/>
          </a:blip>
          <a:stretch>
            <a:fillRect/>
          </a:stretch>
        </p:blipFill>
        <p:spPr>
          <a:xfrm>
            <a:off x="1286550" y="707400"/>
            <a:ext cx="6376476" cy="390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1"/>
          <p:cNvSpPr txBox="1"/>
          <p:nvPr>
            <p:ph type="title"/>
          </p:nvPr>
        </p:nvSpPr>
        <p:spPr>
          <a:xfrm>
            <a:off x="144700" y="154261"/>
            <a:ext cx="8001000" cy="461700"/>
          </a:xfrm>
          <a:prstGeom prst="rect">
            <a:avLst/>
          </a:prstGeom>
          <a:noFill/>
          <a:ln>
            <a:noFill/>
          </a:ln>
        </p:spPr>
        <p:txBody>
          <a:bodyPr anchorCtr="0" anchor="b" bIns="0" lIns="68575" spcFirstLastPara="1" rIns="68575" wrap="square" tIns="0">
            <a:spAutoFit/>
          </a:bodyPr>
          <a:lstStyle/>
          <a:p>
            <a:pPr indent="0" lvl="0" marL="0" rtl="0" algn="l">
              <a:lnSpc>
                <a:spcPct val="100000"/>
              </a:lnSpc>
              <a:spcBef>
                <a:spcPts val="0"/>
              </a:spcBef>
              <a:spcAft>
                <a:spcPts val="0"/>
              </a:spcAft>
              <a:buClr>
                <a:srgbClr val="007788"/>
              </a:buClr>
              <a:buSzPts val="3000"/>
              <a:buFont typeface="Quattrocento Sans"/>
              <a:buNone/>
            </a:pPr>
            <a:r>
              <a:rPr lang="en">
                <a:solidFill>
                  <a:srgbClr val="007788"/>
                </a:solidFill>
              </a:rPr>
              <a:t>LITERATURE SURVEY:</a:t>
            </a:r>
            <a:endParaRPr/>
          </a:p>
        </p:txBody>
      </p:sp>
      <p:sp>
        <p:nvSpPr>
          <p:cNvPr id="268" name="Google Shape;268;p31"/>
          <p:cNvSpPr txBox="1"/>
          <p:nvPr>
            <p:ph idx="1" type="body"/>
          </p:nvPr>
        </p:nvSpPr>
        <p:spPr>
          <a:xfrm>
            <a:off x="56199" y="1023684"/>
            <a:ext cx="8754300" cy="3603900"/>
          </a:xfrm>
          <a:prstGeom prst="rect">
            <a:avLst/>
          </a:prstGeom>
          <a:noFill/>
          <a:ln>
            <a:noFill/>
          </a:ln>
        </p:spPr>
        <p:txBody>
          <a:bodyPr anchorCtr="0" anchor="t" bIns="0" lIns="68575" spcFirstLastPara="1" rIns="68575" wrap="square" tIns="0">
            <a:noAutofit/>
          </a:bodyPr>
          <a:lstStyle/>
          <a:p>
            <a:pPr indent="0" lvl="0" marL="0" rtl="0" algn="l">
              <a:lnSpc>
                <a:spcPct val="90000"/>
              </a:lnSpc>
              <a:spcBef>
                <a:spcPts val="0"/>
              </a:spcBef>
              <a:spcAft>
                <a:spcPts val="0"/>
              </a:spcAft>
              <a:buClr>
                <a:schemeClr val="dk2"/>
              </a:buClr>
              <a:buSzPts val="1400"/>
              <a:buFont typeface="Arial"/>
              <a:buNone/>
            </a:pPr>
            <a:r>
              <a:t/>
            </a:r>
            <a:endParaRPr/>
          </a:p>
        </p:txBody>
      </p:sp>
      <p:graphicFrame>
        <p:nvGraphicFramePr>
          <p:cNvPr id="269" name="Google Shape;269;p31"/>
          <p:cNvGraphicFramePr/>
          <p:nvPr/>
        </p:nvGraphicFramePr>
        <p:xfrm>
          <a:off x="56198" y="546271"/>
          <a:ext cx="3000000" cy="3000000"/>
        </p:xfrm>
        <a:graphic>
          <a:graphicData uri="http://schemas.openxmlformats.org/drawingml/2006/table">
            <a:tbl>
              <a:tblPr bandRow="1" firstRow="1">
                <a:noFill/>
                <a:tableStyleId>{0B4A0AF3-D426-455D-AD00-D26909C99122}</a:tableStyleId>
              </a:tblPr>
              <a:tblGrid>
                <a:gridCol w="1817850"/>
                <a:gridCol w="1817850"/>
                <a:gridCol w="1817850"/>
                <a:gridCol w="1817850"/>
                <a:gridCol w="1817850"/>
              </a:tblGrid>
              <a:tr h="502475">
                <a:tc>
                  <a:txBody>
                    <a:bodyPr/>
                    <a:lstStyle/>
                    <a:p>
                      <a:pPr indent="0" lvl="0" marL="0" marR="0" rtl="0" algn="l">
                        <a:spcBef>
                          <a:spcPts val="0"/>
                        </a:spcBef>
                        <a:spcAft>
                          <a:spcPts val="0"/>
                        </a:spcAft>
                        <a:buNone/>
                      </a:pPr>
                      <a:r>
                        <a:rPr lang="en" sz="1400" u="none" cap="none" strike="noStrike"/>
                        <a:t>Title of the paper</a:t>
                      </a:r>
                      <a:endParaRPr sz="1400"/>
                    </a:p>
                  </a:txBody>
                  <a:tcPr marT="34300" marB="34300" marR="68600" marL="68600"/>
                </a:tc>
                <a:tc>
                  <a:txBody>
                    <a:bodyPr/>
                    <a:lstStyle/>
                    <a:p>
                      <a:pPr indent="0" lvl="0" marL="0" marR="0" rtl="0" algn="l">
                        <a:spcBef>
                          <a:spcPts val="0"/>
                        </a:spcBef>
                        <a:spcAft>
                          <a:spcPts val="0"/>
                        </a:spcAft>
                        <a:buNone/>
                      </a:pPr>
                      <a:r>
                        <a:rPr lang="en" sz="1400"/>
                        <a:t>Year of Publication</a:t>
                      </a:r>
                      <a:endParaRPr sz="1400"/>
                    </a:p>
                  </a:txBody>
                  <a:tcPr marT="34300" marB="34300" marR="68600" marL="68600"/>
                </a:tc>
                <a:tc>
                  <a:txBody>
                    <a:bodyPr/>
                    <a:lstStyle/>
                    <a:p>
                      <a:pPr indent="0" lvl="0" marL="0" marR="0" rtl="0" algn="l">
                        <a:spcBef>
                          <a:spcPts val="0"/>
                        </a:spcBef>
                        <a:spcAft>
                          <a:spcPts val="0"/>
                        </a:spcAft>
                        <a:buNone/>
                      </a:pPr>
                      <a:r>
                        <a:rPr lang="en" sz="1400"/>
                        <a:t>Journal/Conference Name</a:t>
                      </a:r>
                      <a:endParaRPr sz="1400"/>
                    </a:p>
                  </a:txBody>
                  <a:tcPr marT="34300" marB="34300" marR="68600" marL="68600"/>
                </a:tc>
                <a:tc>
                  <a:txBody>
                    <a:bodyPr/>
                    <a:lstStyle/>
                    <a:p>
                      <a:pPr indent="0" lvl="0" marL="0" marR="0" rtl="0" algn="l">
                        <a:spcBef>
                          <a:spcPts val="0"/>
                        </a:spcBef>
                        <a:spcAft>
                          <a:spcPts val="0"/>
                        </a:spcAft>
                        <a:buNone/>
                      </a:pPr>
                      <a:r>
                        <a:rPr lang="en" sz="1400"/>
                        <a:t>Advantages</a:t>
                      </a:r>
                      <a:endParaRPr sz="1400"/>
                    </a:p>
                  </a:txBody>
                  <a:tcPr marT="34300" marB="34300" marR="68600" marL="68600"/>
                </a:tc>
                <a:tc>
                  <a:txBody>
                    <a:bodyPr/>
                    <a:lstStyle/>
                    <a:p>
                      <a:pPr indent="0" lvl="0" marL="0" marR="0" rtl="0" algn="l">
                        <a:spcBef>
                          <a:spcPts val="0"/>
                        </a:spcBef>
                        <a:spcAft>
                          <a:spcPts val="0"/>
                        </a:spcAft>
                        <a:buNone/>
                      </a:pPr>
                      <a:r>
                        <a:rPr lang="en" sz="1400"/>
                        <a:t>Limitations</a:t>
                      </a:r>
                      <a:endParaRPr sz="1400"/>
                    </a:p>
                  </a:txBody>
                  <a:tcPr marT="34300" marB="34300" marR="68600" marL="68600">
                    <a:lnB cap="flat" cmpd="sng" w="38100">
                      <a:solidFill>
                        <a:schemeClr val="dk1"/>
                      </a:solidFill>
                      <a:prstDash val="solid"/>
                      <a:round/>
                      <a:headEnd len="sm" w="sm" type="none"/>
                      <a:tailEnd len="sm" w="sm" type="none"/>
                    </a:lnB>
                  </a:tcPr>
                </a:tc>
              </a:tr>
              <a:tr h="1071550">
                <a:tc>
                  <a:txBody>
                    <a:bodyPr/>
                    <a:lstStyle/>
                    <a:p>
                      <a:pPr indent="0" lvl="0" marL="0" marR="0" rtl="0" algn="l">
                        <a:spcBef>
                          <a:spcPts val="0"/>
                        </a:spcBef>
                        <a:spcAft>
                          <a:spcPts val="0"/>
                        </a:spcAft>
                        <a:buNone/>
                      </a:pPr>
                      <a:r>
                        <a:rPr lang="en" sz="1200"/>
                        <a:t>Customer Churn Prediction In</a:t>
                      </a:r>
                      <a:endParaRPr sz="1200"/>
                    </a:p>
                    <a:p>
                      <a:pPr indent="0" lvl="0" marL="0" marR="0" rtl="0" algn="l">
                        <a:spcBef>
                          <a:spcPts val="0"/>
                        </a:spcBef>
                        <a:spcAft>
                          <a:spcPts val="0"/>
                        </a:spcAft>
                        <a:buNone/>
                      </a:pPr>
                      <a:r>
                        <a:rPr lang="en" sz="1200"/>
                        <a:t>Telecommunication Industry Using Random </a:t>
                      </a:r>
                      <a:endParaRPr sz="1200"/>
                    </a:p>
                    <a:p>
                      <a:pPr indent="0" lvl="0" marL="0" marR="0" rtl="0" algn="l">
                        <a:spcBef>
                          <a:spcPts val="0"/>
                        </a:spcBef>
                        <a:spcAft>
                          <a:spcPts val="0"/>
                        </a:spcAft>
                        <a:buNone/>
                      </a:pPr>
                      <a:r>
                        <a:rPr lang="en" sz="1200"/>
                        <a:t>Forest Classifier</a:t>
                      </a:r>
                      <a:endParaRPr sz="1200"/>
                    </a:p>
                  </a:txBody>
                  <a:tcPr marT="34300" marB="34300" marR="68600" marL="68600"/>
                </a:tc>
                <a:tc>
                  <a:txBody>
                    <a:bodyPr/>
                    <a:lstStyle/>
                    <a:p>
                      <a:pPr indent="0" lvl="0" marL="0" marR="0" rtl="0" algn="l">
                        <a:spcBef>
                          <a:spcPts val="0"/>
                        </a:spcBef>
                        <a:spcAft>
                          <a:spcPts val="0"/>
                        </a:spcAft>
                        <a:buNone/>
                      </a:pPr>
                      <a:r>
                        <a:rPr lang="en" sz="1400"/>
                        <a:t>2020</a:t>
                      </a:r>
                      <a:endParaRPr sz="1400"/>
                    </a:p>
                  </a:txBody>
                  <a:tcPr marT="34300" marB="34300" marR="68600" marL="68600"/>
                </a:tc>
                <a:tc>
                  <a:txBody>
                    <a:bodyPr/>
                    <a:lstStyle/>
                    <a:p>
                      <a:pPr indent="0" lvl="0" marL="0" marR="0" rtl="0" algn="l">
                        <a:spcBef>
                          <a:spcPts val="0"/>
                        </a:spcBef>
                        <a:spcAft>
                          <a:spcPts val="0"/>
                        </a:spcAft>
                        <a:buNone/>
                      </a:pPr>
                      <a:r>
                        <a:rPr lang="en" sz="1400"/>
                        <a:t>IEEE ICSCAN 2020</a:t>
                      </a:r>
                      <a:endParaRPr sz="1400"/>
                    </a:p>
                  </a:txBody>
                  <a:tcPr marT="34300" marB="34300" marR="68600" marL="68600"/>
                </a:tc>
                <a:tc>
                  <a:txBody>
                    <a:bodyPr/>
                    <a:lstStyle/>
                    <a:p>
                      <a:pPr indent="0" lvl="0" marL="0" marR="0" rtl="0" algn="l">
                        <a:spcBef>
                          <a:spcPts val="0"/>
                        </a:spcBef>
                        <a:spcAft>
                          <a:spcPts val="0"/>
                        </a:spcAft>
                        <a:buNone/>
                      </a:pPr>
                      <a:r>
                        <a:rPr lang="en" sz="900"/>
                        <a:t>-</a:t>
                      </a:r>
                      <a:r>
                        <a:rPr lang="en" sz="1000"/>
                        <a:t>Gave insights of importance of Random Forest Classifier.      -compared few algorithms along with Random Forest Classifier and gave accuracy of most </a:t>
                      </a:r>
                      <a:r>
                        <a:rPr lang="en" sz="1000"/>
                        <a:t>efficient</a:t>
                      </a:r>
                      <a:r>
                        <a:rPr lang="en" sz="1000"/>
                        <a:t> algorithm</a:t>
                      </a:r>
                      <a:endParaRPr sz="1000"/>
                    </a:p>
                  </a:txBody>
                  <a:tcPr marT="34300" marB="34300" marR="68600" marL="68600">
                    <a:lnR cap="flat" cmpd="sng" w="12700">
                      <a:solidFill>
                        <a:schemeClr val="dk1"/>
                      </a:solidFill>
                      <a:prstDash val="solid"/>
                      <a:round/>
                      <a:headEnd len="sm" w="sm" type="none"/>
                      <a:tailEnd len="sm" w="sm" type="none"/>
                    </a:lnR>
                  </a:tcPr>
                </a:tc>
                <a:tc>
                  <a:txBody>
                    <a:bodyPr/>
                    <a:lstStyle/>
                    <a:p>
                      <a:pPr indent="0" lvl="1" marL="0" marR="0" rtl="0" algn="l">
                        <a:spcBef>
                          <a:spcPts val="0"/>
                        </a:spcBef>
                        <a:spcAft>
                          <a:spcPts val="0"/>
                        </a:spcAft>
                        <a:buNone/>
                      </a:pPr>
                      <a:r>
                        <a:rPr lang="en" sz="1000"/>
                        <a:t>This algorithm is substantially slower than other classification algorithms because it uses multiple decision trees to make predictions</a:t>
                      </a:r>
                      <a:endParaRPr sz="10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AD5EF"/>
                    </a:solidFill>
                  </a:tcPr>
                </a:tc>
              </a:tr>
              <a:tr h="754850">
                <a:tc>
                  <a:txBody>
                    <a:bodyPr/>
                    <a:lstStyle/>
                    <a:p>
                      <a:pPr indent="0" lvl="0" marL="0" marR="0" rtl="0" algn="l">
                        <a:spcBef>
                          <a:spcPts val="0"/>
                        </a:spcBef>
                        <a:spcAft>
                          <a:spcPts val="0"/>
                        </a:spcAft>
                        <a:buNone/>
                      </a:pPr>
                      <a:r>
                        <a:rPr lang="en" sz="1200">
                          <a:latin typeface="Quattrocento Sans"/>
                          <a:ea typeface="Quattrocento Sans"/>
                          <a:cs typeface="Quattrocento Sans"/>
                          <a:sym typeface="Quattrocento Sans"/>
                        </a:rPr>
                        <a:t>Customer Churn Analysis and Prediction in Banking Industry using Machine Learning </a:t>
                      </a:r>
                      <a:endParaRPr b="0" i="0" sz="1200" u="none" cap="none" strike="noStrike">
                        <a:solidFill>
                          <a:schemeClr val="dk1"/>
                        </a:solidFill>
                        <a:latin typeface="Quattrocento Sans"/>
                        <a:ea typeface="Quattrocento Sans"/>
                        <a:cs typeface="Quattrocento Sans"/>
                        <a:sym typeface="Quattrocento Sans"/>
                      </a:endParaRPr>
                    </a:p>
                  </a:txBody>
                  <a:tcPr marT="34300" marB="34300" marR="68600" marL="68600"/>
                </a:tc>
                <a:tc>
                  <a:txBody>
                    <a:bodyPr/>
                    <a:lstStyle/>
                    <a:p>
                      <a:pPr indent="0" lvl="0" marL="0" marR="0" rtl="0" algn="l">
                        <a:spcBef>
                          <a:spcPts val="0"/>
                        </a:spcBef>
                        <a:spcAft>
                          <a:spcPts val="0"/>
                        </a:spcAft>
                        <a:buNone/>
                      </a:pPr>
                      <a:r>
                        <a:rPr lang="en"/>
                        <a:t>2020</a:t>
                      </a:r>
                      <a:endParaRPr sz="1400"/>
                    </a:p>
                  </a:txBody>
                  <a:tcPr marT="34300" marB="34300" marR="68600" marL="68600"/>
                </a:tc>
                <a:tc>
                  <a:txBody>
                    <a:bodyPr/>
                    <a:lstStyle/>
                    <a:p>
                      <a:pPr indent="0" lvl="0" marL="0" marR="0" rtl="0" algn="l">
                        <a:spcBef>
                          <a:spcPts val="0"/>
                        </a:spcBef>
                        <a:spcAft>
                          <a:spcPts val="0"/>
                        </a:spcAft>
                        <a:buNone/>
                      </a:pPr>
                      <a:r>
                        <a:rPr lang="en" sz="1200"/>
                        <a:t>2020 6th international conference on </a:t>
                      </a:r>
                      <a:r>
                        <a:rPr lang="en" sz="1200"/>
                        <a:t>parallel</a:t>
                      </a:r>
                      <a:r>
                        <a:rPr lang="en" sz="1200"/>
                        <a:t>,distributed,and grid computing</a:t>
                      </a:r>
                      <a:endParaRPr sz="1200"/>
                    </a:p>
                  </a:txBody>
                  <a:tcPr marT="34300" marB="34300" marR="68600" marL="68600"/>
                </a:tc>
                <a:tc>
                  <a:txBody>
                    <a:bodyPr/>
                    <a:lstStyle/>
                    <a:p>
                      <a:pPr indent="0" lvl="0" marL="0" marR="0" rtl="0" algn="l">
                        <a:spcBef>
                          <a:spcPts val="0"/>
                        </a:spcBef>
                        <a:spcAft>
                          <a:spcPts val="0"/>
                        </a:spcAft>
                        <a:buNone/>
                      </a:pPr>
                      <a:r>
                        <a:rPr lang="en" sz="800"/>
                        <a:t>-</a:t>
                      </a:r>
                      <a:r>
                        <a:rPr lang="en" sz="1000"/>
                        <a:t> </a:t>
                      </a:r>
                      <a:r>
                        <a:rPr lang="en" sz="1000"/>
                        <a:t>Explained </a:t>
                      </a:r>
                      <a:r>
                        <a:rPr lang="en" sz="1000"/>
                        <a:t>various</a:t>
                      </a:r>
                      <a:r>
                        <a:rPr lang="en" sz="1000"/>
                        <a:t> types of </a:t>
                      </a:r>
                      <a:r>
                        <a:rPr lang="en" sz="1000"/>
                        <a:t>algorithms like KNN,RF,DT.</a:t>
                      </a:r>
                      <a:br>
                        <a:rPr lang="en" sz="1000"/>
                      </a:br>
                      <a:r>
                        <a:rPr lang="en" sz="1000"/>
                        <a:t>- Explained about precision, recall and resulting tables has results consisting of recall,precision and accuracy  </a:t>
                      </a:r>
                      <a:endParaRPr sz="1000"/>
                    </a:p>
                  </a:txBody>
                  <a:tcPr marT="34300" marB="34300" marR="68600" marL="68600"/>
                </a:tc>
                <a:tc>
                  <a:txBody>
                    <a:bodyPr/>
                    <a:lstStyle/>
                    <a:p>
                      <a:pPr indent="0" lvl="0" marL="0" marR="0" rtl="0" algn="l">
                        <a:spcBef>
                          <a:spcPts val="0"/>
                        </a:spcBef>
                        <a:spcAft>
                          <a:spcPts val="0"/>
                        </a:spcAft>
                        <a:buNone/>
                      </a:pPr>
                      <a:r>
                        <a:rPr lang="en" sz="1000"/>
                        <a:t>KNN:Not great for large datasets,since the entire training data is processed for every prediction</a:t>
                      </a:r>
                      <a:endParaRPr sz="1000"/>
                    </a:p>
                  </a:txBody>
                  <a:tcPr marT="34300" marB="34300" marR="68600" marL="68600">
                    <a:lnT cap="flat" cmpd="sng" w="12700">
                      <a:solidFill>
                        <a:schemeClr val="dk1"/>
                      </a:solidFill>
                      <a:prstDash val="solid"/>
                      <a:round/>
                      <a:headEnd len="sm" w="sm" type="none"/>
                      <a:tailEnd len="sm" w="sm" type="none"/>
                    </a:lnT>
                  </a:tcPr>
                </a:tc>
              </a:tr>
              <a:tr h="1181550">
                <a:tc>
                  <a:txBody>
                    <a:bodyPr/>
                    <a:lstStyle/>
                    <a:p>
                      <a:pPr indent="0" lvl="0" marL="0" marR="0" rtl="0" algn="l">
                        <a:spcBef>
                          <a:spcPts val="0"/>
                        </a:spcBef>
                        <a:spcAft>
                          <a:spcPts val="0"/>
                        </a:spcAft>
                        <a:buNone/>
                      </a:pPr>
                      <a:r>
                        <a:rPr lang="en" sz="1200"/>
                        <a:t>CUSTOMER CHURN PREDICTION</a:t>
                      </a:r>
                      <a:endParaRPr b="0" i="0" sz="1200"/>
                    </a:p>
                  </a:txBody>
                  <a:tcPr marT="34300" marB="34300" marR="68600" marL="68600"/>
                </a:tc>
                <a:tc>
                  <a:txBody>
                    <a:bodyPr/>
                    <a:lstStyle/>
                    <a:p>
                      <a:pPr indent="0" lvl="0" marL="0" marR="0" rtl="0" algn="l">
                        <a:spcBef>
                          <a:spcPts val="0"/>
                        </a:spcBef>
                        <a:spcAft>
                          <a:spcPts val="0"/>
                        </a:spcAft>
                        <a:buNone/>
                      </a:pPr>
                      <a:r>
                        <a:rPr lang="en"/>
                        <a:t>2021</a:t>
                      </a:r>
                      <a:endParaRPr sz="1400"/>
                    </a:p>
                  </a:txBody>
                  <a:tcPr marT="34300" marB="34300" marR="68600" marL="68600"/>
                </a:tc>
                <a:tc>
                  <a:txBody>
                    <a:bodyPr/>
                    <a:lstStyle/>
                    <a:p>
                      <a:pPr indent="0" lvl="0" marL="0" marR="0" rtl="0" algn="l">
                        <a:spcBef>
                          <a:spcPts val="0"/>
                        </a:spcBef>
                        <a:spcAft>
                          <a:spcPts val="0"/>
                        </a:spcAft>
                        <a:buNone/>
                      </a:pPr>
                      <a:r>
                        <a:rPr lang="en"/>
                        <a:t>International Advanced Research Journal in Science, Engineering and Technology</a:t>
                      </a:r>
                      <a:endParaRPr sz="1400"/>
                    </a:p>
                  </a:txBody>
                  <a:tcPr marT="34300" marB="34300" marR="68600" marL="68600"/>
                </a:tc>
                <a:tc>
                  <a:txBody>
                    <a:bodyPr/>
                    <a:lstStyle/>
                    <a:p>
                      <a:pPr indent="0" lvl="0" marL="0" marR="0" rtl="0" algn="l">
                        <a:spcBef>
                          <a:spcPts val="0"/>
                        </a:spcBef>
                        <a:spcAft>
                          <a:spcPts val="0"/>
                        </a:spcAft>
                        <a:buNone/>
                      </a:pPr>
                      <a:r>
                        <a:rPr lang="en" sz="1000"/>
                        <a:t>1)unwanted data is </a:t>
                      </a:r>
                      <a:r>
                        <a:rPr lang="en" sz="1000"/>
                        <a:t>removed and only valuable data is kept.</a:t>
                      </a:r>
                      <a:endParaRPr sz="1000"/>
                    </a:p>
                    <a:p>
                      <a:pPr indent="0" lvl="0" marL="0" marR="0" rtl="0" algn="l">
                        <a:spcBef>
                          <a:spcPts val="0"/>
                        </a:spcBef>
                        <a:spcAft>
                          <a:spcPts val="0"/>
                        </a:spcAft>
                        <a:buNone/>
                      </a:pPr>
                      <a:r>
                        <a:rPr lang="en" sz="1000"/>
                        <a:t>2)The dataset used here consists of many features out of which we choose the needed features.</a:t>
                      </a:r>
                      <a:endParaRPr sz="1000"/>
                    </a:p>
                    <a:p>
                      <a:pPr indent="0" lvl="0" marL="0" marR="0" rtl="0" algn="l">
                        <a:spcBef>
                          <a:spcPts val="0"/>
                        </a:spcBef>
                        <a:spcAft>
                          <a:spcPts val="0"/>
                        </a:spcAft>
                        <a:buNone/>
                      </a:pPr>
                      <a:r>
                        <a:rPr lang="en" sz="1000"/>
                        <a:t> 3)reducing the number of irrelevant attributes increases the performance of classification.</a:t>
                      </a:r>
                      <a:endParaRPr sz="1000"/>
                    </a:p>
                  </a:txBody>
                  <a:tcPr marT="34300" marB="34300" marR="68600" marL="68600"/>
                </a:tc>
                <a:tc>
                  <a:txBody>
                    <a:bodyPr/>
                    <a:lstStyle/>
                    <a:p>
                      <a:pPr indent="0" lvl="0" marL="0" marR="0" rtl="0" algn="l">
                        <a:spcBef>
                          <a:spcPts val="0"/>
                        </a:spcBef>
                        <a:spcAft>
                          <a:spcPts val="0"/>
                        </a:spcAft>
                        <a:buNone/>
                      </a:pPr>
                      <a:r>
                        <a:rPr lang="en" sz="1000"/>
                        <a:t>Gives good accuracy only when valuable data is there.</a:t>
                      </a:r>
                      <a:endParaRPr sz="1000"/>
                    </a:p>
                  </a:txBody>
                  <a:tcPr marT="34300" marB="34300" marR="68600" marL="686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sp>
        <p:nvSpPr>
          <p:cNvPr id="275" name="Google Shape;275;p32"/>
          <p:cNvSpPr txBox="1"/>
          <p:nvPr>
            <p:ph idx="1" type="body"/>
          </p:nvPr>
        </p:nvSpPr>
        <p:spPr>
          <a:xfrm>
            <a:off x="571500" y="1428750"/>
            <a:ext cx="4000500" cy="245745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1500"/>
              <a:buNone/>
            </a:pPr>
            <a:r>
              <a:t/>
            </a:r>
            <a:endParaRPr/>
          </a:p>
        </p:txBody>
      </p:sp>
      <p:sp>
        <p:nvSpPr>
          <p:cNvPr id="276" name="Google Shape;276;p32"/>
          <p:cNvSpPr txBox="1"/>
          <p:nvPr>
            <p:ph type="title"/>
          </p:nvPr>
        </p:nvSpPr>
        <p:spPr>
          <a:xfrm>
            <a:off x="571500" y="536972"/>
            <a:ext cx="4000500" cy="891779"/>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1"/>
              </a:buClr>
              <a:buSzPts val="3000"/>
              <a:buFont typeface="Quattrocento Sans"/>
              <a:buNone/>
            </a:pPr>
            <a:r>
              <a:t/>
            </a:r>
            <a:endParaRPr/>
          </a:p>
        </p:txBody>
      </p:sp>
      <p:graphicFrame>
        <p:nvGraphicFramePr>
          <p:cNvPr id="277" name="Google Shape;277;p32"/>
          <p:cNvGraphicFramePr/>
          <p:nvPr/>
        </p:nvGraphicFramePr>
        <p:xfrm>
          <a:off x="1" y="1"/>
          <a:ext cx="3000000" cy="3000000"/>
        </p:xfrm>
        <a:graphic>
          <a:graphicData uri="http://schemas.openxmlformats.org/drawingml/2006/table">
            <a:tbl>
              <a:tblPr bandRow="1" firstRow="1">
                <a:noFill/>
                <a:tableStyleId>{0B4A0AF3-D426-455D-AD00-D26909C99122}</a:tableStyleId>
              </a:tblPr>
              <a:tblGrid>
                <a:gridCol w="1523025"/>
                <a:gridCol w="1108225"/>
                <a:gridCol w="2225025"/>
                <a:gridCol w="2094525"/>
                <a:gridCol w="2058825"/>
              </a:tblGrid>
              <a:tr h="689750">
                <a:tc>
                  <a:txBody>
                    <a:bodyPr/>
                    <a:lstStyle/>
                    <a:p>
                      <a:pPr indent="0" lvl="0" marL="0" marR="0" rtl="0" algn="l">
                        <a:spcBef>
                          <a:spcPts val="0"/>
                        </a:spcBef>
                        <a:spcAft>
                          <a:spcPts val="0"/>
                        </a:spcAft>
                        <a:buNone/>
                      </a:pPr>
                      <a:r>
                        <a:rPr lang="en" sz="1400"/>
                        <a:t>Title of the paper</a:t>
                      </a:r>
                      <a:endParaRPr sz="1400"/>
                    </a:p>
                  </a:txBody>
                  <a:tcPr marT="34300" marB="34300" marR="68600" marL="68600"/>
                </a:tc>
                <a:tc>
                  <a:txBody>
                    <a:bodyPr/>
                    <a:lstStyle/>
                    <a:p>
                      <a:pPr indent="0" lvl="0" marL="0" marR="0" rtl="0" algn="l">
                        <a:spcBef>
                          <a:spcPts val="0"/>
                        </a:spcBef>
                        <a:spcAft>
                          <a:spcPts val="0"/>
                        </a:spcAft>
                        <a:buNone/>
                      </a:pPr>
                      <a:r>
                        <a:rPr lang="en" sz="1400"/>
                        <a:t>Year of Publication</a:t>
                      </a:r>
                      <a:endParaRPr sz="1400"/>
                    </a:p>
                  </a:txBody>
                  <a:tcPr marT="34300" marB="34300" marR="68600" marL="68600"/>
                </a:tc>
                <a:tc>
                  <a:txBody>
                    <a:bodyPr/>
                    <a:lstStyle/>
                    <a:p>
                      <a:pPr indent="0" lvl="0" marL="0" marR="0" rtl="0" algn="l">
                        <a:spcBef>
                          <a:spcPts val="0"/>
                        </a:spcBef>
                        <a:spcAft>
                          <a:spcPts val="0"/>
                        </a:spcAft>
                        <a:buNone/>
                      </a:pPr>
                      <a:r>
                        <a:rPr lang="en" sz="1400"/>
                        <a:t>Journal/</a:t>
                      </a:r>
                      <a:endParaRPr sz="1400"/>
                    </a:p>
                    <a:p>
                      <a:pPr indent="0" lvl="0" marL="0" marR="0" rtl="0" algn="l">
                        <a:spcBef>
                          <a:spcPts val="0"/>
                        </a:spcBef>
                        <a:spcAft>
                          <a:spcPts val="0"/>
                        </a:spcAft>
                        <a:buNone/>
                      </a:pPr>
                      <a:r>
                        <a:rPr lang="en" sz="1400"/>
                        <a:t>Conference Name</a:t>
                      </a:r>
                      <a:endParaRPr sz="1400"/>
                    </a:p>
                  </a:txBody>
                  <a:tcPr marT="34300" marB="34300" marR="68600" marL="68600"/>
                </a:tc>
                <a:tc>
                  <a:txBody>
                    <a:bodyPr/>
                    <a:lstStyle/>
                    <a:p>
                      <a:pPr indent="0" lvl="0" marL="0" marR="0" rtl="0" algn="l">
                        <a:spcBef>
                          <a:spcPts val="0"/>
                        </a:spcBef>
                        <a:spcAft>
                          <a:spcPts val="0"/>
                        </a:spcAft>
                        <a:buNone/>
                      </a:pPr>
                      <a:r>
                        <a:rPr lang="en" sz="1400"/>
                        <a:t>Advantages</a:t>
                      </a:r>
                      <a:endParaRPr sz="1400"/>
                    </a:p>
                  </a:txBody>
                  <a:tcPr marT="34300" marB="34300" marR="68600" marL="68600"/>
                </a:tc>
                <a:tc>
                  <a:txBody>
                    <a:bodyPr/>
                    <a:lstStyle/>
                    <a:p>
                      <a:pPr indent="0" lvl="0" marL="0" marR="0" rtl="0" algn="l">
                        <a:spcBef>
                          <a:spcPts val="0"/>
                        </a:spcBef>
                        <a:spcAft>
                          <a:spcPts val="0"/>
                        </a:spcAft>
                        <a:buNone/>
                      </a:pPr>
                      <a:r>
                        <a:rPr lang="en" sz="1400"/>
                        <a:t>Limitations</a:t>
                      </a:r>
                      <a:endParaRPr sz="1400"/>
                    </a:p>
                  </a:txBody>
                  <a:tcPr marT="34300" marB="34300" marR="68600" marL="68600"/>
                </a:tc>
              </a:tr>
              <a:tr h="1579725">
                <a:tc>
                  <a:txBody>
                    <a:bodyPr/>
                    <a:lstStyle/>
                    <a:p>
                      <a:pPr indent="0" lvl="0" marL="0" marR="0" rtl="0" algn="l">
                        <a:spcBef>
                          <a:spcPts val="0"/>
                        </a:spcBef>
                        <a:spcAft>
                          <a:spcPts val="0"/>
                        </a:spcAft>
                        <a:buNone/>
                      </a:pPr>
                      <a:r>
                        <a:rPr lang="en" sz="1200"/>
                        <a:t>Research on a Customer Churn Combination Prediction Model Based on Decision </a:t>
                      </a:r>
                      <a:endParaRPr sz="1200"/>
                    </a:p>
                    <a:p>
                      <a:pPr indent="0" lvl="0" marL="0" marR="0" rtl="0" algn="l">
                        <a:spcBef>
                          <a:spcPts val="0"/>
                        </a:spcBef>
                        <a:spcAft>
                          <a:spcPts val="0"/>
                        </a:spcAft>
                        <a:buNone/>
                      </a:pPr>
                      <a:r>
                        <a:rPr lang="en" sz="1200"/>
                        <a:t>Tree </a:t>
                      </a:r>
                      <a:endParaRPr sz="1200"/>
                    </a:p>
                  </a:txBody>
                  <a:tcPr marT="34300" marB="34300" marR="68600" marL="68600"/>
                </a:tc>
                <a:tc>
                  <a:txBody>
                    <a:bodyPr/>
                    <a:lstStyle/>
                    <a:p>
                      <a:pPr indent="0" lvl="0" marL="0" marR="0" rtl="0" algn="l">
                        <a:spcBef>
                          <a:spcPts val="0"/>
                        </a:spcBef>
                        <a:spcAft>
                          <a:spcPts val="0"/>
                        </a:spcAft>
                        <a:buNone/>
                      </a:pPr>
                      <a:r>
                        <a:rPr lang="en" sz="1400"/>
                        <a:t>2020</a:t>
                      </a:r>
                      <a:endParaRPr sz="1400"/>
                    </a:p>
                  </a:txBody>
                  <a:tcPr marT="34300" marB="34300" marR="68600" marL="68600"/>
                </a:tc>
                <a:tc>
                  <a:txBody>
                    <a:bodyPr/>
                    <a:lstStyle/>
                    <a:p>
                      <a:pPr indent="0" lvl="0" marL="0" marR="0" rtl="0" algn="l">
                        <a:spcBef>
                          <a:spcPts val="0"/>
                        </a:spcBef>
                        <a:spcAft>
                          <a:spcPts val="0"/>
                        </a:spcAft>
                        <a:buNone/>
                      </a:pPr>
                      <a:r>
                        <a:rPr lang="en" sz="1400"/>
                        <a:t>Research on a Customer Churn Combination Prediction Model Based on Decision </a:t>
                      </a:r>
                      <a:endParaRPr sz="1400"/>
                    </a:p>
                    <a:p>
                      <a:pPr indent="0" lvl="0" marL="0" marR="0" rtl="0" algn="l">
                        <a:spcBef>
                          <a:spcPts val="0"/>
                        </a:spcBef>
                        <a:spcAft>
                          <a:spcPts val="0"/>
                        </a:spcAft>
                        <a:buNone/>
                      </a:pPr>
                      <a:r>
                        <a:rPr lang="en" sz="1400"/>
                        <a:t>Tree and Neural Network</a:t>
                      </a:r>
                      <a:endParaRPr sz="1400"/>
                    </a:p>
                  </a:txBody>
                  <a:tcPr marT="34300" marB="34300" marR="68600" marL="68600">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 sz="900"/>
                        <a:t>Advantage of the combined customer churn prediction model is that it can integrate the results of the two models to clearly dis</a:t>
                      </a:r>
                      <a:r>
                        <a:rPr lang="en" sz="1000"/>
                        <a:t>tinguish between churn customers and non-c</a:t>
                      </a:r>
                      <a:r>
                        <a:rPr lang="en" sz="900"/>
                        <a:t>hurn customers, and for customers in between, it gives the probability of churn. </a:t>
                      </a:r>
                      <a:endParaRPr sz="900"/>
                    </a:p>
                  </a:txBody>
                  <a:tcPr marT="34300" marB="34300" marR="68600" marL="68600">
                    <a:lnB cap="flat" cmpd="sng" w="12700">
                      <a:solidFill>
                        <a:schemeClr val="lt1"/>
                      </a:solidFill>
                      <a:prstDash val="solid"/>
                      <a:round/>
                      <a:headEnd len="sm" w="sm" type="none"/>
                      <a:tailEnd len="sm" w="sm" type="none"/>
                    </a:lnB>
                  </a:tcPr>
                </a:tc>
                <a:tc>
                  <a:txBody>
                    <a:bodyPr/>
                    <a:lstStyle/>
                    <a:p>
                      <a:pPr indent="0" lvl="1" marL="0" marR="0" rtl="0" algn="l">
                        <a:spcBef>
                          <a:spcPts val="0"/>
                        </a:spcBef>
                        <a:spcAft>
                          <a:spcPts val="0"/>
                        </a:spcAft>
                        <a:buNone/>
                      </a:pPr>
                      <a:r>
                        <a:rPr lang="en" sz="1000"/>
                        <a:t>1)The problem that a single model is difficult to achieve high-precision customer churn prediction.</a:t>
                      </a:r>
                      <a:endParaRPr sz="1000"/>
                    </a:p>
                    <a:p>
                      <a:pPr indent="0" lvl="1" marL="0" marR="0" rtl="0" algn="l">
                        <a:spcBef>
                          <a:spcPts val="0"/>
                        </a:spcBef>
                        <a:spcAft>
                          <a:spcPts val="0"/>
                        </a:spcAft>
                        <a:buNone/>
                      </a:pPr>
                      <a:r>
                        <a:rPr lang="en" sz="1000"/>
                        <a:t>2)Decision tree will overfit if we allow to grow it i.e., each leaf node will represent one </a:t>
                      </a:r>
                      <a:r>
                        <a:rPr lang="en" sz="1000"/>
                        <a:t>data</a:t>
                      </a:r>
                      <a:r>
                        <a:rPr lang="en" sz="1000"/>
                        <a:t> point</a:t>
                      </a:r>
                      <a:endParaRPr sz="1000"/>
                    </a:p>
                    <a:p>
                      <a:pPr indent="0" lvl="1" marL="0" marR="0" rtl="0" algn="l">
                        <a:spcBef>
                          <a:spcPts val="0"/>
                        </a:spcBef>
                        <a:spcAft>
                          <a:spcPts val="0"/>
                        </a:spcAft>
                        <a:buNone/>
                      </a:pPr>
                      <a:r>
                        <a:rPr lang="en" sz="1000"/>
                        <a:t>3)Decision Tree wont  perform for regression</a:t>
                      </a:r>
                      <a:endParaRPr sz="1000"/>
                    </a:p>
                  </a:txBody>
                  <a:tcPr marT="34300" marB="34300" marR="68600" marL="68600"/>
                </a:tc>
              </a:tr>
              <a:tr h="920100">
                <a:tc>
                  <a:txBody>
                    <a:bodyPr/>
                    <a:lstStyle/>
                    <a:p>
                      <a:pPr indent="0" lvl="0" marL="0" marR="0" rtl="0" algn="l">
                        <a:spcBef>
                          <a:spcPts val="0"/>
                        </a:spcBef>
                        <a:spcAft>
                          <a:spcPts val="0"/>
                        </a:spcAft>
                        <a:buNone/>
                      </a:pPr>
                      <a:r>
                        <a:rPr lang="en" sz="1200">
                          <a:latin typeface="Quattrocento Sans"/>
                          <a:ea typeface="Quattrocento Sans"/>
                          <a:cs typeface="Quattrocento Sans"/>
                          <a:sym typeface="Quattrocento Sans"/>
                        </a:rPr>
                        <a:t>A Comparative Study Using KNN and Decision Trees </a:t>
                      </a:r>
                      <a:endParaRPr b="0" i="0" sz="1200" u="none" cap="none" strike="noStrike">
                        <a:solidFill>
                          <a:schemeClr val="dk1"/>
                        </a:solidFill>
                        <a:latin typeface="Quattrocento Sans"/>
                        <a:ea typeface="Quattrocento Sans"/>
                        <a:cs typeface="Quattrocento Sans"/>
                        <a:sym typeface="Quattrocento Sans"/>
                      </a:endParaRPr>
                    </a:p>
                  </a:txBody>
                  <a:tcPr marT="34300" marB="34300" marR="68600" marL="68600"/>
                </a:tc>
                <a:tc>
                  <a:txBody>
                    <a:bodyPr/>
                    <a:lstStyle/>
                    <a:p>
                      <a:pPr indent="0" lvl="0" marL="0" marR="0" rtl="0" algn="l">
                        <a:spcBef>
                          <a:spcPts val="0"/>
                        </a:spcBef>
                        <a:spcAft>
                          <a:spcPts val="0"/>
                        </a:spcAft>
                        <a:buNone/>
                      </a:pPr>
                      <a:r>
                        <a:rPr lang="en"/>
                        <a:t>2019</a:t>
                      </a:r>
                      <a:endParaRPr sz="1400"/>
                    </a:p>
                  </a:txBody>
                  <a:tcPr marT="34300" marB="34300" marR="68600" marL="68600">
                    <a:lnR cap="flat" cmpd="sng" w="12700">
                      <a:solidFill>
                        <a:schemeClr val="lt1"/>
                      </a:solidFill>
                      <a:prstDash val="solid"/>
                      <a:round/>
                      <a:headEnd len="sm" w="sm" type="none"/>
                      <a:tailEnd len="sm" w="sm" type="none"/>
                    </a:lnR>
                  </a:tcPr>
                </a:tc>
                <a:tc>
                  <a:txBody>
                    <a:bodyPr/>
                    <a:lstStyle/>
                    <a:p>
                      <a:pPr indent="0" lvl="0" marL="0" rtl="0" algn="l">
                        <a:spcBef>
                          <a:spcPts val="0"/>
                        </a:spcBef>
                        <a:spcAft>
                          <a:spcPts val="0"/>
                        </a:spcAft>
                        <a:buClr>
                          <a:schemeClr val="dk1"/>
                        </a:buClr>
                        <a:buFont typeface="Arial"/>
                        <a:buNone/>
                      </a:pPr>
                      <a:r>
                        <a:rPr lang="en"/>
                        <a:t>Sixth HCT Information Technology Trends (ITT)</a:t>
                      </a:r>
                      <a:endParaRPr sz="1400"/>
                    </a:p>
                  </a:txBody>
                  <a:tcPr marT="34300" marB="34300" marR="68600" marL="68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100"/>
                        <a:buFont typeface="Arial"/>
                        <a:buNone/>
                      </a:pPr>
                      <a:r>
                        <a:rPr lang="en" sz="1000"/>
                        <a:t>1)Decision Tree support automatic feature interaction</a:t>
                      </a:r>
                      <a:endParaRPr sz="1000"/>
                    </a:p>
                    <a:p>
                      <a:pPr indent="0" lvl="0" marL="0" marR="0" rtl="0" algn="l">
                        <a:spcBef>
                          <a:spcPts val="0"/>
                        </a:spcBef>
                        <a:spcAft>
                          <a:spcPts val="0"/>
                        </a:spcAft>
                        <a:buClr>
                          <a:schemeClr val="dk1"/>
                        </a:buClr>
                        <a:buSzPts val="1100"/>
                        <a:buFont typeface="Arial"/>
                        <a:buNone/>
                      </a:pPr>
                      <a:r>
                        <a:rPr lang="en" sz="1000"/>
                        <a:t>2)KNN is used for both </a:t>
                      </a:r>
                      <a:endParaRPr sz="1000"/>
                    </a:p>
                    <a:p>
                      <a:pPr indent="0" lvl="0" marL="0" marR="0" rtl="0" algn="l">
                        <a:spcBef>
                          <a:spcPts val="0"/>
                        </a:spcBef>
                        <a:spcAft>
                          <a:spcPts val="0"/>
                        </a:spcAft>
                        <a:buClr>
                          <a:schemeClr val="dk1"/>
                        </a:buClr>
                        <a:buSzPts val="1100"/>
                        <a:buFont typeface="Arial"/>
                        <a:buNone/>
                      </a:pPr>
                      <a:r>
                        <a:rPr lang="en" sz="1000"/>
                        <a:t>Classification and regression</a:t>
                      </a:r>
                      <a:endParaRPr sz="1000"/>
                    </a:p>
                    <a:p>
                      <a:pPr indent="0" lvl="0" marL="0" marR="0" rtl="0" algn="l">
                        <a:spcBef>
                          <a:spcPts val="0"/>
                        </a:spcBef>
                        <a:spcAft>
                          <a:spcPts val="0"/>
                        </a:spcAft>
                        <a:buNone/>
                      </a:pPr>
                      <a:r>
                        <a:t/>
                      </a:r>
                      <a:endParaRPr/>
                    </a:p>
                  </a:txBody>
                  <a:tcPr marT="34300" marB="34300" marR="68600" marL="68600">
                    <a:lnL cap="flat" cmpd="sng" w="12700">
                      <a:solidFill>
                        <a:schemeClr val="lt1"/>
                      </a:solidFill>
                      <a:prstDash val="solid"/>
                      <a:round/>
                      <a:headEnd len="sm" w="sm" type="none"/>
                      <a:tailEnd len="sm" w="sm" type="none"/>
                    </a:lnL>
                    <a:lnR cap="flat" cmpd="sng" w="12700">
                      <a:solidFill>
                        <a:schemeClr val="lt1">
                          <a:alpha val="0"/>
                        </a:schemeClr>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 sz="800"/>
                        <a:t> 1)One of the most complicated issues is dealing with incomplete datasets that have missing v</a:t>
                      </a:r>
                      <a:r>
                        <a:rPr lang="en" sz="1000"/>
                        <a:t>alues</a:t>
                      </a:r>
                      <a:endParaRPr sz="1000"/>
                    </a:p>
                    <a:p>
                      <a:pPr indent="0" lvl="0" marL="0" marR="0" rtl="0" algn="l">
                        <a:spcBef>
                          <a:spcPts val="0"/>
                        </a:spcBef>
                        <a:spcAft>
                          <a:spcPts val="0"/>
                        </a:spcAft>
                        <a:buNone/>
                      </a:pPr>
                      <a:r>
                        <a:rPr lang="en" sz="1000"/>
                        <a:t>2)In addition, large datasets can be hard for research</a:t>
                      </a:r>
                      <a:r>
                        <a:rPr lang="en" sz="800"/>
                        <a:t>ers to organize and handle because of the existence of noisy data records</a:t>
                      </a:r>
                      <a:endParaRPr sz="800"/>
                    </a:p>
                  </a:txBody>
                  <a:tcPr marT="34300" marB="34300" marR="68600" marL="68600">
                    <a:lnL cap="flat" cmpd="sng" w="12700">
                      <a:solidFill>
                        <a:schemeClr val="lt1">
                          <a:alpha val="0"/>
                        </a:schemeClr>
                      </a:solidFill>
                      <a:prstDash val="solid"/>
                      <a:round/>
                      <a:headEnd len="sm" w="sm" type="none"/>
                      <a:tailEnd len="sm" w="sm" type="none"/>
                    </a:lnL>
                  </a:tcPr>
                </a:tc>
              </a:tr>
              <a:tr h="1282050">
                <a:tc>
                  <a:txBody>
                    <a:bodyPr/>
                    <a:lstStyle/>
                    <a:p>
                      <a:pPr indent="0" lvl="0" marL="0" marR="0" rtl="0" algn="l">
                        <a:spcBef>
                          <a:spcPts val="0"/>
                        </a:spcBef>
                        <a:spcAft>
                          <a:spcPts val="0"/>
                        </a:spcAft>
                        <a:buNone/>
                      </a:pPr>
                      <a:r>
                        <a:rPr lang="en" sz="1200"/>
                        <a:t>Machine Learning Based Telecom-Customer Churn Prediction </a:t>
                      </a:r>
                      <a:endParaRPr b="0" i="0" sz="1200"/>
                    </a:p>
                  </a:txBody>
                  <a:tcPr marT="34300" marB="34300" marR="68600" marL="68600"/>
                </a:tc>
                <a:tc>
                  <a:txBody>
                    <a:bodyPr/>
                    <a:lstStyle/>
                    <a:p>
                      <a:pPr indent="0" lvl="0" marL="0" marR="0" rtl="0" algn="l">
                        <a:spcBef>
                          <a:spcPts val="0"/>
                        </a:spcBef>
                        <a:spcAft>
                          <a:spcPts val="0"/>
                        </a:spcAft>
                        <a:buNone/>
                      </a:pPr>
                      <a:r>
                        <a:rPr lang="en"/>
                        <a:t>2020</a:t>
                      </a:r>
                      <a:endParaRPr sz="1400"/>
                    </a:p>
                  </a:txBody>
                  <a:tcPr marT="34300" marB="34300" marR="68600" marL="68600"/>
                </a:tc>
                <a:tc>
                  <a:txBody>
                    <a:bodyPr/>
                    <a:lstStyle/>
                    <a:p>
                      <a:pPr indent="0" lvl="0" marL="0" marR="0" rtl="0" algn="l">
                        <a:spcBef>
                          <a:spcPts val="0"/>
                        </a:spcBef>
                        <a:spcAft>
                          <a:spcPts val="0"/>
                        </a:spcAft>
                        <a:buClr>
                          <a:schemeClr val="dk1"/>
                        </a:buClr>
                        <a:buSzPts val="1100"/>
                        <a:buFont typeface="Arial"/>
                        <a:buNone/>
                      </a:pPr>
                      <a:r>
                        <a:rPr lang="en" sz="1200">
                          <a:latin typeface="Arial"/>
                          <a:ea typeface="Arial"/>
                          <a:cs typeface="Arial"/>
                          <a:sym typeface="Arial"/>
                        </a:rPr>
                        <a:t>International Conference on Intelligent Sustainable Systems</a:t>
                      </a:r>
                      <a:endParaRPr sz="1200">
                        <a:latin typeface="Arial"/>
                        <a:ea typeface="Arial"/>
                        <a:cs typeface="Arial"/>
                        <a:sym typeface="Arial"/>
                      </a:endParaRPr>
                    </a:p>
                    <a:p>
                      <a:pPr indent="0" lvl="0" marL="0" marR="0" rtl="0" algn="l">
                        <a:spcBef>
                          <a:spcPts val="0"/>
                        </a:spcBef>
                        <a:spcAft>
                          <a:spcPts val="0"/>
                        </a:spcAft>
                        <a:buNone/>
                      </a:pPr>
                      <a:r>
                        <a:rPr lang="en" sz="1200"/>
                        <a:t>(</a:t>
                      </a:r>
                      <a:r>
                        <a:rPr lang="en" sz="1200"/>
                        <a:t>ICISS)</a:t>
                      </a:r>
                      <a:endParaRPr sz="1200"/>
                    </a:p>
                  </a:txBody>
                  <a:tcPr marT="34300" marB="34300" marR="68600" marL="68600">
                    <a:lnT cap="flat" cmpd="sng" w="38100">
                      <a:solidFill>
                        <a:schemeClr val="lt1"/>
                      </a:solidFill>
                      <a:prstDash val="solid"/>
                      <a:round/>
                      <a:headEnd len="sm" w="sm" type="none"/>
                      <a:tailEnd len="sm" w="sm" type="none"/>
                    </a:lnT>
                  </a:tcPr>
                </a:tc>
                <a:tc>
                  <a:txBody>
                    <a:bodyPr/>
                    <a:lstStyle/>
                    <a:p>
                      <a:pPr indent="0" lvl="0" marL="0" marR="0" rtl="0" algn="l">
                        <a:spcBef>
                          <a:spcPts val="0"/>
                        </a:spcBef>
                        <a:spcAft>
                          <a:spcPts val="0"/>
                        </a:spcAft>
                        <a:buNone/>
                      </a:pPr>
                      <a:r>
                        <a:rPr lang="en" sz="1000">
                          <a:latin typeface="Arial"/>
                          <a:ea typeface="Arial"/>
                          <a:cs typeface="Arial"/>
                          <a:sym typeface="Arial"/>
                        </a:rPr>
                        <a:t>Random forest performs well on a large dataset and</a:t>
                      </a:r>
                      <a:endParaRPr sz="1000">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rPr lang="en" sz="1000">
                          <a:latin typeface="Arial"/>
                          <a:ea typeface="Arial"/>
                          <a:cs typeface="Arial"/>
                          <a:sym typeface="Arial"/>
                        </a:rPr>
                        <a:t>handles missing variables without deletion of variables[</a:t>
                      </a:r>
                      <a:endParaRPr sz="1000">
                        <a:latin typeface="Arial"/>
                        <a:ea typeface="Arial"/>
                        <a:cs typeface="Arial"/>
                        <a:sym typeface="Arial"/>
                      </a:endParaRPr>
                    </a:p>
                    <a:p>
                      <a:pPr indent="0" lvl="0" marL="0" marR="0" rtl="0" algn="l">
                        <a:spcBef>
                          <a:spcPts val="0"/>
                        </a:spcBef>
                        <a:spcAft>
                          <a:spcPts val="0"/>
                        </a:spcAft>
                        <a:buNone/>
                      </a:pPr>
                      <a:r>
                        <a:t/>
                      </a:r>
                      <a:endParaRPr sz="1000">
                        <a:solidFill>
                          <a:srgbClr val="FF7B7C"/>
                        </a:solidFill>
                      </a:endParaRPr>
                    </a:p>
                  </a:txBody>
                  <a:tcPr marT="34300" marB="34300" marR="68600" marL="68600">
                    <a:lnT cap="flat" cmpd="sng" w="38100">
                      <a:solidFill>
                        <a:schemeClr val="lt1"/>
                      </a:solidFill>
                      <a:prstDash val="solid"/>
                      <a:round/>
                      <a:headEnd len="sm" w="sm" type="none"/>
                      <a:tailEnd len="sm" w="sm" type="none"/>
                    </a:lnT>
                  </a:tcPr>
                </a:tc>
                <a:tc>
                  <a:txBody>
                    <a:bodyPr/>
                    <a:lstStyle/>
                    <a:p>
                      <a:pPr indent="0" lvl="0" marL="0" marR="0" rtl="0" algn="l">
                        <a:spcBef>
                          <a:spcPts val="0"/>
                        </a:spcBef>
                        <a:spcAft>
                          <a:spcPts val="0"/>
                        </a:spcAft>
                        <a:buClr>
                          <a:schemeClr val="dk1"/>
                        </a:buClr>
                        <a:buSzPts val="1100"/>
                        <a:buFont typeface="Arial"/>
                        <a:buNone/>
                      </a:pPr>
                      <a:r>
                        <a:rPr lang="en" sz="1000">
                          <a:latin typeface="Arial"/>
                          <a:ea typeface="Arial"/>
                          <a:cs typeface="Arial"/>
                          <a:sym typeface="Arial"/>
                        </a:rPr>
                        <a:t>1)Random forest, not only performs well on large datasets</a:t>
                      </a:r>
                      <a:endParaRPr sz="1000">
                        <a:latin typeface="Arial"/>
                        <a:ea typeface="Arial"/>
                        <a:cs typeface="Arial"/>
                        <a:sym typeface="Arial"/>
                      </a:endParaRPr>
                    </a:p>
                    <a:p>
                      <a:pPr indent="0" lvl="0" marL="0" marR="0" rtl="0" algn="l">
                        <a:spcBef>
                          <a:spcPts val="0"/>
                        </a:spcBef>
                        <a:spcAft>
                          <a:spcPts val="0"/>
                        </a:spcAft>
                        <a:buNone/>
                      </a:pPr>
                      <a:r>
                        <a:rPr lang="en" sz="1000"/>
                        <a:t>2) A forest is less interpretable than decision tree.</a:t>
                      </a:r>
                      <a:endParaRPr sz="1000"/>
                    </a:p>
                  </a:txBody>
                  <a:tcPr marT="34300" marB="34300" marR="68600" marL="686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idx="1" type="body"/>
          </p:nvPr>
        </p:nvSpPr>
        <p:spPr>
          <a:xfrm>
            <a:off x="571500" y="314801"/>
            <a:ext cx="8001000" cy="4302443"/>
          </a:xfrm>
          <a:prstGeom prst="rect">
            <a:avLst/>
          </a:prstGeom>
          <a:noFill/>
          <a:ln>
            <a:noFill/>
          </a:ln>
        </p:spPr>
        <p:txBody>
          <a:bodyPr anchorCtr="0" anchor="t" bIns="0" lIns="68575" spcFirstLastPara="1" rIns="68575" wrap="square" tIns="0">
            <a:noAutofit/>
          </a:bodyPr>
          <a:lstStyle/>
          <a:p>
            <a:pPr indent="0" lvl="0" marL="0" rtl="0" algn="l">
              <a:lnSpc>
                <a:spcPct val="90000"/>
              </a:lnSpc>
              <a:spcBef>
                <a:spcPts val="0"/>
              </a:spcBef>
              <a:spcAft>
                <a:spcPts val="0"/>
              </a:spcAft>
              <a:buClr>
                <a:schemeClr val="dk2"/>
              </a:buClr>
              <a:buSzPts val="1400"/>
              <a:buFont typeface="Arial"/>
              <a:buNone/>
            </a:pPr>
            <a:r>
              <a:t/>
            </a:r>
            <a:endParaRPr/>
          </a:p>
        </p:txBody>
      </p:sp>
      <p:graphicFrame>
        <p:nvGraphicFramePr>
          <p:cNvPr id="283" name="Google Shape;283;p33"/>
          <p:cNvGraphicFramePr/>
          <p:nvPr/>
        </p:nvGraphicFramePr>
        <p:xfrm>
          <a:off x="61913" y="64770"/>
          <a:ext cx="3000000" cy="3000000"/>
        </p:xfrm>
        <a:graphic>
          <a:graphicData uri="http://schemas.openxmlformats.org/drawingml/2006/table">
            <a:tbl>
              <a:tblPr bandRow="1" firstRow="1">
                <a:noFill/>
                <a:tableStyleId>{0B4A0AF3-D426-455D-AD00-D26909C99122}</a:tableStyleId>
              </a:tblPr>
              <a:tblGrid>
                <a:gridCol w="1685325"/>
                <a:gridCol w="1247675"/>
                <a:gridCol w="1923300"/>
                <a:gridCol w="2094525"/>
                <a:gridCol w="2058825"/>
              </a:tblGrid>
              <a:tr h="495325">
                <a:tc>
                  <a:txBody>
                    <a:bodyPr/>
                    <a:lstStyle/>
                    <a:p>
                      <a:pPr indent="0" lvl="0" marL="0" marR="0" rtl="0" algn="l">
                        <a:spcBef>
                          <a:spcPts val="0"/>
                        </a:spcBef>
                        <a:spcAft>
                          <a:spcPts val="0"/>
                        </a:spcAft>
                        <a:buNone/>
                      </a:pPr>
                      <a:r>
                        <a:rPr lang="en" sz="1400"/>
                        <a:t>Title of the paper</a:t>
                      </a:r>
                      <a:endParaRPr sz="1400"/>
                    </a:p>
                  </a:txBody>
                  <a:tcPr marT="34300" marB="34300" marR="68600" marL="68600"/>
                </a:tc>
                <a:tc>
                  <a:txBody>
                    <a:bodyPr/>
                    <a:lstStyle/>
                    <a:p>
                      <a:pPr indent="0" lvl="0" marL="0" marR="0" rtl="0" algn="l">
                        <a:spcBef>
                          <a:spcPts val="0"/>
                        </a:spcBef>
                        <a:spcAft>
                          <a:spcPts val="0"/>
                        </a:spcAft>
                        <a:buNone/>
                      </a:pPr>
                      <a:r>
                        <a:rPr lang="en" sz="1400"/>
                        <a:t>Year of Publication</a:t>
                      </a:r>
                      <a:endParaRPr sz="1400"/>
                    </a:p>
                  </a:txBody>
                  <a:tcPr marT="34300" marB="34300" marR="68600" marL="68600"/>
                </a:tc>
                <a:tc>
                  <a:txBody>
                    <a:bodyPr/>
                    <a:lstStyle/>
                    <a:p>
                      <a:pPr indent="0" lvl="0" marL="0" marR="0" rtl="0" algn="l">
                        <a:spcBef>
                          <a:spcPts val="0"/>
                        </a:spcBef>
                        <a:spcAft>
                          <a:spcPts val="0"/>
                        </a:spcAft>
                        <a:buNone/>
                      </a:pPr>
                      <a:r>
                        <a:rPr lang="en" sz="1400"/>
                        <a:t>Journal/</a:t>
                      </a:r>
                      <a:endParaRPr sz="1400"/>
                    </a:p>
                    <a:p>
                      <a:pPr indent="0" lvl="0" marL="0" marR="0" rtl="0" algn="l">
                        <a:spcBef>
                          <a:spcPts val="0"/>
                        </a:spcBef>
                        <a:spcAft>
                          <a:spcPts val="0"/>
                        </a:spcAft>
                        <a:buNone/>
                      </a:pPr>
                      <a:r>
                        <a:rPr lang="en" sz="1400"/>
                        <a:t>Conference Name</a:t>
                      </a:r>
                      <a:endParaRPr sz="1400"/>
                    </a:p>
                  </a:txBody>
                  <a:tcPr marT="34300" marB="34300" marR="68600" marL="68600"/>
                </a:tc>
                <a:tc>
                  <a:txBody>
                    <a:bodyPr/>
                    <a:lstStyle/>
                    <a:p>
                      <a:pPr indent="0" lvl="0" marL="0" marR="0" rtl="0" algn="l">
                        <a:spcBef>
                          <a:spcPts val="0"/>
                        </a:spcBef>
                        <a:spcAft>
                          <a:spcPts val="0"/>
                        </a:spcAft>
                        <a:buNone/>
                      </a:pPr>
                      <a:r>
                        <a:rPr lang="en" sz="1400"/>
                        <a:t>Advantages</a:t>
                      </a:r>
                      <a:endParaRPr sz="1400"/>
                    </a:p>
                  </a:txBody>
                  <a:tcPr marT="34300" marB="34300" marR="68600" marL="68600"/>
                </a:tc>
                <a:tc>
                  <a:txBody>
                    <a:bodyPr/>
                    <a:lstStyle/>
                    <a:p>
                      <a:pPr indent="0" lvl="0" marL="0" marR="0" rtl="0" algn="l">
                        <a:spcBef>
                          <a:spcPts val="0"/>
                        </a:spcBef>
                        <a:spcAft>
                          <a:spcPts val="0"/>
                        </a:spcAft>
                        <a:buNone/>
                      </a:pPr>
                      <a:r>
                        <a:rPr lang="en" sz="1400"/>
                        <a:t>Limitations</a:t>
                      </a:r>
                      <a:endParaRPr sz="1400"/>
                    </a:p>
                  </a:txBody>
                  <a:tcPr marT="34300" marB="34300" marR="68600" marL="68600"/>
                </a:tc>
              </a:tr>
              <a:tr h="1278250">
                <a:tc>
                  <a:txBody>
                    <a:bodyPr/>
                    <a:lstStyle/>
                    <a:p>
                      <a:pPr indent="0" lvl="0" marL="0" marR="0" rtl="0" algn="l">
                        <a:spcBef>
                          <a:spcPts val="0"/>
                        </a:spcBef>
                        <a:spcAft>
                          <a:spcPts val="0"/>
                        </a:spcAft>
                        <a:buNone/>
                      </a:pPr>
                      <a:r>
                        <a:rPr lang="en" sz="1200"/>
                        <a:t>Research on Customer Churn Intelligent Prediction Model based on Borderline-SMOTE and Random Forest</a:t>
                      </a:r>
                      <a:endParaRPr sz="1200"/>
                    </a:p>
                  </a:txBody>
                  <a:tcPr marT="34300" marB="34300" marR="68600" marL="68600"/>
                </a:tc>
                <a:tc>
                  <a:txBody>
                    <a:bodyPr/>
                    <a:lstStyle/>
                    <a:p>
                      <a:pPr indent="0" lvl="0" marL="0" marR="0" rtl="0" algn="l">
                        <a:spcBef>
                          <a:spcPts val="0"/>
                        </a:spcBef>
                        <a:spcAft>
                          <a:spcPts val="0"/>
                        </a:spcAft>
                        <a:buNone/>
                      </a:pPr>
                      <a:r>
                        <a:rPr lang="en"/>
                        <a:t>2022</a:t>
                      </a:r>
                      <a:endParaRPr sz="1400"/>
                    </a:p>
                  </a:txBody>
                  <a:tcPr marT="34300" marB="34300" marR="68600" marL="68600"/>
                </a:tc>
                <a:tc>
                  <a:txBody>
                    <a:bodyPr/>
                    <a:lstStyle/>
                    <a:p>
                      <a:pPr indent="0" lvl="0" marL="0" marR="0" rtl="0" algn="l">
                        <a:spcBef>
                          <a:spcPts val="0"/>
                        </a:spcBef>
                        <a:spcAft>
                          <a:spcPts val="0"/>
                        </a:spcAft>
                        <a:buNone/>
                      </a:pPr>
                      <a:r>
                        <a:rPr lang="en" sz="1200"/>
                        <a:t>IEEE 4th International Conference on Power, Intelligent Computing and Systems (ICPICS)</a:t>
                      </a:r>
                      <a:endParaRPr sz="1200"/>
                    </a:p>
                  </a:txBody>
                  <a:tcPr marT="34300" marB="34300" marR="68600" marL="68600"/>
                </a:tc>
                <a:tc>
                  <a:txBody>
                    <a:bodyPr/>
                    <a:lstStyle/>
                    <a:p>
                      <a:pPr indent="0" lvl="0" marL="0" marR="0" rtl="0" algn="l">
                        <a:spcBef>
                          <a:spcPts val="0"/>
                        </a:spcBef>
                        <a:spcAft>
                          <a:spcPts val="0"/>
                        </a:spcAft>
                        <a:buNone/>
                      </a:pPr>
                      <a:r>
                        <a:rPr lang="en" sz="1200"/>
                        <a:t>1)It solves the difficulty of unbalanced data.</a:t>
                      </a:r>
                      <a:endParaRPr sz="1200"/>
                    </a:p>
                    <a:p>
                      <a:pPr indent="0" lvl="0" marL="0" marR="0" rtl="0" algn="l">
                        <a:spcBef>
                          <a:spcPts val="0"/>
                        </a:spcBef>
                        <a:spcAft>
                          <a:spcPts val="0"/>
                        </a:spcAft>
                        <a:buNone/>
                      </a:pPr>
                      <a:r>
                        <a:rPr lang="en" sz="1200"/>
                        <a:t>2)It removes the noise in the data.</a:t>
                      </a:r>
                      <a:endParaRPr sz="1200"/>
                    </a:p>
                    <a:p>
                      <a:pPr indent="0" lvl="0" marL="0" marR="0" rtl="0" algn="l">
                        <a:spcBef>
                          <a:spcPts val="0"/>
                        </a:spcBef>
                        <a:spcAft>
                          <a:spcPts val="0"/>
                        </a:spcAft>
                        <a:buNone/>
                      </a:pPr>
                      <a:r>
                        <a:rPr lang="en" sz="1200"/>
                        <a:t>3)randomness in the data removes overfitting</a:t>
                      </a:r>
                      <a:r>
                        <a:rPr lang="en"/>
                        <a:t>.</a:t>
                      </a:r>
                      <a:endParaRPr/>
                    </a:p>
                  </a:txBody>
                  <a:tcPr marT="34300" marB="34300" marR="68600" marL="68600"/>
                </a:tc>
                <a:tc>
                  <a:txBody>
                    <a:bodyPr/>
                    <a:lstStyle/>
                    <a:p>
                      <a:pPr indent="0" lvl="1" marL="0" marR="0" rtl="0" algn="l">
                        <a:spcBef>
                          <a:spcPts val="0"/>
                        </a:spcBef>
                        <a:spcAft>
                          <a:spcPts val="0"/>
                        </a:spcAft>
                        <a:buNone/>
                      </a:pPr>
                      <a:r>
                        <a:rPr lang="en" sz="1200"/>
                        <a:t>1)Random Forest is actually slow when </a:t>
                      </a:r>
                      <a:r>
                        <a:rPr lang="en" sz="1200"/>
                        <a:t>compared</a:t>
                      </a:r>
                      <a:r>
                        <a:rPr lang="en" sz="1200"/>
                        <a:t> to other model.</a:t>
                      </a:r>
                      <a:endParaRPr sz="1200"/>
                    </a:p>
                    <a:p>
                      <a:pPr indent="0" lvl="1" marL="0" marR="0" rtl="0" algn="l">
                        <a:spcBef>
                          <a:spcPts val="0"/>
                        </a:spcBef>
                        <a:spcAft>
                          <a:spcPts val="0"/>
                        </a:spcAft>
                        <a:buNone/>
                      </a:pPr>
                      <a:r>
                        <a:rPr lang="en" sz="1200"/>
                        <a:t>2)SMOTE oversamples noisy data also that is not required.</a:t>
                      </a:r>
                      <a:endParaRPr sz="1200"/>
                    </a:p>
                    <a:p>
                      <a:pPr indent="0" lvl="1" marL="0" marR="0" rtl="0" algn="l">
                        <a:spcBef>
                          <a:spcPts val="0"/>
                        </a:spcBef>
                        <a:spcAft>
                          <a:spcPts val="0"/>
                        </a:spcAft>
                        <a:buNone/>
                      </a:pPr>
                      <a:r>
                        <a:rPr lang="en" sz="1200"/>
                        <a:t>3)It oversamples the uninformative samples also.</a:t>
                      </a:r>
                      <a:endParaRPr sz="1200"/>
                    </a:p>
                  </a:txBody>
                  <a:tcPr marT="34300" marB="34300" marR="68600" marL="68600"/>
                </a:tc>
              </a:tr>
              <a:tr h="1804500">
                <a:tc>
                  <a:txBody>
                    <a:bodyPr/>
                    <a:lstStyle/>
                    <a:p>
                      <a:pPr indent="0" lvl="0" marL="0" marR="0" rtl="0" algn="l">
                        <a:spcBef>
                          <a:spcPts val="0"/>
                        </a:spcBef>
                        <a:spcAft>
                          <a:spcPts val="0"/>
                        </a:spcAft>
                        <a:buSzPts val="1100"/>
                        <a:buNone/>
                      </a:pPr>
                      <a:r>
                        <a:rPr lang="en" sz="1200">
                          <a:latin typeface="Verdana"/>
                          <a:ea typeface="Verdana"/>
                          <a:cs typeface="Verdana"/>
                          <a:sym typeface="Verdana"/>
                        </a:rPr>
                        <a:t>Customer Churn Prediction by Classification</a:t>
                      </a:r>
                      <a:endParaRPr sz="1200">
                        <a:latin typeface="Verdana"/>
                        <a:ea typeface="Verdana"/>
                        <a:cs typeface="Verdana"/>
                        <a:sym typeface="Verdana"/>
                      </a:endParaRPr>
                    </a:p>
                    <a:p>
                      <a:pPr indent="0" lvl="0" marL="0" marR="0" rtl="0" algn="l">
                        <a:spcBef>
                          <a:spcPts val="0"/>
                        </a:spcBef>
                        <a:spcAft>
                          <a:spcPts val="0"/>
                        </a:spcAft>
                        <a:buClr>
                          <a:schemeClr val="dk1"/>
                        </a:buClr>
                        <a:buSzPts val="1100"/>
                        <a:buFont typeface="Arial"/>
                        <a:buNone/>
                      </a:pPr>
                      <a:r>
                        <a:rPr lang="en" sz="1200">
                          <a:latin typeface="Verdana"/>
                          <a:ea typeface="Verdana"/>
                          <a:cs typeface="Verdana"/>
                          <a:sym typeface="Verdana"/>
                        </a:rPr>
                        <a:t>Models in Machine Learning</a:t>
                      </a:r>
                      <a:endParaRPr sz="1200">
                        <a:latin typeface="Verdana"/>
                        <a:ea typeface="Verdana"/>
                        <a:cs typeface="Verdana"/>
                        <a:sym typeface="Verdana"/>
                      </a:endParaRPr>
                    </a:p>
                    <a:p>
                      <a:pPr indent="0" lvl="0" marL="0" marR="0" rtl="0" algn="l">
                        <a:spcBef>
                          <a:spcPts val="0"/>
                        </a:spcBef>
                        <a:spcAft>
                          <a:spcPts val="0"/>
                        </a:spcAft>
                        <a:buNone/>
                      </a:pPr>
                      <a:r>
                        <a:t/>
                      </a:r>
                      <a:endParaRPr sz="1000">
                        <a:latin typeface="Quattrocento Sans"/>
                        <a:ea typeface="Quattrocento Sans"/>
                        <a:cs typeface="Quattrocento Sans"/>
                        <a:sym typeface="Quattrocento Sans"/>
                      </a:endParaRPr>
                    </a:p>
                  </a:txBody>
                  <a:tcPr marT="34300" marB="34300" marR="68600" marL="68600"/>
                </a:tc>
                <a:tc>
                  <a:txBody>
                    <a:bodyPr/>
                    <a:lstStyle/>
                    <a:p>
                      <a:pPr indent="0" lvl="0" marL="0" marR="0" rtl="0" algn="l">
                        <a:spcBef>
                          <a:spcPts val="0"/>
                        </a:spcBef>
                        <a:spcAft>
                          <a:spcPts val="0"/>
                        </a:spcAft>
                        <a:buNone/>
                      </a:pPr>
                      <a:r>
                        <a:rPr lang="en"/>
                        <a:t>2022</a:t>
                      </a:r>
                      <a:endParaRPr sz="1400"/>
                    </a:p>
                  </a:txBody>
                  <a:tcPr marT="34300" marB="34300" marR="68600" marL="68600"/>
                </a:tc>
                <a:tc>
                  <a:txBody>
                    <a:bodyPr/>
                    <a:lstStyle/>
                    <a:p>
                      <a:pPr indent="0" lvl="0" marL="0" marR="0" rtl="0" algn="l">
                        <a:spcBef>
                          <a:spcPts val="0"/>
                        </a:spcBef>
                        <a:spcAft>
                          <a:spcPts val="0"/>
                        </a:spcAft>
                        <a:buNone/>
                      </a:pPr>
                      <a:r>
                        <a:rPr lang="en" sz="1200"/>
                        <a:t>2022 9th International Conference on Electrical and Electronics Engineering</a:t>
                      </a:r>
                      <a:endParaRPr sz="1200"/>
                    </a:p>
                  </a:txBody>
                  <a:tcPr marT="34300" marB="34300" marR="68600" marL="68600"/>
                </a:tc>
                <a:tc>
                  <a:txBody>
                    <a:bodyPr/>
                    <a:lstStyle/>
                    <a:p>
                      <a:pPr indent="0" lvl="0" marL="0" marR="0" rtl="0" algn="l">
                        <a:spcBef>
                          <a:spcPts val="0"/>
                        </a:spcBef>
                        <a:spcAft>
                          <a:spcPts val="0"/>
                        </a:spcAft>
                        <a:buNone/>
                      </a:pPr>
                      <a:r>
                        <a:rPr lang="en" sz="1200"/>
                        <a:t>1)Gini is used to classify sample that contains one category</a:t>
                      </a:r>
                      <a:endParaRPr sz="1200"/>
                    </a:p>
                    <a:p>
                      <a:pPr indent="0" lvl="0" marL="0" marR="0" rtl="0" algn="l">
                        <a:spcBef>
                          <a:spcPts val="0"/>
                        </a:spcBef>
                        <a:spcAft>
                          <a:spcPts val="0"/>
                        </a:spcAft>
                        <a:buNone/>
                      </a:pPr>
                      <a:r>
                        <a:rPr lang="en" sz="1200"/>
                        <a:t>2)Overall, the random forest model was</a:t>
                      </a:r>
                      <a:endParaRPr sz="1200"/>
                    </a:p>
                    <a:p>
                      <a:pPr indent="0" lvl="0" marL="0" marR="0" rtl="0" algn="l">
                        <a:spcBef>
                          <a:spcPts val="0"/>
                        </a:spcBef>
                        <a:spcAft>
                          <a:spcPts val="0"/>
                        </a:spcAft>
                        <a:buClr>
                          <a:schemeClr val="dk1"/>
                        </a:buClr>
                        <a:buSzPts val="1100"/>
                        <a:buFont typeface="Arial"/>
                        <a:buNone/>
                      </a:pPr>
                      <a:r>
                        <a:rPr lang="en" sz="1200"/>
                        <a:t>superior to the decision tree model in predicting the unknown</a:t>
                      </a:r>
                      <a:endParaRPr sz="1200"/>
                    </a:p>
                    <a:p>
                      <a:pPr indent="0" lvl="0" marL="0" marR="0" rtl="0" algn="l">
                        <a:spcBef>
                          <a:spcPts val="0"/>
                        </a:spcBef>
                        <a:spcAft>
                          <a:spcPts val="0"/>
                        </a:spcAft>
                        <a:buClr>
                          <a:schemeClr val="dk1"/>
                        </a:buClr>
                        <a:buSzPts val="1100"/>
                        <a:buFont typeface="Arial"/>
                        <a:buNone/>
                      </a:pPr>
                      <a:r>
                        <a:rPr lang="en" sz="1200"/>
                        <a:t>instances in the testing set.</a:t>
                      </a:r>
                      <a:endParaRPr sz="1200"/>
                    </a:p>
                    <a:p>
                      <a:pPr indent="0" lvl="0" marL="0" marR="0" rtl="0" algn="l">
                        <a:spcBef>
                          <a:spcPts val="0"/>
                        </a:spcBef>
                        <a:spcAft>
                          <a:spcPts val="0"/>
                        </a:spcAft>
                        <a:buNone/>
                      </a:pPr>
                      <a:r>
                        <a:t/>
                      </a:r>
                      <a:endParaRPr sz="1200"/>
                    </a:p>
                  </a:txBody>
                  <a:tcPr marT="34300" marB="34300" marR="68600" marL="68600">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 sz="1200"/>
                        <a:t>Gini captures the order of values while ignoring the distance between them.</a:t>
                      </a:r>
                      <a:endParaRPr sz="1200"/>
                    </a:p>
                  </a:txBody>
                  <a:tcPr marT="34300" marB="34300" marR="68600" marL="68600">
                    <a:lnB cap="flat" cmpd="sng" w="12700">
                      <a:solidFill>
                        <a:schemeClr val="lt1"/>
                      </a:solidFill>
                      <a:prstDash val="solid"/>
                      <a:round/>
                      <a:headEnd len="sm" w="sm" type="none"/>
                      <a:tailEnd len="sm" w="sm" type="none"/>
                    </a:lnB>
                  </a:tcPr>
                </a:tc>
              </a:tr>
              <a:tr h="1154375">
                <a:tc>
                  <a:txBody>
                    <a:bodyPr/>
                    <a:lstStyle/>
                    <a:p>
                      <a:pPr indent="0" lvl="0" marL="0" marR="0" rtl="0" algn="l">
                        <a:spcBef>
                          <a:spcPts val="0"/>
                        </a:spcBef>
                        <a:spcAft>
                          <a:spcPts val="0"/>
                        </a:spcAft>
                        <a:buNone/>
                      </a:pPr>
                      <a:r>
                        <a:rPr lang="en" sz="1200"/>
                        <a:t>Towards Accurate Predictions of Customer Purchasing Patterns</a:t>
                      </a:r>
                      <a:endParaRPr b="0" i="0" sz="1200"/>
                    </a:p>
                  </a:txBody>
                  <a:tcPr marT="34300" marB="34300" marR="68600" marL="68600"/>
                </a:tc>
                <a:tc>
                  <a:txBody>
                    <a:bodyPr/>
                    <a:lstStyle/>
                    <a:p>
                      <a:pPr indent="0" lvl="0" marL="0" marR="0" rtl="0" algn="l">
                        <a:spcBef>
                          <a:spcPts val="0"/>
                        </a:spcBef>
                        <a:spcAft>
                          <a:spcPts val="0"/>
                        </a:spcAft>
                        <a:buNone/>
                      </a:pPr>
                      <a:r>
                        <a:rPr lang="en"/>
                        <a:t>2017</a:t>
                      </a:r>
                      <a:endParaRPr sz="1400"/>
                    </a:p>
                  </a:txBody>
                  <a:tcPr marT="34300" marB="34300" marR="68600" marL="68600"/>
                </a:tc>
                <a:tc>
                  <a:txBody>
                    <a:bodyPr/>
                    <a:lstStyle/>
                    <a:p>
                      <a:pPr indent="0" lvl="0" marL="0" marR="0" rtl="0" algn="l">
                        <a:spcBef>
                          <a:spcPts val="0"/>
                        </a:spcBef>
                        <a:spcAft>
                          <a:spcPts val="0"/>
                        </a:spcAft>
                        <a:buNone/>
                      </a:pPr>
                      <a:r>
                        <a:rPr lang="en" sz="1200"/>
                        <a:t>International Conference on Computer and Information Technology </a:t>
                      </a:r>
                      <a:endParaRPr sz="1200"/>
                    </a:p>
                    <a:p>
                      <a:pPr indent="0" lvl="0" marL="0" marR="0" rtl="0" algn="l">
                        <a:spcBef>
                          <a:spcPts val="0"/>
                        </a:spcBef>
                        <a:spcAft>
                          <a:spcPts val="0"/>
                        </a:spcAft>
                        <a:buNone/>
                      </a:pPr>
                      <a:r>
                        <a:rPr lang="en" sz="1200"/>
                        <a:t>IEEE(CIT)</a:t>
                      </a:r>
                      <a:endParaRPr sz="1200"/>
                    </a:p>
                  </a:txBody>
                  <a:tcPr marT="34300" marB="34300" marR="68600" marL="6860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Clr>
                          <a:schemeClr val="dk1"/>
                        </a:buClr>
                        <a:buSzPts val="1100"/>
                        <a:buFont typeface="Arial"/>
                        <a:buNone/>
                      </a:pPr>
                      <a:r>
                        <a:rPr lang="en" sz="1200"/>
                        <a:t>1)The biggest advantage of linear regression models is linearity.</a:t>
                      </a:r>
                      <a:endParaRPr sz="1200"/>
                    </a:p>
                    <a:p>
                      <a:pPr indent="0" lvl="0" marL="0" marR="0" rtl="0" algn="l">
                        <a:spcBef>
                          <a:spcPts val="0"/>
                        </a:spcBef>
                        <a:spcAft>
                          <a:spcPts val="0"/>
                        </a:spcAft>
                        <a:buClr>
                          <a:schemeClr val="dk1"/>
                        </a:buClr>
                        <a:buSzPts val="1100"/>
                        <a:buFont typeface="Arial"/>
                        <a:buNone/>
                      </a:pPr>
                      <a:r>
                        <a:rPr lang="en" sz="1200"/>
                        <a:t>2)Linear regression performs exceptionally well for linearly separable data</a:t>
                      </a:r>
                      <a:endParaRPr sz="1200"/>
                    </a:p>
                    <a:p>
                      <a:pPr indent="0" lvl="0" marL="0" marR="0" rtl="0" algn="l">
                        <a:spcBef>
                          <a:spcPts val="0"/>
                        </a:spcBef>
                        <a:spcAft>
                          <a:spcPts val="0"/>
                        </a:spcAft>
                        <a:buNone/>
                      </a:pPr>
                      <a:r>
                        <a:t/>
                      </a:r>
                      <a:endParaRPr/>
                    </a:p>
                  </a:txBody>
                  <a:tcPr marT="34300" marB="34300" marR="68600" marL="68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100"/>
                        <a:buFont typeface="Arial"/>
                        <a:buNone/>
                      </a:pPr>
                      <a:r>
                        <a:rPr lang="en" sz="1200"/>
                        <a:t>1)The assumption of linearity between dependent and independent variables</a:t>
                      </a:r>
                      <a:endParaRPr sz="1200"/>
                    </a:p>
                    <a:p>
                      <a:pPr indent="0" lvl="0" marL="0" marR="0" rtl="0" algn="l">
                        <a:spcBef>
                          <a:spcPts val="0"/>
                        </a:spcBef>
                        <a:spcAft>
                          <a:spcPts val="0"/>
                        </a:spcAft>
                        <a:buClr>
                          <a:schemeClr val="dk1"/>
                        </a:buClr>
                        <a:buSzPts val="1100"/>
                        <a:buFont typeface="Arial"/>
                        <a:buNone/>
                      </a:pPr>
                      <a:r>
                        <a:rPr lang="en" sz="1200"/>
                        <a:t>2)It is often quite prone to noise and overfitting</a:t>
                      </a:r>
                      <a:endParaRPr sz="1200"/>
                    </a:p>
                    <a:p>
                      <a:pPr indent="0" lvl="0" marL="0" marR="0" rtl="0" algn="l">
                        <a:spcBef>
                          <a:spcPts val="0"/>
                        </a:spcBef>
                        <a:spcAft>
                          <a:spcPts val="0"/>
                        </a:spcAft>
                        <a:buNone/>
                      </a:pPr>
                      <a:r>
                        <a:t/>
                      </a:r>
                      <a:endParaRPr sz="1200"/>
                    </a:p>
                  </a:txBody>
                  <a:tcPr marT="34300" marB="34300" marR="68600" marL="68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571500" y="507807"/>
            <a:ext cx="8001000" cy="461700"/>
          </a:xfrm>
          <a:prstGeom prst="rect">
            <a:avLst/>
          </a:prstGeom>
          <a:noFill/>
          <a:ln>
            <a:noFill/>
          </a:ln>
        </p:spPr>
        <p:txBody>
          <a:bodyPr anchorCtr="0" anchor="b" bIns="0" lIns="68575" spcFirstLastPara="1" rIns="68575" wrap="square" tIns="0">
            <a:spAutoFit/>
          </a:bodyPr>
          <a:lstStyle/>
          <a:p>
            <a:pPr indent="0" lvl="0" marL="0" rtl="0" algn="l">
              <a:lnSpc>
                <a:spcPct val="100000"/>
              </a:lnSpc>
              <a:spcBef>
                <a:spcPts val="0"/>
              </a:spcBef>
              <a:spcAft>
                <a:spcPts val="0"/>
              </a:spcAft>
              <a:buClr>
                <a:schemeClr val="accent1"/>
              </a:buClr>
              <a:buSzPts val="3000"/>
              <a:buFont typeface="Quattrocento Sans"/>
              <a:buNone/>
            </a:pPr>
            <a:r>
              <a:rPr lang="en"/>
              <a:t>PROPOSED APPROACH : </a:t>
            </a:r>
            <a:endParaRPr/>
          </a:p>
        </p:txBody>
      </p:sp>
      <p:sp>
        <p:nvSpPr>
          <p:cNvPr id="289" name="Google Shape;289;p34"/>
          <p:cNvSpPr txBox="1"/>
          <p:nvPr>
            <p:ph idx="1" type="body"/>
          </p:nvPr>
        </p:nvSpPr>
        <p:spPr>
          <a:xfrm>
            <a:off x="571500" y="1072805"/>
            <a:ext cx="8001000" cy="3660600"/>
          </a:xfrm>
          <a:prstGeom prst="rect">
            <a:avLst/>
          </a:prstGeom>
          <a:noFill/>
          <a:ln>
            <a:noFill/>
          </a:ln>
        </p:spPr>
        <p:txBody>
          <a:bodyPr anchorCtr="0" anchor="t" bIns="0" lIns="68575" spcFirstLastPara="1" rIns="68575" wrap="square" tIns="0">
            <a:noAutofit/>
          </a:bodyPr>
          <a:lstStyle/>
          <a:p>
            <a:pPr indent="-317500" lvl="0" marL="457200" rtl="0" algn="l">
              <a:lnSpc>
                <a:spcPct val="90000"/>
              </a:lnSpc>
              <a:spcBef>
                <a:spcPts val="0"/>
              </a:spcBef>
              <a:spcAft>
                <a:spcPts val="0"/>
              </a:spcAft>
              <a:buSzPts val="1400"/>
              <a:buChar char="❖"/>
            </a:pPr>
            <a:r>
              <a:rPr lang="en"/>
              <a:t>First importing all the required methods </a:t>
            </a:r>
            <a:endParaRPr/>
          </a:p>
          <a:p>
            <a:pPr indent="0" lvl="0" marL="457200" rtl="0" algn="l">
              <a:lnSpc>
                <a:spcPct val="90000"/>
              </a:lnSpc>
              <a:spcBef>
                <a:spcPts val="0"/>
              </a:spcBef>
              <a:spcAft>
                <a:spcPts val="0"/>
              </a:spcAft>
              <a:buNone/>
            </a:pPr>
            <a:r>
              <a:t/>
            </a:r>
            <a:endParaRPr/>
          </a:p>
          <a:p>
            <a:pPr indent="-317500" lvl="0" marL="457200" rtl="0" algn="l">
              <a:lnSpc>
                <a:spcPct val="90000"/>
              </a:lnSpc>
              <a:spcBef>
                <a:spcPts val="0"/>
              </a:spcBef>
              <a:spcAft>
                <a:spcPts val="0"/>
              </a:spcAft>
              <a:buSzPts val="1400"/>
              <a:buChar char="❖"/>
            </a:pPr>
            <a:r>
              <a:rPr lang="en"/>
              <a:t>Reading the dataset using the method called pd.read csv method</a:t>
            </a:r>
            <a:endParaRPr/>
          </a:p>
          <a:p>
            <a:pPr indent="0" lvl="0" marL="0" rtl="0" algn="l">
              <a:lnSpc>
                <a:spcPct val="90000"/>
              </a:lnSpc>
              <a:spcBef>
                <a:spcPts val="0"/>
              </a:spcBef>
              <a:spcAft>
                <a:spcPts val="0"/>
              </a:spcAft>
              <a:buNone/>
            </a:pPr>
            <a:r>
              <a:t/>
            </a:r>
            <a:endParaRPr/>
          </a:p>
          <a:p>
            <a:pPr indent="-317500" lvl="0" marL="457200" rtl="0" algn="l">
              <a:lnSpc>
                <a:spcPct val="90000"/>
              </a:lnSpc>
              <a:spcBef>
                <a:spcPts val="0"/>
              </a:spcBef>
              <a:spcAft>
                <a:spcPts val="0"/>
              </a:spcAft>
              <a:buSzPts val="1400"/>
              <a:buChar char="❖"/>
            </a:pPr>
            <a:r>
              <a:rPr lang="en"/>
              <a:t>First we have preprocessing methods. In that we took first and last 5 rows of the data to confirm if it’s working correct or not.</a:t>
            </a:r>
            <a:endParaRPr/>
          </a:p>
          <a:p>
            <a:pPr indent="0" lvl="0" marL="0" rtl="0" algn="l">
              <a:lnSpc>
                <a:spcPct val="90000"/>
              </a:lnSpc>
              <a:spcBef>
                <a:spcPts val="0"/>
              </a:spcBef>
              <a:spcAft>
                <a:spcPts val="0"/>
              </a:spcAft>
              <a:buNone/>
            </a:pPr>
            <a:r>
              <a:t/>
            </a:r>
            <a:endParaRPr/>
          </a:p>
          <a:p>
            <a:pPr indent="-317500" lvl="0" marL="457200" rtl="0" algn="l">
              <a:lnSpc>
                <a:spcPct val="90000"/>
              </a:lnSpc>
              <a:spcBef>
                <a:spcPts val="0"/>
              </a:spcBef>
              <a:spcAft>
                <a:spcPts val="0"/>
              </a:spcAft>
              <a:buSzPts val="1400"/>
              <a:buChar char="❖"/>
            </a:pPr>
            <a:r>
              <a:rPr lang="en"/>
              <a:t>After this , we took the </a:t>
            </a:r>
            <a:r>
              <a:rPr lang="en"/>
              <a:t>information</a:t>
            </a:r>
            <a:r>
              <a:rPr lang="en"/>
              <a:t> of the dataset using the methods called .info() and .describe() , these methods gives what is the datatype of each column, maximum values in every column, min,mean etc..</a:t>
            </a:r>
            <a:endParaRPr/>
          </a:p>
          <a:p>
            <a:pPr indent="0" lvl="0" marL="0" rtl="0" algn="l">
              <a:lnSpc>
                <a:spcPct val="90000"/>
              </a:lnSpc>
              <a:spcBef>
                <a:spcPts val="0"/>
              </a:spcBef>
              <a:spcAft>
                <a:spcPts val="0"/>
              </a:spcAft>
              <a:buNone/>
            </a:pPr>
            <a:r>
              <a:t/>
            </a:r>
            <a:endParaRPr/>
          </a:p>
          <a:p>
            <a:pPr indent="-317500" lvl="0" marL="457200" rtl="0" algn="l">
              <a:lnSpc>
                <a:spcPct val="90000"/>
              </a:lnSpc>
              <a:spcBef>
                <a:spcPts val="0"/>
              </a:spcBef>
              <a:spcAft>
                <a:spcPts val="0"/>
              </a:spcAft>
              <a:buSzPts val="1400"/>
              <a:buChar char="❖"/>
            </a:pPr>
            <a:r>
              <a:rPr lang="en"/>
              <a:t>In customer churn prediction project the main aim is on how many customers are churned and how many are not. So for this we can use the matplotlib method for drawing the graph.</a:t>
            </a:r>
            <a:endParaRPr/>
          </a:p>
          <a:p>
            <a:pPr indent="0" lvl="0" marL="914400" rtl="0" algn="l">
              <a:lnSpc>
                <a:spcPct val="90000"/>
              </a:lnSpc>
              <a:spcBef>
                <a:spcPts val="0"/>
              </a:spcBef>
              <a:spcAft>
                <a:spcPts val="0"/>
              </a:spcAft>
              <a:buNone/>
            </a:pPr>
            <a:r>
              <a:t/>
            </a:r>
            <a:endParaRPr/>
          </a:p>
          <a:p>
            <a:pPr indent="-317500" lvl="0" marL="457200" rtl="0" algn="l">
              <a:lnSpc>
                <a:spcPct val="90000"/>
              </a:lnSpc>
              <a:spcBef>
                <a:spcPts val="0"/>
              </a:spcBef>
              <a:spcAft>
                <a:spcPts val="0"/>
              </a:spcAft>
              <a:buSzPts val="1400"/>
              <a:buChar char="❖"/>
            </a:pPr>
            <a:r>
              <a:rPr lang="en"/>
              <a:t>For doing the </a:t>
            </a:r>
            <a:r>
              <a:rPr lang="en"/>
              <a:t>analysis, we can use graphs as main</a:t>
            </a:r>
            <a:r>
              <a:rPr lang="en"/>
              <a:t> tool. Here we are calculating the churn rate of the company , for drawing a graph we took churn column as a main part with the other columns on the other side of the graph.This is done by using the univariate method.</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14">
      <a:dk1>
        <a:srgbClr val="000000"/>
      </a:dk1>
      <a:lt1>
        <a:srgbClr val="FFFFFF"/>
      </a:lt1>
      <a:dk2>
        <a:srgbClr val="000000"/>
      </a:dk2>
      <a:lt2>
        <a:srgbClr val="E6E6E6"/>
      </a:lt2>
      <a:accent1>
        <a:srgbClr val="0078D4"/>
      </a:accent1>
      <a:accent2>
        <a:srgbClr val="007788"/>
      </a:accent2>
      <a:accent3>
        <a:srgbClr val="297C2A"/>
      </a:accent3>
      <a:accent4>
        <a:srgbClr val="FF2625"/>
      </a:accent4>
      <a:accent5>
        <a:srgbClr val="FE4387"/>
      </a:accent5>
      <a:accent6>
        <a:srgbClr val="D7D7D7"/>
      </a:accent6>
      <a:hlink>
        <a:srgbClr val="51E5FF"/>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