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3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6" d="100"/>
          <a:sy n="76" d="100"/>
        </p:scale>
        <p:origin x="6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9F17-887D-481C-AB78-F273658DF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16FB68-F29B-4539-A5D9-2A43D5D0B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8A0F14-D0AB-4DC8-B924-F664B14807D0}"/>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5" name="Footer Placeholder 4">
            <a:extLst>
              <a:ext uri="{FF2B5EF4-FFF2-40B4-BE49-F238E27FC236}">
                <a16:creationId xmlns:a16="http://schemas.microsoft.com/office/drawing/2014/main" id="{06A60C69-EDF7-4410-926E-37EAA5D43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F0E4DA-D267-4C79-8F0F-6708D5E7D340}"/>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332252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0E07-0936-4C15-8CA3-EA8008CD5D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EF27D6-E4D6-4E94-AAFF-EA5E2884B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ACC6F-74E0-432F-9A4D-A95F46BAD86F}"/>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5" name="Footer Placeholder 4">
            <a:extLst>
              <a:ext uri="{FF2B5EF4-FFF2-40B4-BE49-F238E27FC236}">
                <a16:creationId xmlns:a16="http://schemas.microsoft.com/office/drawing/2014/main" id="{5D7FCD54-73E8-476C-AA28-7F9609557A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7B63E-3918-443E-B5F2-0A3281736E7B}"/>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171621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95F43-AF69-4164-939F-8364ADF837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4BB6D6-339F-480D-9BD6-CFC81BAE8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F9990-362E-4D65-909A-0A4B190BDF88}"/>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5" name="Footer Placeholder 4">
            <a:extLst>
              <a:ext uri="{FF2B5EF4-FFF2-40B4-BE49-F238E27FC236}">
                <a16:creationId xmlns:a16="http://schemas.microsoft.com/office/drawing/2014/main" id="{BBDEF241-62AD-42DE-8971-AC3949FE26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18B642-52A7-4ED9-9372-5241452EB86F}"/>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2373733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28B6-F705-4D3D-A270-3B77A7361F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13C177-EE88-4903-91F4-C62BE827D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C4F4C-22BF-4DC9-907B-E7BFB026AC73}"/>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5" name="Footer Placeholder 4">
            <a:extLst>
              <a:ext uri="{FF2B5EF4-FFF2-40B4-BE49-F238E27FC236}">
                <a16:creationId xmlns:a16="http://schemas.microsoft.com/office/drawing/2014/main" id="{8B4271EC-AEB4-48C2-ACE0-DDF4356D5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31BE26-5C0C-468C-B9BA-6D532B8DCFC6}"/>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312232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E031-7B9B-4C21-8762-F808EB953D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49BE03-A3E1-4377-9FD6-0B5595504F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666991-C408-4CC7-A2CE-DE3E8140B958}"/>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5" name="Footer Placeholder 4">
            <a:extLst>
              <a:ext uri="{FF2B5EF4-FFF2-40B4-BE49-F238E27FC236}">
                <a16:creationId xmlns:a16="http://schemas.microsoft.com/office/drawing/2014/main" id="{CC614B33-18E4-439A-8395-6C5619FB4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1A42E-0A52-479E-9274-66DEBC929C00}"/>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93423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9C82E-F6D5-4383-93DE-9DB3E5C63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5AE138-5BC4-40AC-8366-189C4DADB9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460071-CF2F-4413-8F0F-2D96597559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B3229E-2D2B-4C10-9B24-7B67E171EEC9}"/>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6" name="Footer Placeholder 5">
            <a:extLst>
              <a:ext uri="{FF2B5EF4-FFF2-40B4-BE49-F238E27FC236}">
                <a16:creationId xmlns:a16="http://schemas.microsoft.com/office/drawing/2014/main" id="{B85D688E-F15A-419C-A1EF-009A15ED81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D67E88-EAA0-4BA1-A143-F367CD436C5F}"/>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69446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0106-E035-4E79-9F7D-6BB19448E4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D53202-2095-444E-8138-FCC2CC515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5B2093-8F72-4138-B9B3-60E220114B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5C83FC-6014-485B-9F01-C8F8C62E37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968113-E1E5-441F-9234-8AAE69C539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AA8E13-B669-4ACB-A133-76E1F1C7C311}"/>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8" name="Footer Placeholder 7">
            <a:extLst>
              <a:ext uri="{FF2B5EF4-FFF2-40B4-BE49-F238E27FC236}">
                <a16:creationId xmlns:a16="http://schemas.microsoft.com/office/drawing/2014/main" id="{BA497047-3ED4-499E-A40B-42E3C3DD5D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04CA2D-078C-43C8-81AB-CE86CA83460A}"/>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9031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CDCE-AF39-4329-A5F3-796A0A2B55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26BA04-1904-48DE-9202-846EB5C6A156}"/>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4" name="Footer Placeholder 3">
            <a:extLst>
              <a:ext uri="{FF2B5EF4-FFF2-40B4-BE49-F238E27FC236}">
                <a16:creationId xmlns:a16="http://schemas.microsoft.com/office/drawing/2014/main" id="{470E6BD4-C4B2-43A8-8304-0EC9F854B1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B2665A-4CF7-41CE-8819-1866DE80849C}"/>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272481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401B-1B02-4DAD-B4F5-55D19797FA4D}"/>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3" name="Footer Placeholder 2">
            <a:extLst>
              <a:ext uri="{FF2B5EF4-FFF2-40B4-BE49-F238E27FC236}">
                <a16:creationId xmlns:a16="http://schemas.microsoft.com/office/drawing/2014/main" id="{AD4A7612-7A14-4362-BB65-DCFFEDD7CE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48AB35-E023-4F72-82A7-8C4A75DB5E57}"/>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148060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E6726-986B-4A04-BC5D-A7EBBB9C5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3975E9-D65B-4F58-ACC3-8ACF6D248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244AF3-029F-4CA8-85A9-F9533A925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1DC2B-F999-4AFD-94FB-44CDABCAAE05}"/>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6" name="Footer Placeholder 5">
            <a:extLst>
              <a:ext uri="{FF2B5EF4-FFF2-40B4-BE49-F238E27FC236}">
                <a16:creationId xmlns:a16="http://schemas.microsoft.com/office/drawing/2014/main" id="{FFC9D06E-9979-42ED-A0FA-CF4F18376C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58937-737D-4328-9081-19776403ADDB}"/>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2037514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C183-1FFE-499F-9D06-362B159EE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E3797-6A95-4866-96EF-3E77786287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20B594-AD9E-4E4D-9DE7-048166F7C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1C232-36C2-4169-B282-C6F4F0D9CDA2}"/>
              </a:ext>
            </a:extLst>
          </p:cNvPr>
          <p:cNvSpPr>
            <a:spLocks noGrp="1"/>
          </p:cNvSpPr>
          <p:nvPr>
            <p:ph type="dt" sz="half" idx="10"/>
          </p:nvPr>
        </p:nvSpPr>
        <p:spPr/>
        <p:txBody>
          <a:bodyPr/>
          <a:lstStyle/>
          <a:p>
            <a:fld id="{1A9942D9-A855-44F6-9479-9D0096A2F503}" type="datetimeFigureOut">
              <a:rPr lang="en-IN" smtClean="0"/>
              <a:t>02-05-2024</a:t>
            </a:fld>
            <a:endParaRPr lang="en-IN"/>
          </a:p>
        </p:txBody>
      </p:sp>
      <p:sp>
        <p:nvSpPr>
          <p:cNvPr id="6" name="Footer Placeholder 5">
            <a:extLst>
              <a:ext uri="{FF2B5EF4-FFF2-40B4-BE49-F238E27FC236}">
                <a16:creationId xmlns:a16="http://schemas.microsoft.com/office/drawing/2014/main" id="{7BA1D39F-C204-426C-989B-7966CAFBAD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886F37-510C-4FDE-BDF3-D53DF17DCF14}"/>
              </a:ext>
            </a:extLst>
          </p:cNvPr>
          <p:cNvSpPr>
            <a:spLocks noGrp="1"/>
          </p:cNvSpPr>
          <p:nvPr>
            <p:ph type="sldNum" sz="quarter" idx="12"/>
          </p:nvPr>
        </p:nvSpPr>
        <p:spPr/>
        <p:txBody>
          <a:bodyPr/>
          <a:lstStyle/>
          <a:p>
            <a:fld id="{80009670-4823-45BA-8FBA-27C81233694A}" type="slidenum">
              <a:rPr lang="en-IN" smtClean="0"/>
              <a:t>‹#›</a:t>
            </a:fld>
            <a:endParaRPr lang="en-IN"/>
          </a:p>
        </p:txBody>
      </p:sp>
    </p:spTree>
    <p:extLst>
      <p:ext uri="{BB962C8B-B14F-4D97-AF65-F5344CB8AC3E}">
        <p14:creationId xmlns:p14="http://schemas.microsoft.com/office/powerpoint/2010/main" val="130436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773B7-A35F-4006-94BE-504D7E61A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BACA32-D6A2-41BE-B537-D59FC1BB7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32661C-445E-4233-AE52-1B0A56F30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942D9-A855-44F6-9479-9D0096A2F503}" type="datetimeFigureOut">
              <a:rPr lang="en-IN" smtClean="0"/>
              <a:t>02-05-2024</a:t>
            </a:fld>
            <a:endParaRPr lang="en-IN"/>
          </a:p>
        </p:txBody>
      </p:sp>
      <p:sp>
        <p:nvSpPr>
          <p:cNvPr id="5" name="Footer Placeholder 4">
            <a:extLst>
              <a:ext uri="{FF2B5EF4-FFF2-40B4-BE49-F238E27FC236}">
                <a16:creationId xmlns:a16="http://schemas.microsoft.com/office/drawing/2014/main" id="{3E4D85EE-0B8E-4337-83E8-8C5782697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5F1DD1-A5EA-48E8-9D53-682CB6C85D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09670-4823-45BA-8FBA-27C81233694A}" type="slidenum">
              <a:rPr lang="en-IN" smtClean="0"/>
              <a:t>‹#›</a:t>
            </a:fld>
            <a:endParaRPr lang="en-IN"/>
          </a:p>
        </p:txBody>
      </p:sp>
    </p:spTree>
    <p:extLst>
      <p:ext uri="{BB962C8B-B14F-4D97-AF65-F5344CB8AC3E}">
        <p14:creationId xmlns:p14="http://schemas.microsoft.com/office/powerpoint/2010/main" val="242124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87BB6CD-5295-49B5-BABA-37008AA08E88}"/>
              </a:ext>
            </a:extLst>
          </p:cNvPr>
          <p:cNvSpPr/>
          <p:nvPr/>
        </p:nvSpPr>
        <p:spPr>
          <a:xfrm>
            <a:off x="150725" y="261257"/>
            <a:ext cx="5114611" cy="48634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6000" b="1" dirty="0"/>
              <a:t>Maximizing Revenue For Drivers</a:t>
            </a:r>
            <a:endParaRPr lang="en-IN" sz="6000" b="1" dirty="0"/>
          </a:p>
        </p:txBody>
      </p:sp>
      <p:sp>
        <p:nvSpPr>
          <p:cNvPr id="10" name="Rectangle: Rounded Corners 9">
            <a:extLst>
              <a:ext uri="{FF2B5EF4-FFF2-40B4-BE49-F238E27FC236}">
                <a16:creationId xmlns:a16="http://schemas.microsoft.com/office/drawing/2014/main" id="{9CC909A5-C255-489E-BB31-9D0A5ADD1334}"/>
              </a:ext>
            </a:extLst>
          </p:cNvPr>
          <p:cNvSpPr/>
          <p:nvPr/>
        </p:nvSpPr>
        <p:spPr>
          <a:xfrm>
            <a:off x="854111" y="5375868"/>
            <a:ext cx="3647552" cy="62299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1" dirty="0"/>
              <a:t>Through Payment Type</a:t>
            </a:r>
            <a:endParaRPr lang="en-IN" sz="2400" b="1" dirty="0"/>
          </a:p>
        </p:txBody>
      </p:sp>
      <p:sp>
        <p:nvSpPr>
          <p:cNvPr id="14" name="Rectangle 13">
            <a:extLst>
              <a:ext uri="{FF2B5EF4-FFF2-40B4-BE49-F238E27FC236}">
                <a16:creationId xmlns:a16="http://schemas.microsoft.com/office/drawing/2014/main" id="{010F55F3-69F8-4705-A3AF-51517951E7E2}"/>
              </a:ext>
            </a:extLst>
          </p:cNvPr>
          <p:cNvSpPr/>
          <p:nvPr/>
        </p:nvSpPr>
        <p:spPr>
          <a:xfrm>
            <a:off x="5606981" y="859134"/>
            <a:ext cx="6585020" cy="37381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1DA62EF8-C8A3-4FAA-9CB5-E8CF207FB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6981" y="859135"/>
            <a:ext cx="6585019" cy="3738153"/>
          </a:xfrm>
          <a:prstGeom prst="rect">
            <a:avLst/>
          </a:prstGeom>
        </p:spPr>
      </p:pic>
    </p:spTree>
    <p:extLst>
      <p:ext uri="{BB962C8B-B14F-4D97-AF65-F5344CB8AC3E}">
        <p14:creationId xmlns:p14="http://schemas.microsoft.com/office/powerpoint/2010/main" val="2162659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3BFEDE4-92DC-4CE8-BA6B-B6DACA19F96E}"/>
              </a:ext>
            </a:extLst>
          </p:cNvPr>
          <p:cNvSpPr/>
          <p:nvPr/>
        </p:nvSpPr>
        <p:spPr>
          <a:xfrm>
            <a:off x="0" y="0"/>
            <a:ext cx="12192000" cy="1336431"/>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Hypothesis Testing</a:t>
            </a:r>
            <a:endParaRPr lang="en-IN" sz="3200" b="1" dirty="0">
              <a:solidFill>
                <a:schemeClr val="bg1"/>
              </a:solidFill>
            </a:endParaRPr>
          </a:p>
        </p:txBody>
      </p:sp>
      <p:sp>
        <p:nvSpPr>
          <p:cNvPr id="3" name="Rectangle 2">
            <a:extLst>
              <a:ext uri="{FF2B5EF4-FFF2-40B4-BE49-F238E27FC236}">
                <a16:creationId xmlns:a16="http://schemas.microsoft.com/office/drawing/2014/main" id="{5665E131-D2BE-44F3-ADE9-C51A1F7343FB}"/>
              </a:ext>
            </a:extLst>
          </p:cNvPr>
          <p:cNvSpPr/>
          <p:nvPr/>
        </p:nvSpPr>
        <p:spPr>
          <a:xfrm>
            <a:off x="0" y="1336431"/>
            <a:ext cx="12192000" cy="552156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p>
          <a:p>
            <a:r>
              <a:rPr lang="en-US" sz="2400" b="1" dirty="0">
                <a:solidFill>
                  <a:schemeClr val="tx1"/>
                </a:solidFill>
              </a:rPr>
              <a:t>Null hypothesis</a:t>
            </a:r>
            <a:r>
              <a:rPr lang="en-US" sz="2400" dirty="0">
                <a:solidFill>
                  <a:schemeClr val="tx1"/>
                </a:solidFill>
              </a:rPr>
              <a:t>: There is no difference in average fare between customer who use credit card and customer who use cash</a:t>
            </a:r>
          </a:p>
          <a:p>
            <a:endParaRPr lang="en-US" sz="2400" dirty="0">
              <a:solidFill>
                <a:schemeClr val="tx1"/>
              </a:solidFill>
            </a:endParaRPr>
          </a:p>
          <a:p>
            <a:r>
              <a:rPr lang="en-US" sz="2400" b="1" dirty="0">
                <a:solidFill>
                  <a:schemeClr val="tx1"/>
                </a:solidFill>
              </a:rPr>
              <a:t>Alternate hypothesis</a:t>
            </a:r>
            <a:r>
              <a:rPr lang="en-US" sz="2400" dirty="0">
                <a:solidFill>
                  <a:schemeClr val="tx1"/>
                </a:solidFill>
              </a:rPr>
              <a:t>: There is difference in average fare between customer who use credit card and customer who use cash</a:t>
            </a:r>
          </a:p>
          <a:p>
            <a:endParaRPr lang="en-US" sz="2400" dirty="0">
              <a:solidFill>
                <a:schemeClr val="tx1"/>
              </a:solidFill>
            </a:endParaRPr>
          </a:p>
          <a:p>
            <a:r>
              <a:rPr lang="en-US" sz="2400" dirty="0">
                <a:solidFill>
                  <a:schemeClr val="tx1"/>
                </a:solidFill>
              </a:rPr>
              <a:t>With a T-statistic of 165.5 and a P-value of less than 0.05, We reject the null hypothesis, Suggesting that there is indeed a significant difference in average fare between the two payment methods.</a:t>
            </a:r>
            <a:endParaRPr lang="en-IN" sz="2400" dirty="0">
              <a:solidFill>
                <a:schemeClr val="tx1"/>
              </a:solidFill>
            </a:endParaRPr>
          </a:p>
        </p:txBody>
      </p:sp>
    </p:spTree>
    <p:extLst>
      <p:ext uri="{BB962C8B-B14F-4D97-AF65-F5344CB8AC3E}">
        <p14:creationId xmlns:p14="http://schemas.microsoft.com/office/powerpoint/2010/main" val="272538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04C1E197-BC85-46A7-9AEE-04AD24942F97}"/>
              </a:ext>
            </a:extLst>
          </p:cNvPr>
          <p:cNvSpPr/>
          <p:nvPr/>
        </p:nvSpPr>
        <p:spPr>
          <a:xfrm>
            <a:off x="0" y="0"/>
            <a:ext cx="12192000" cy="1336431"/>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Recommendations</a:t>
            </a:r>
            <a:endParaRPr lang="en-IN" sz="3200" b="1" dirty="0">
              <a:solidFill>
                <a:schemeClr val="bg1"/>
              </a:solidFill>
            </a:endParaRPr>
          </a:p>
        </p:txBody>
      </p:sp>
      <p:sp>
        <p:nvSpPr>
          <p:cNvPr id="5" name="Rectangle 4">
            <a:extLst>
              <a:ext uri="{FF2B5EF4-FFF2-40B4-BE49-F238E27FC236}">
                <a16:creationId xmlns:a16="http://schemas.microsoft.com/office/drawing/2014/main" id="{B3F224BB-EED6-495D-8AB2-4BA934228419}"/>
              </a:ext>
            </a:extLst>
          </p:cNvPr>
          <p:cNvSpPr/>
          <p:nvPr/>
        </p:nvSpPr>
        <p:spPr>
          <a:xfrm>
            <a:off x="0" y="1336431"/>
            <a:ext cx="12192000" cy="552156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2800" dirty="0">
              <a:solidFill>
                <a:schemeClr val="tx1"/>
              </a:solidFill>
            </a:endParaRPr>
          </a:p>
          <a:p>
            <a:pPr marL="285750" indent="-285750">
              <a:buFont typeface="Arial" panose="020B0604020202020204" pitchFamily="34" charset="0"/>
              <a:buChar char="•"/>
            </a:pPr>
            <a:r>
              <a:rPr lang="en-IN" sz="2800" dirty="0">
                <a:solidFill>
                  <a:schemeClr val="tx1"/>
                </a:solidFill>
              </a:rPr>
              <a:t>Encourage customers to pay with credit cards to capitalize on the potential for generating more revenue for taxi cab drivers.</a:t>
            </a:r>
          </a:p>
          <a:p>
            <a:pPr marL="285750" indent="-285750">
              <a:buFont typeface="Arial" panose="020B0604020202020204" pitchFamily="34" charset="0"/>
              <a:buChar char="•"/>
            </a:pPr>
            <a:endParaRPr lang="en-IN" sz="2800" dirty="0">
              <a:solidFill>
                <a:schemeClr val="tx1"/>
              </a:solidFill>
            </a:endParaRPr>
          </a:p>
          <a:p>
            <a:pPr marL="285750" indent="-285750">
              <a:buFont typeface="Arial" panose="020B0604020202020204" pitchFamily="34" charset="0"/>
              <a:buChar char="•"/>
            </a:pPr>
            <a:r>
              <a:rPr lang="en-IN" sz="2800" dirty="0">
                <a:solidFill>
                  <a:schemeClr val="tx1"/>
                </a:solidFill>
              </a:rPr>
              <a:t>Implement strategies such as offering incentives or discounts for credit card transactions to incentivize customers to choose this payment method.</a:t>
            </a:r>
          </a:p>
          <a:p>
            <a:pPr marL="285750" indent="-285750">
              <a:buFont typeface="Arial" panose="020B0604020202020204" pitchFamily="34" charset="0"/>
              <a:buChar char="•"/>
            </a:pPr>
            <a:endParaRPr lang="en-IN" sz="2800" dirty="0">
              <a:solidFill>
                <a:schemeClr val="tx1"/>
              </a:solidFill>
            </a:endParaRPr>
          </a:p>
          <a:p>
            <a:pPr marL="285750" indent="-285750">
              <a:buFont typeface="Arial" panose="020B0604020202020204" pitchFamily="34" charset="0"/>
              <a:buChar char="•"/>
            </a:pPr>
            <a:r>
              <a:rPr lang="en-IN" sz="2800" dirty="0">
                <a:solidFill>
                  <a:schemeClr val="tx1"/>
                </a:solidFill>
              </a:rPr>
              <a:t>Provide seamless and secure credit card payment options to enhance customer convenience and encourage adoption of this preferred payment method.</a:t>
            </a:r>
          </a:p>
        </p:txBody>
      </p:sp>
    </p:spTree>
    <p:extLst>
      <p:ext uri="{BB962C8B-B14F-4D97-AF65-F5344CB8AC3E}">
        <p14:creationId xmlns:p14="http://schemas.microsoft.com/office/powerpoint/2010/main" val="68529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55700E-D34D-47DE-89AF-B8DE0228F436}"/>
              </a:ext>
            </a:extLst>
          </p:cNvPr>
          <p:cNvSpPr/>
          <p:nvPr/>
        </p:nvSpPr>
        <p:spPr>
          <a:xfrm>
            <a:off x="0" y="1668025"/>
            <a:ext cx="12192000" cy="5189975"/>
          </a:xfrm>
          <a:prstGeom prst="rect">
            <a:avLst/>
          </a:prstGeom>
          <a:solidFill>
            <a:schemeClr val="accent4">
              <a:lumMod val="60000"/>
              <a:lumOff val="40000"/>
            </a:schemeClr>
          </a:solidFill>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en-US" sz="3200" dirty="0"/>
              <a:t>Problem Statement</a:t>
            </a:r>
          </a:p>
          <a:p>
            <a:pPr marL="285750" indent="-285750">
              <a:buFont typeface="Arial" panose="020B0604020202020204" pitchFamily="34" charset="0"/>
              <a:buChar char="•"/>
            </a:pPr>
            <a:r>
              <a:rPr lang="en-US" sz="3200" dirty="0"/>
              <a:t>  Research Question</a:t>
            </a:r>
          </a:p>
          <a:p>
            <a:pPr marL="285750" indent="-285750">
              <a:buFont typeface="Arial" panose="020B0604020202020204" pitchFamily="34" charset="0"/>
              <a:buChar char="•"/>
            </a:pPr>
            <a:r>
              <a:rPr lang="en-US" sz="3200" dirty="0"/>
              <a:t>  Data Overview</a:t>
            </a:r>
          </a:p>
          <a:p>
            <a:pPr marL="285750" indent="-285750">
              <a:buFont typeface="Arial" panose="020B0604020202020204" pitchFamily="34" charset="0"/>
              <a:buChar char="•"/>
            </a:pPr>
            <a:r>
              <a:rPr lang="en-US" sz="3200" dirty="0"/>
              <a:t>  Methodology</a:t>
            </a:r>
          </a:p>
          <a:p>
            <a:pPr marL="285750" indent="-285750">
              <a:buFont typeface="Arial" panose="020B0604020202020204" pitchFamily="34" charset="0"/>
              <a:buChar char="•"/>
            </a:pPr>
            <a:r>
              <a:rPr lang="en-US" sz="3200" dirty="0"/>
              <a:t>  Analysis And Findings</a:t>
            </a:r>
          </a:p>
          <a:p>
            <a:pPr marL="285750" indent="-285750">
              <a:buFont typeface="Arial" panose="020B0604020202020204" pitchFamily="34" charset="0"/>
              <a:buChar char="•"/>
            </a:pPr>
            <a:r>
              <a:rPr lang="en-US" sz="3200" dirty="0"/>
              <a:t>  Hypothesis Testing</a:t>
            </a:r>
          </a:p>
          <a:p>
            <a:pPr marL="285750" indent="-285750">
              <a:buFont typeface="Arial" panose="020B0604020202020204" pitchFamily="34" charset="0"/>
              <a:buChar char="•"/>
            </a:pPr>
            <a:r>
              <a:rPr lang="en-US" sz="3200" dirty="0"/>
              <a:t>  Recommendations</a:t>
            </a:r>
            <a:endParaRPr lang="en-IN" sz="3200" dirty="0"/>
          </a:p>
        </p:txBody>
      </p:sp>
      <p:sp>
        <p:nvSpPr>
          <p:cNvPr id="9" name="Arrow: Pentagon 8">
            <a:extLst>
              <a:ext uri="{FF2B5EF4-FFF2-40B4-BE49-F238E27FC236}">
                <a16:creationId xmlns:a16="http://schemas.microsoft.com/office/drawing/2014/main" id="{E294D26D-87A8-4AA7-AAB4-00756FBF6EA4}"/>
              </a:ext>
            </a:extLst>
          </p:cNvPr>
          <p:cNvSpPr/>
          <p:nvPr/>
        </p:nvSpPr>
        <p:spPr>
          <a:xfrm>
            <a:off x="0" y="0"/>
            <a:ext cx="12192000" cy="1668026"/>
          </a:xfrm>
          <a:prstGeom prst="homePlate">
            <a:avLst/>
          </a:prstGeom>
          <a:solidFill>
            <a:srgbClr val="7030A0"/>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en-US" sz="4400" b="1" dirty="0">
                <a:solidFill>
                  <a:schemeClr val="bg1"/>
                </a:solidFill>
              </a:rPr>
              <a:t>Agenda</a:t>
            </a:r>
            <a:endParaRPr lang="en-IN" sz="4400" b="1" dirty="0">
              <a:solidFill>
                <a:schemeClr val="bg1"/>
              </a:solidFill>
            </a:endParaRPr>
          </a:p>
        </p:txBody>
      </p:sp>
    </p:spTree>
    <p:extLst>
      <p:ext uri="{BB962C8B-B14F-4D97-AF65-F5344CB8AC3E}">
        <p14:creationId xmlns:p14="http://schemas.microsoft.com/office/powerpoint/2010/main" val="30128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F3A07914-169A-498C-B70A-A9EC95EECD69}"/>
              </a:ext>
            </a:extLst>
          </p:cNvPr>
          <p:cNvSpPr/>
          <p:nvPr/>
        </p:nvSpPr>
        <p:spPr>
          <a:xfrm>
            <a:off x="0" y="1"/>
            <a:ext cx="12192000" cy="1034980"/>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Problem Statement</a:t>
            </a:r>
            <a:endParaRPr lang="en-IN" sz="3200" b="1" dirty="0"/>
          </a:p>
        </p:txBody>
      </p:sp>
      <p:sp>
        <p:nvSpPr>
          <p:cNvPr id="3" name="Rectangle 2">
            <a:extLst>
              <a:ext uri="{FF2B5EF4-FFF2-40B4-BE49-F238E27FC236}">
                <a16:creationId xmlns:a16="http://schemas.microsoft.com/office/drawing/2014/main" id="{2708BEDA-10B4-41D8-B060-4D87D3A6C067}"/>
              </a:ext>
            </a:extLst>
          </p:cNvPr>
          <p:cNvSpPr/>
          <p:nvPr/>
        </p:nvSpPr>
        <p:spPr>
          <a:xfrm>
            <a:off x="0" y="1034981"/>
            <a:ext cx="6762541" cy="582301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In the fast-paced taxi booking sector, Making the most of the revenue is essential for long term success and driver happiness. Our goal is to use data-driven insight to maximize revenue streams for taxi drivers in order to meet this need.</a:t>
            </a:r>
          </a:p>
          <a:p>
            <a:endParaRPr lang="en-US" sz="2400" dirty="0">
              <a:solidFill>
                <a:schemeClr val="tx1"/>
              </a:solidFill>
            </a:endParaRPr>
          </a:p>
          <a:p>
            <a:r>
              <a:rPr lang="en-US" sz="2400" dirty="0">
                <a:solidFill>
                  <a:schemeClr val="tx1"/>
                </a:solidFill>
              </a:rPr>
              <a:t>Our research aims to determine whether payment methods have an impact on fair pricing by focusing on the relationship between payment type and fare amount.</a:t>
            </a:r>
            <a:endParaRPr lang="en-IN" sz="2400" dirty="0">
              <a:solidFill>
                <a:schemeClr val="tx1"/>
              </a:solidFill>
            </a:endParaRPr>
          </a:p>
        </p:txBody>
      </p:sp>
      <p:pic>
        <p:nvPicPr>
          <p:cNvPr id="5" name="Picture 4">
            <a:extLst>
              <a:ext uri="{FF2B5EF4-FFF2-40B4-BE49-F238E27FC236}">
                <a16:creationId xmlns:a16="http://schemas.microsoft.com/office/drawing/2014/main" id="{C6A64B3F-C14D-4499-872C-2E4CC245F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5975" y="1376623"/>
            <a:ext cx="4461468" cy="5164853"/>
          </a:xfrm>
          <a:prstGeom prst="rect">
            <a:avLst/>
          </a:prstGeom>
        </p:spPr>
      </p:pic>
    </p:spTree>
    <p:extLst>
      <p:ext uri="{BB962C8B-B14F-4D97-AF65-F5344CB8AC3E}">
        <p14:creationId xmlns:p14="http://schemas.microsoft.com/office/powerpoint/2010/main" val="83610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4A3193B-8E1F-45B0-9BF0-B3C955EED48C}"/>
              </a:ext>
            </a:extLst>
          </p:cNvPr>
          <p:cNvSpPr/>
          <p:nvPr/>
        </p:nvSpPr>
        <p:spPr>
          <a:xfrm>
            <a:off x="0" y="0"/>
            <a:ext cx="12192000" cy="1306286"/>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Research Question</a:t>
            </a:r>
            <a:r>
              <a:rPr lang="en-US" dirty="0"/>
              <a:t> </a:t>
            </a:r>
            <a:endParaRPr lang="en-IN" dirty="0"/>
          </a:p>
        </p:txBody>
      </p:sp>
      <p:sp>
        <p:nvSpPr>
          <p:cNvPr id="3" name="Rectangle 2">
            <a:extLst>
              <a:ext uri="{FF2B5EF4-FFF2-40B4-BE49-F238E27FC236}">
                <a16:creationId xmlns:a16="http://schemas.microsoft.com/office/drawing/2014/main" id="{4FA81804-BE18-42CD-9F88-9B0579C873E4}"/>
              </a:ext>
            </a:extLst>
          </p:cNvPr>
          <p:cNvSpPr/>
          <p:nvPr/>
        </p:nvSpPr>
        <p:spPr>
          <a:xfrm>
            <a:off x="1" y="1306286"/>
            <a:ext cx="12192000" cy="555171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endParaRPr>
          </a:p>
          <a:p>
            <a:r>
              <a:rPr lang="en-US" sz="2400" dirty="0">
                <a:solidFill>
                  <a:schemeClr val="tx1"/>
                </a:solidFill>
              </a:rPr>
              <a:t>Is their a relationship between total fare and payment type and can we nudge customers towards payment methods that generate higher revenue for drivers, Without negatively impacting customer experience?</a:t>
            </a:r>
            <a:endParaRPr lang="en-IN" sz="2400" dirty="0">
              <a:solidFill>
                <a:schemeClr val="tx1"/>
              </a:solidFill>
            </a:endParaRPr>
          </a:p>
        </p:txBody>
      </p:sp>
    </p:spTree>
    <p:extLst>
      <p:ext uri="{BB962C8B-B14F-4D97-AF65-F5344CB8AC3E}">
        <p14:creationId xmlns:p14="http://schemas.microsoft.com/office/powerpoint/2010/main" val="58485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B9DF8E91-1331-43D7-99B8-9BF252503D2B}"/>
              </a:ext>
            </a:extLst>
          </p:cNvPr>
          <p:cNvSpPr/>
          <p:nvPr/>
        </p:nvSpPr>
        <p:spPr>
          <a:xfrm>
            <a:off x="0" y="0"/>
            <a:ext cx="12192000" cy="1276141"/>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Data Overview</a:t>
            </a:r>
            <a:endParaRPr lang="en-IN" sz="3200" b="1" dirty="0">
              <a:solidFill>
                <a:schemeClr val="bg1"/>
              </a:solidFill>
            </a:endParaRPr>
          </a:p>
        </p:txBody>
      </p:sp>
      <p:sp>
        <p:nvSpPr>
          <p:cNvPr id="3" name="Rectangle 2">
            <a:extLst>
              <a:ext uri="{FF2B5EF4-FFF2-40B4-BE49-F238E27FC236}">
                <a16:creationId xmlns:a16="http://schemas.microsoft.com/office/drawing/2014/main" id="{7214B9ED-FA1D-4230-94B6-D9354FDCF463}"/>
              </a:ext>
            </a:extLst>
          </p:cNvPr>
          <p:cNvSpPr/>
          <p:nvPr/>
        </p:nvSpPr>
        <p:spPr>
          <a:xfrm>
            <a:off x="0" y="1276141"/>
            <a:ext cx="12192000" cy="558185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b="1" dirty="0">
              <a:solidFill>
                <a:schemeClr val="tx1"/>
              </a:solidFill>
            </a:endParaRPr>
          </a:p>
          <a:p>
            <a:r>
              <a:rPr lang="en-US" sz="2400" dirty="0">
                <a:solidFill>
                  <a:schemeClr val="tx1"/>
                </a:solidFill>
              </a:rPr>
              <a:t>For this analysis, We utilize the comprehensive dataset of NYC Taxi Trip records, Used data cleaning and feature engineering procedures to concentrate solely on the relevant columns essential for our investigation.</a:t>
            </a:r>
          </a:p>
          <a:p>
            <a:endParaRPr lang="en-US" sz="2400" b="1" dirty="0">
              <a:solidFill>
                <a:schemeClr val="tx1"/>
              </a:solidFill>
            </a:endParaRPr>
          </a:p>
          <a:p>
            <a:r>
              <a:rPr lang="en-US" sz="2400" b="1" dirty="0">
                <a:solidFill>
                  <a:schemeClr val="tx1"/>
                </a:solidFill>
              </a:rPr>
              <a:t>Relevant columns used for this research:</a:t>
            </a:r>
          </a:p>
          <a:p>
            <a:endParaRPr lang="en-US" sz="2400" b="1" dirty="0">
              <a:solidFill>
                <a:schemeClr val="tx1"/>
              </a:solidFill>
            </a:endParaRPr>
          </a:p>
          <a:p>
            <a:pPr marL="342900" indent="-342900">
              <a:buFont typeface="Arial" panose="020B0604020202020204" pitchFamily="34" charset="0"/>
              <a:buChar char="•"/>
            </a:pPr>
            <a:r>
              <a:rPr lang="en-US" sz="2000" dirty="0" err="1">
                <a:solidFill>
                  <a:schemeClr val="tx1"/>
                </a:solidFill>
              </a:rPr>
              <a:t>Passenger_count</a:t>
            </a:r>
            <a:r>
              <a:rPr lang="en-US" sz="2000" dirty="0">
                <a:solidFill>
                  <a:schemeClr val="tx1"/>
                </a:solidFill>
              </a:rPr>
              <a:t>(1 to 5)</a:t>
            </a:r>
          </a:p>
          <a:p>
            <a:pPr marL="342900" indent="-342900">
              <a:buFont typeface="Arial" panose="020B0604020202020204" pitchFamily="34" charset="0"/>
              <a:buChar char="•"/>
            </a:pPr>
            <a:r>
              <a:rPr lang="en-US" sz="2000" dirty="0" err="1">
                <a:solidFill>
                  <a:schemeClr val="tx1"/>
                </a:solidFill>
              </a:rPr>
              <a:t>Payment_type</a:t>
            </a:r>
            <a:r>
              <a:rPr lang="en-US" sz="2000" dirty="0">
                <a:solidFill>
                  <a:schemeClr val="tx1"/>
                </a:solidFill>
              </a:rPr>
              <a:t>(card or cash)</a:t>
            </a:r>
          </a:p>
          <a:p>
            <a:pPr marL="342900" indent="-342900">
              <a:buFont typeface="Arial" panose="020B0604020202020204" pitchFamily="34" charset="0"/>
              <a:buChar char="•"/>
            </a:pPr>
            <a:r>
              <a:rPr lang="en-US" sz="2000" dirty="0" err="1">
                <a:solidFill>
                  <a:schemeClr val="tx1"/>
                </a:solidFill>
              </a:rPr>
              <a:t>Fare_amount</a:t>
            </a:r>
            <a:endParaRPr lang="en-US" sz="2000" dirty="0">
              <a:solidFill>
                <a:schemeClr val="tx1"/>
              </a:solidFill>
            </a:endParaRPr>
          </a:p>
          <a:p>
            <a:pPr marL="342900" indent="-342900">
              <a:buFont typeface="Arial" panose="020B0604020202020204" pitchFamily="34" charset="0"/>
              <a:buChar char="•"/>
            </a:pPr>
            <a:r>
              <a:rPr lang="en-US" sz="2000" dirty="0" err="1">
                <a:solidFill>
                  <a:schemeClr val="tx1"/>
                </a:solidFill>
              </a:rPr>
              <a:t>Trip_distance</a:t>
            </a:r>
            <a:r>
              <a:rPr lang="en-US" sz="2000" dirty="0">
                <a:solidFill>
                  <a:schemeClr val="tx1"/>
                </a:solidFill>
              </a:rPr>
              <a:t>(miles)</a:t>
            </a:r>
          </a:p>
          <a:p>
            <a:pPr marL="342900" indent="-342900">
              <a:buFont typeface="Arial" panose="020B0604020202020204" pitchFamily="34" charset="0"/>
              <a:buChar char="•"/>
            </a:pPr>
            <a:r>
              <a:rPr lang="en-US" sz="2000" dirty="0">
                <a:solidFill>
                  <a:schemeClr val="tx1"/>
                </a:solidFill>
              </a:rPr>
              <a:t>Duration (minutes)</a:t>
            </a:r>
            <a:endParaRPr lang="en-IN" dirty="0">
              <a:solidFill>
                <a:schemeClr val="tx1"/>
              </a:solidFill>
            </a:endParaRPr>
          </a:p>
        </p:txBody>
      </p:sp>
      <p:pic>
        <p:nvPicPr>
          <p:cNvPr id="5" name="Picture 4">
            <a:extLst>
              <a:ext uri="{FF2B5EF4-FFF2-40B4-BE49-F238E27FC236}">
                <a16:creationId xmlns:a16="http://schemas.microsoft.com/office/drawing/2014/main" id="{D1F76ABD-A368-4453-9E8F-0BFA9E8F0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805" y="3214530"/>
            <a:ext cx="5915851" cy="2257740"/>
          </a:xfrm>
          <a:prstGeom prst="rect">
            <a:avLst/>
          </a:prstGeom>
        </p:spPr>
      </p:pic>
    </p:spTree>
    <p:extLst>
      <p:ext uri="{BB962C8B-B14F-4D97-AF65-F5344CB8AC3E}">
        <p14:creationId xmlns:p14="http://schemas.microsoft.com/office/powerpoint/2010/main" val="180658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66B2F2FE-565E-4BB5-B1AD-5ED7E21C8A83}"/>
              </a:ext>
            </a:extLst>
          </p:cNvPr>
          <p:cNvSpPr/>
          <p:nvPr/>
        </p:nvSpPr>
        <p:spPr>
          <a:xfrm>
            <a:off x="0" y="0"/>
            <a:ext cx="12192000" cy="1105319"/>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Methodology</a:t>
            </a:r>
            <a:endParaRPr lang="en-IN" b="1" dirty="0">
              <a:solidFill>
                <a:schemeClr val="bg1"/>
              </a:solidFill>
            </a:endParaRPr>
          </a:p>
        </p:txBody>
      </p:sp>
      <p:sp>
        <p:nvSpPr>
          <p:cNvPr id="3" name="Rectangle 2">
            <a:extLst>
              <a:ext uri="{FF2B5EF4-FFF2-40B4-BE49-F238E27FC236}">
                <a16:creationId xmlns:a16="http://schemas.microsoft.com/office/drawing/2014/main" id="{6DD68FF6-A140-4ADC-9119-B11A52BE3D8C}"/>
              </a:ext>
            </a:extLst>
          </p:cNvPr>
          <p:cNvSpPr/>
          <p:nvPr/>
        </p:nvSpPr>
        <p:spPr>
          <a:xfrm>
            <a:off x="0" y="1105319"/>
            <a:ext cx="12192000" cy="5752681"/>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4">
            <a:extLst>
              <a:ext uri="{FF2B5EF4-FFF2-40B4-BE49-F238E27FC236}">
                <a16:creationId xmlns:a16="http://schemas.microsoft.com/office/drawing/2014/main" id="{D462D562-DC25-4291-B818-EBA1B2AA95A8}"/>
              </a:ext>
            </a:extLst>
          </p:cNvPr>
          <p:cNvGraphicFramePr>
            <a:graphicFrameLocks noGrp="1"/>
          </p:cNvGraphicFramePr>
          <p:nvPr>
            <p:extLst>
              <p:ext uri="{D42A27DB-BD31-4B8C-83A1-F6EECF244321}">
                <p14:modId xmlns:p14="http://schemas.microsoft.com/office/powerpoint/2010/main" val="1755040926"/>
              </p:ext>
            </p:extLst>
          </p:nvPr>
        </p:nvGraphicFramePr>
        <p:xfrm>
          <a:off x="391886" y="1493389"/>
          <a:ext cx="11153670" cy="3822189"/>
        </p:xfrm>
        <a:graphic>
          <a:graphicData uri="http://schemas.openxmlformats.org/drawingml/2006/table">
            <a:tbl>
              <a:tblPr firstRow="1" bandRow="1" bandCol="1">
                <a:tableStyleId>{1E171933-4619-4E11-9A3F-F7608DF75F80}</a:tableStyleId>
              </a:tblPr>
              <a:tblGrid>
                <a:gridCol w="3501345">
                  <a:extLst>
                    <a:ext uri="{9D8B030D-6E8A-4147-A177-3AD203B41FA5}">
                      <a16:colId xmlns:a16="http://schemas.microsoft.com/office/drawing/2014/main" val="2833285100"/>
                    </a:ext>
                  </a:extLst>
                </a:gridCol>
                <a:gridCol w="7652325">
                  <a:extLst>
                    <a:ext uri="{9D8B030D-6E8A-4147-A177-3AD203B41FA5}">
                      <a16:colId xmlns:a16="http://schemas.microsoft.com/office/drawing/2014/main" val="2558732873"/>
                    </a:ext>
                  </a:extLst>
                </a:gridCol>
              </a:tblGrid>
              <a:tr h="1268381">
                <a:tc>
                  <a:txBody>
                    <a:bodyPr/>
                    <a:lstStyle/>
                    <a:p>
                      <a:pPr algn="ctr"/>
                      <a:r>
                        <a:rPr lang="en-US" dirty="0"/>
                        <a:t>Step</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ctr"/>
                      <a:r>
                        <a:rPr lang="en-US" dirty="0"/>
                        <a:t>Description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1633366838"/>
                  </a:ext>
                </a:extLst>
              </a:tr>
              <a:tr h="1268381">
                <a:tc>
                  <a:txBody>
                    <a:bodyPr/>
                    <a:lstStyle/>
                    <a:p>
                      <a:pPr algn="l"/>
                      <a:r>
                        <a:rPr lang="en-US" dirty="0"/>
                        <a:t>Descriptive Analysis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Performed statistical analysis to summarize key aspects to the data, Focusing on fare amount and payment types.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7294883"/>
                  </a:ext>
                </a:extLst>
              </a:tr>
              <a:tr h="1285427">
                <a:tc>
                  <a:txBody>
                    <a:bodyPr/>
                    <a:lstStyle/>
                    <a:p>
                      <a:pPr algn="l"/>
                      <a:r>
                        <a:rPr lang="en-US" dirty="0"/>
                        <a:t>Hypothesis Testing</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dirty="0"/>
                        <a:t>Conducted a T-test to evaluate the relationship between payment type and fare amount, Testing the hypothesis that different payment methods influence fare amounts. </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256568"/>
                  </a:ext>
                </a:extLst>
              </a:tr>
            </a:tbl>
          </a:graphicData>
        </a:graphic>
      </p:graphicFrame>
    </p:spTree>
    <p:extLst>
      <p:ext uri="{BB962C8B-B14F-4D97-AF65-F5344CB8AC3E}">
        <p14:creationId xmlns:p14="http://schemas.microsoft.com/office/powerpoint/2010/main" val="2567136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2242D453-1AD2-4F04-ACA8-1973406C3772}"/>
              </a:ext>
            </a:extLst>
          </p:cNvPr>
          <p:cNvSpPr/>
          <p:nvPr/>
        </p:nvSpPr>
        <p:spPr>
          <a:xfrm>
            <a:off x="0" y="0"/>
            <a:ext cx="12192000" cy="1336431"/>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Journey Insights</a:t>
            </a:r>
            <a:endParaRPr lang="en-IN" sz="3200" b="1" dirty="0">
              <a:solidFill>
                <a:schemeClr val="bg1"/>
              </a:solidFill>
            </a:endParaRPr>
          </a:p>
        </p:txBody>
      </p:sp>
      <p:sp>
        <p:nvSpPr>
          <p:cNvPr id="3" name="Rectangle 2">
            <a:extLst>
              <a:ext uri="{FF2B5EF4-FFF2-40B4-BE49-F238E27FC236}">
                <a16:creationId xmlns:a16="http://schemas.microsoft.com/office/drawing/2014/main" id="{53D708D1-BC97-4AC6-8F1F-1F343611AF25}"/>
              </a:ext>
            </a:extLst>
          </p:cNvPr>
          <p:cNvSpPr/>
          <p:nvPr/>
        </p:nvSpPr>
        <p:spPr>
          <a:xfrm>
            <a:off x="0" y="1336431"/>
            <a:ext cx="12192000" cy="552156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a:p>
            <a:pPr marL="285750" indent="-285750">
              <a:buFont typeface="Arial" panose="020B0604020202020204" pitchFamily="34" charset="0"/>
              <a:buChar char="•"/>
            </a:pPr>
            <a:r>
              <a:rPr lang="en-IN" dirty="0">
                <a:solidFill>
                  <a:schemeClr val="tx1"/>
                </a:solidFill>
              </a:rPr>
              <a:t>Customers paying with cards tend to have a slightly higher average trip distance and fare amount compared to those paying with cash</a:t>
            </a:r>
          </a:p>
          <a:p>
            <a:endParaRPr lang="en-IN" dirty="0">
              <a:solidFill>
                <a:schemeClr val="tx1"/>
              </a:solidFill>
            </a:endParaRPr>
          </a:p>
          <a:p>
            <a:pPr marL="285750" indent="-285750">
              <a:buFont typeface="Arial" panose="020B0604020202020204" pitchFamily="34" charset="0"/>
              <a:buChar char="•"/>
            </a:pPr>
            <a:r>
              <a:rPr lang="en-IN" dirty="0">
                <a:solidFill>
                  <a:schemeClr val="tx1"/>
                </a:solidFill>
              </a:rPr>
              <a:t>Indicates that customers prefers to pay more with cards when they have high fare amount and long trip distance  </a:t>
            </a:r>
          </a:p>
        </p:txBody>
      </p:sp>
      <p:pic>
        <p:nvPicPr>
          <p:cNvPr id="5" name="Picture 4">
            <a:extLst>
              <a:ext uri="{FF2B5EF4-FFF2-40B4-BE49-F238E27FC236}">
                <a16:creationId xmlns:a16="http://schemas.microsoft.com/office/drawing/2014/main" id="{329DB45D-B641-4AD4-BEF4-5C415E518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12871"/>
            <a:ext cx="8802356" cy="3945129"/>
          </a:xfrm>
          <a:prstGeom prst="rect">
            <a:avLst/>
          </a:prstGeom>
        </p:spPr>
      </p:pic>
      <p:graphicFrame>
        <p:nvGraphicFramePr>
          <p:cNvPr id="6" name="Table 6">
            <a:extLst>
              <a:ext uri="{FF2B5EF4-FFF2-40B4-BE49-F238E27FC236}">
                <a16:creationId xmlns:a16="http://schemas.microsoft.com/office/drawing/2014/main" id="{F8D84270-4FA4-4C62-A7C0-8E59A188110B}"/>
              </a:ext>
            </a:extLst>
          </p:cNvPr>
          <p:cNvGraphicFramePr>
            <a:graphicFrameLocks noGrp="1"/>
          </p:cNvGraphicFramePr>
          <p:nvPr>
            <p:extLst>
              <p:ext uri="{D42A27DB-BD31-4B8C-83A1-F6EECF244321}">
                <p14:modId xmlns:p14="http://schemas.microsoft.com/office/powerpoint/2010/main" val="1239022030"/>
              </p:ext>
            </p:extLst>
          </p:nvPr>
        </p:nvGraphicFramePr>
        <p:xfrm>
          <a:off x="8973178" y="2912871"/>
          <a:ext cx="3218824" cy="3372290"/>
        </p:xfrm>
        <a:graphic>
          <a:graphicData uri="http://schemas.openxmlformats.org/drawingml/2006/table">
            <a:tbl>
              <a:tblPr firstRow="1" bandRow="1" bandCol="1">
                <a:tableStyleId>{00A15C55-8517-42AA-B614-E9B94910E393}</a:tableStyleId>
              </a:tblPr>
              <a:tblGrid>
                <a:gridCol w="804706">
                  <a:extLst>
                    <a:ext uri="{9D8B030D-6E8A-4147-A177-3AD203B41FA5}">
                      <a16:colId xmlns:a16="http://schemas.microsoft.com/office/drawing/2014/main" val="1929309052"/>
                    </a:ext>
                  </a:extLst>
                </a:gridCol>
                <a:gridCol w="804706">
                  <a:extLst>
                    <a:ext uri="{9D8B030D-6E8A-4147-A177-3AD203B41FA5}">
                      <a16:colId xmlns:a16="http://schemas.microsoft.com/office/drawing/2014/main" val="1725788337"/>
                    </a:ext>
                  </a:extLst>
                </a:gridCol>
                <a:gridCol w="804706">
                  <a:extLst>
                    <a:ext uri="{9D8B030D-6E8A-4147-A177-3AD203B41FA5}">
                      <a16:colId xmlns:a16="http://schemas.microsoft.com/office/drawing/2014/main" val="278022323"/>
                    </a:ext>
                  </a:extLst>
                </a:gridCol>
                <a:gridCol w="804706">
                  <a:extLst>
                    <a:ext uri="{9D8B030D-6E8A-4147-A177-3AD203B41FA5}">
                      <a16:colId xmlns:a16="http://schemas.microsoft.com/office/drawing/2014/main" val="3680820230"/>
                    </a:ext>
                  </a:extLst>
                </a:gridCol>
              </a:tblGrid>
              <a:tr h="654294">
                <a:tc>
                  <a:txBody>
                    <a:bodyPr/>
                    <a:lstStyle/>
                    <a:p>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US" sz="1200" dirty="0"/>
                        <a:t>Payment type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US" sz="1200" dirty="0"/>
                        <a:t>Mean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r>
                        <a:rPr lang="en-US" sz="1200" dirty="0"/>
                        <a:t>Standard Deviation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191360884"/>
                  </a:ext>
                </a:extLst>
              </a:tr>
              <a:tr h="679499">
                <a:tc>
                  <a:txBody>
                    <a:bodyPr/>
                    <a:lstStyle/>
                    <a:p>
                      <a:r>
                        <a:rPr lang="en-US" sz="1200" dirty="0"/>
                        <a:t>Fare Amount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Card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13.1</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5.8</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7113784"/>
                  </a:ext>
                </a:extLst>
              </a:tr>
              <a:tr h="679499">
                <a:tc>
                  <a:txBody>
                    <a:bodyPr/>
                    <a:lstStyle/>
                    <a:p>
                      <a:endParaRPr lang="en-I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Cash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11.8</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5.6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5736572"/>
                  </a:ext>
                </a:extLst>
              </a:tr>
              <a:tr h="679499">
                <a:tc>
                  <a:txBody>
                    <a:bodyPr/>
                    <a:lstStyle/>
                    <a:p>
                      <a:r>
                        <a:rPr lang="en-US" sz="1200" dirty="0"/>
                        <a:t>Trip Distance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Card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2.9</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1.9</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2130856"/>
                  </a:ext>
                </a:extLst>
              </a:tr>
              <a:tr h="679499">
                <a:tc>
                  <a:txBody>
                    <a:bodyPr/>
                    <a:lstStyle/>
                    <a:p>
                      <a:endParaRPr lang="en-IN"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Cash</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2.6</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t>1.9</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46297590"/>
                  </a:ext>
                </a:extLst>
              </a:tr>
            </a:tbl>
          </a:graphicData>
        </a:graphic>
      </p:graphicFrame>
    </p:spTree>
    <p:extLst>
      <p:ext uri="{BB962C8B-B14F-4D97-AF65-F5344CB8AC3E}">
        <p14:creationId xmlns:p14="http://schemas.microsoft.com/office/powerpoint/2010/main" val="1270455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7920D673-5217-4989-BF88-8D2278254E46}"/>
              </a:ext>
            </a:extLst>
          </p:cNvPr>
          <p:cNvSpPr/>
          <p:nvPr/>
        </p:nvSpPr>
        <p:spPr>
          <a:xfrm>
            <a:off x="0" y="0"/>
            <a:ext cx="12192000" cy="1296237"/>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Preference Of Payment Types</a:t>
            </a:r>
            <a:endParaRPr lang="en-IN" sz="3200" b="1" dirty="0">
              <a:solidFill>
                <a:schemeClr val="bg1"/>
              </a:solidFill>
            </a:endParaRPr>
          </a:p>
        </p:txBody>
      </p:sp>
      <p:sp>
        <p:nvSpPr>
          <p:cNvPr id="3" name="Rectangle 2">
            <a:extLst>
              <a:ext uri="{FF2B5EF4-FFF2-40B4-BE49-F238E27FC236}">
                <a16:creationId xmlns:a16="http://schemas.microsoft.com/office/drawing/2014/main" id="{2F989F40-3ABA-42A4-BAC7-32DC2CE1FF14}"/>
              </a:ext>
            </a:extLst>
          </p:cNvPr>
          <p:cNvSpPr/>
          <p:nvPr/>
        </p:nvSpPr>
        <p:spPr>
          <a:xfrm>
            <a:off x="0" y="1296237"/>
            <a:ext cx="12192000" cy="556176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59551F34-B6C4-44B2-AB9E-672F84CD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0" y="1785468"/>
            <a:ext cx="4696480" cy="4477375"/>
          </a:xfrm>
          <a:prstGeom prst="rect">
            <a:avLst/>
          </a:prstGeom>
        </p:spPr>
      </p:pic>
      <p:sp>
        <p:nvSpPr>
          <p:cNvPr id="6" name="Rectangle 5">
            <a:extLst>
              <a:ext uri="{FF2B5EF4-FFF2-40B4-BE49-F238E27FC236}">
                <a16:creationId xmlns:a16="http://schemas.microsoft.com/office/drawing/2014/main" id="{C8321B2B-12A1-41B7-BC37-8170B8B4F3E8}"/>
              </a:ext>
            </a:extLst>
          </p:cNvPr>
          <p:cNvSpPr/>
          <p:nvPr/>
        </p:nvSpPr>
        <p:spPr>
          <a:xfrm>
            <a:off x="4963886" y="1416818"/>
            <a:ext cx="7137954" cy="5305529"/>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The proportion of customers paying with cards is significantly higher than those paying with cash, With card payments accounting for 67.3% of all transactions compared to cash payments at 32.7%.</a:t>
            </a:r>
          </a:p>
          <a:p>
            <a:pPr marL="285750" indent="-285750">
              <a:buFont typeface="Arial" panose="020B0604020202020204" pitchFamily="34" charset="0"/>
              <a:buChar char="•"/>
            </a:pP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This indicates a strong preference among customers for using card payments over cash, Potentially due to convenience security, Or incentives offered for card transactions.</a:t>
            </a:r>
            <a:endParaRPr lang="en-IN" sz="2000" dirty="0">
              <a:solidFill>
                <a:schemeClr val="tx1"/>
              </a:solidFill>
            </a:endParaRPr>
          </a:p>
        </p:txBody>
      </p:sp>
    </p:spTree>
    <p:extLst>
      <p:ext uri="{BB962C8B-B14F-4D97-AF65-F5344CB8AC3E}">
        <p14:creationId xmlns:p14="http://schemas.microsoft.com/office/powerpoint/2010/main" val="395040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FCB0073D-4FC2-4B4B-8BBB-782ABE792F6E}"/>
              </a:ext>
            </a:extLst>
          </p:cNvPr>
          <p:cNvSpPr/>
          <p:nvPr/>
        </p:nvSpPr>
        <p:spPr>
          <a:xfrm>
            <a:off x="0" y="0"/>
            <a:ext cx="12192000" cy="934497"/>
          </a:xfrm>
          <a:prstGeom prst="homePlat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Passenger Count Analysis</a:t>
            </a:r>
            <a:endParaRPr lang="en-IN" sz="3200" b="1" dirty="0">
              <a:solidFill>
                <a:schemeClr val="bg1"/>
              </a:solidFill>
            </a:endParaRPr>
          </a:p>
        </p:txBody>
      </p:sp>
      <p:sp>
        <p:nvSpPr>
          <p:cNvPr id="3" name="Rectangle 2">
            <a:extLst>
              <a:ext uri="{FF2B5EF4-FFF2-40B4-BE49-F238E27FC236}">
                <a16:creationId xmlns:a16="http://schemas.microsoft.com/office/drawing/2014/main" id="{369D7479-FB4C-44B7-8BBF-F38CBBF55713}"/>
              </a:ext>
            </a:extLst>
          </p:cNvPr>
          <p:cNvSpPr/>
          <p:nvPr/>
        </p:nvSpPr>
        <p:spPr>
          <a:xfrm>
            <a:off x="0" y="934497"/>
            <a:ext cx="12192000" cy="5923503"/>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IN" dirty="0">
                <a:solidFill>
                  <a:schemeClr val="tx1"/>
                </a:solidFill>
              </a:rPr>
              <a:t>Among card payments, Rides with a single passenger (</a:t>
            </a:r>
            <a:r>
              <a:rPr lang="en-IN" dirty="0" err="1">
                <a:solidFill>
                  <a:schemeClr val="tx1"/>
                </a:solidFill>
              </a:rPr>
              <a:t>passenger_count</a:t>
            </a:r>
            <a:r>
              <a:rPr lang="en-IN" dirty="0">
                <a:solidFill>
                  <a:schemeClr val="tx1"/>
                </a:solidFill>
              </a:rPr>
              <a:t> = 1) comprise the largest proportion, Constituting 40% of all card transactions.</a:t>
            </a:r>
          </a:p>
          <a:p>
            <a:pPr marL="285750" indent="-285750">
              <a:buFont typeface="Arial" panose="020B0604020202020204" pitchFamily="34" charset="0"/>
              <a:buChar char="•"/>
            </a:pPr>
            <a:r>
              <a:rPr lang="en-IN" dirty="0">
                <a:solidFill>
                  <a:schemeClr val="tx1"/>
                </a:solidFill>
              </a:rPr>
              <a:t>Similarly, Cash payments are predominantly associated with single-passenger rides, Making up 20% of all cash transactions.</a:t>
            </a:r>
          </a:p>
          <a:p>
            <a:pPr marL="285750" indent="-285750">
              <a:buFont typeface="Arial" panose="020B0604020202020204" pitchFamily="34" charset="0"/>
              <a:buChar char="•"/>
            </a:pPr>
            <a:r>
              <a:rPr lang="en-IN" dirty="0">
                <a:solidFill>
                  <a:schemeClr val="tx1"/>
                </a:solidFill>
              </a:rPr>
              <a:t>There is a noticeable decrease in the percentage of transactions as the passenger count increases, Suggesting that larger groups are less likely to use taxis or may opt for alternative payment methods.</a:t>
            </a:r>
          </a:p>
          <a:p>
            <a:pPr marL="285750" indent="-285750">
              <a:buFont typeface="Arial" panose="020B0604020202020204" pitchFamily="34" charset="0"/>
              <a:buChar char="•"/>
            </a:pPr>
            <a:r>
              <a:rPr lang="en-IN" dirty="0">
                <a:solidFill>
                  <a:schemeClr val="tx1"/>
                </a:solidFill>
              </a:rPr>
              <a:t>These insights emphasize the importance of considering both payment method and passenger count when analysing transaction data, As they provide valuable insight into customer behaviour and preferences.</a:t>
            </a:r>
          </a:p>
        </p:txBody>
      </p:sp>
      <p:pic>
        <p:nvPicPr>
          <p:cNvPr id="5" name="Picture 4">
            <a:extLst>
              <a:ext uri="{FF2B5EF4-FFF2-40B4-BE49-F238E27FC236}">
                <a16:creationId xmlns:a16="http://schemas.microsoft.com/office/drawing/2014/main" id="{E68960F6-F6B3-48C3-84E5-64CA7F899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6149"/>
            <a:ext cx="12192000" cy="3501851"/>
          </a:xfrm>
          <a:prstGeom prst="rect">
            <a:avLst/>
          </a:prstGeom>
        </p:spPr>
      </p:pic>
    </p:spTree>
    <p:extLst>
      <p:ext uri="{BB962C8B-B14F-4D97-AF65-F5344CB8AC3E}">
        <p14:creationId xmlns:p14="http://schemas.microsoft.com/office/powerpoint/2010/main" val="2723907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641</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Kacha</dc:creator>
  <cp:lastModifiedBy>Akash Kacha</cp:lastModifiedBy>
  <cp:revision>23</cp:revision>
  <dcterms:created xsi:type="dcterms:W3CDTF">2024-05-02T17:12:10Z</dcterms:created>
  <dcterms:modified xsi:type="dcterms:W3CDTF">2024-05-03T08:24:17Z</dcterms:modified>
</cp:coreProperties>
</file>