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73" r:id="rId2"/>
    <p:sldId id="272" r:id="rId3"/>
    <p:sldId id="258" r:id="rId4"/>
    <p:sldId id="263" r:id="rId5"/>
    <p:sldId id="259" r:id="rId6"/>
    <p:sldId id="261" r:id="rId7"/>
    <p:sldId id="271" r:id="rId8"/>
    <p:sldId id="269" r:id="rId9"/>
    <p:sldId id="270" r:id="rId10"/>
    <p:sldId id="267" r:id="rId11"/>
    <p:sldId id="262" r:id="rId12"/>
    <p:sldId id="264"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52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1B54B6-EB09-47F1-8FF6-AA51E0867C31}" type="doc">
      <dgm:prSet loTypeId="urn:microsoft.com/office/officeart/2005/8/layout/cycle5" loCatId="cycle" qsTypeId="urn:microsoft.com/office/officeart/2005/8/quickstyle/simple2" qsCatId="simple" csTypeId="urn:microsoft.com/office/officeart/2005/8/colors/accent3_1" csCatId="accent3" phldr="1"/>
      <dgm:spPr/>
      <dgm:t>
        <a:bodyPr/>
        <a:lstStyle/>
        <a:p>
          <a:endParaRPr lang="en-IN"/>
        </a:p>
      </dgm:t>
    </dgm:pt>
    <dgm:pt modelId="{649C4AC2-54BC-42AE-B2DF-AEF68F905669}">
      <dgm:prSet phldrT="[Text]" custT="1"/>
      <dgm:spPr/>
      <dgm:t>
        <a:bodyPr/>
        <a:lstStyle/>
        <a:p>
          <a:r>
            <a:rPr lang="en-US" sz="1300" dirty="0"/>
            <a:t>Database Search</a:t>
          </a:r>
          <a:endParaRPr lang="en-IN" sz="1300" dirty="0"/>
        </a:p>
      </dgm:t>
    </dgm:pt>
    <dgm:pt modelId="{462664E0-274D-4A0A-A1CF-9496FADCF736}" type="parTrans" cxnId="{459B3E9D-88AF-432E-8C01-05DCBE62F812}">
      <dgm:prSet/>
      <dgm:spPr/>
      <dgm:t>
        <a:bodyPr/>
        <a:lstStyle/>
        <a:p>
          <a:endParaRPr lang="en-IN"/>
        </a:p>
      </dgm:t>
    </dgm:pt>
    <dgm:pt modelId="{4E7FCADF-303F-4428-9C94-761FCA01846D}" type="sibTrans" cxnId="{459B3E9D-88AF-432E-8C01-05DCBE62F812}">
      <dgm:prSet/>
      <dgm:spPr/>
      <dgm:t>
        <a:bodyPr/>
        <a:lstStyle/>
        <a:p>
          <a:endParaRPr lang="en-IN" sz="1300"/>
        </a:p>
      </dgm:t>
    </dgm:pt>
    <dgm:pt modelId="{030C151D-EAD2-4205-AF21-0E4B1C95A8AD}">
      <dgm:prSet phldrT="[Text]" custT="1"/>
      <dgm:spPr/>
      <dgm:t>
        <a:bodyPr/>
        <a:lstStyle/>
        <a:p>
          <a:r>
            <a:rPr lang="en-US" sz="1300" dirty="0"/>
            <a:t>Advertising</a:t>
          </a:r>
          <a:endParaRPr lang="en-IN" sz="1300" dirty="0"/>
        </a:p>
      </dgm:t>
    </dgm:pt>
    <dgm:pt modelId="{594F3F21-6F15-44D2-B1F6-9AF7846D7CC5}" type="parTrans" cxnId="{65D9B1CD-57F4-41EC-A218-1FF1C8F50DDD}">
      <dgm:prSet/>
      <dgm:spPr/>
      <dgm:t>
        <a:bodyPr/>
        <a:lstStyle/>
        <a:p>
          <a:endParaRPr lang="en-IN"/>
        </a:p>
      </dgm:t>
    </dgm:pt>
    <dgm:pt modelId="{93955ABD-60A0-469F-B744-73D1064F49D2}" type="sibTrans" cxnId="{65D9B1CD-57F4-41EC-A218-1FF1C8F50DDD}">
      <dgm:prSet/>
      <dgm:spPr/>
      <dgm:t>
        <a:bodyPr/>
        <a:lstStyle/>
        <a:p>
          <a:endParaRPr lang="en-IN" sz="1300"/>
        </a:p>
      </dgm:t>
    </dgm:pt>
    <dgm:pt modelId="{5CB84C6D-0A1E-429E-BE5E-8FCBA3E8AE7D}">
      <dgm:prSet phldrT="[Text]" custT="1"/>
      <dgm:spPr/>
      <dgm:t>
        <a:bodyPr/>
        <a:lstStyle/>
        <a:p>
          <a:r>
            <a:rPr lang="en-US" sz="1300" dirty="0"/>
            <a:t>Network and referrals</a:t>
          </a:r>
          <a:endParaRPr lang="en-IN" sz="1300" dirty="0"/>
        </a:p>
      </dgm:t>
    </dgm:pt>
    <dgm:pt modelId="{EDE2DE78-7838-4A65-8A17-8E658A885FAE}" type="parTrans" cxnId="{432E0AFE-2282-4F1E-8337-CB54E4775066}">
      <dgm:prSet/>
      <dgm:spPr/>
      <dgm:t>
        <a:bodyPr/>
        <a:lstStyle/>
        <a:p>
          <a:endParaRPr lang="en-IN"/>
        </a:p>
      </dgm:t>
    </dgm:pt>
    <dgm:pt modelId="{4F3AC4C1-34E6-419D-8AA7-BE743802BB48}" type="sibTrans" cxnId="{432E0AFE-2282-4F1E-8337-CB54E4775066}">
      <dgm:prSet/>
      <dgm:spPr/>
      <dgm:t>
        <a:bodyPr/>
        <a:lstStyle/>
        <a:p>
          <a:endParaRPr lang="en-IN" sz="1300"/>
        </a:p>
      </dgm:t>
    </dgm:pt>
    <dgm:pt modelId="{4CF017BE-D086-4486-B07F-71696BE7C390}">
      <dgm:prSet phldrT="[Text]" custT="1"/>
      <dgm:spPr/>
      <dgm:t>
        <a:bodyPr/>
        <a:lstStyle/>
        <a:p>
          <a:r>
            <a:rPr lang="en-US" sz="1300" dirty="0"/>
            <a:t>Processing and applicants</a:t>
          </a:r>
          <a:endParaRPr lang="en-IN" sz="1300" dirty="0"/>
        </a:p>
      </dgm:t>
    </dgm:pt>
    <dgm:pt modelId="{164B4C57-E0FB-4ADE-8F2D-E71AB950C47A}" type="parTrans" cxnId="{1D616ED9-3FE3-4C0B-B810-59D76974EEB7}">
      <dgm:prSet/>
      <dgm:spPr/>
      <dgm:t>
        <a:bodyPr/>
        <a:lstStyle/>
        <a:p>
          <a:endParaRPr lang="en-IN"/>
        </a:p>
      </dgm:t>
    </dgm:pt>
    <dgm:pt modelId="{E7BA4C62-045A-4097-BA25-96955D0F2F07}" type="sibTrans" cxnId="{1D616ED9-3FE3-4C0B-B810-59D76974EEB7}">
      <dgm:prSet/>
      <dgm:spPr/>
      <dgm:t>
        <a:bodyPr/>
        <a:lstStyle/>
        <a:p>
          <a:endParaRPr lang="en-IN" sz="1300"/>
        </a:p>
      </dgm:t>
    </dgm:pt>
    <dgm:pt modelId="{CAE774D4-77B4-43D8-84FA-2604CB3CEFC1}">
      <dgm:prSet phldrT="[Text]" custT="1"/>
      <dgm:spPr/>
      <dgm:t>
        <a:bodyPr/>
        <a:lstStyle/>
        <a:p>
          <a:r>
            <a:rPr lang="en-US" sz="1300" dirty="0"/>
            <a:t>Submission and interview</a:t>
          </a:r>
          <a:endParaRPr lang="en-IN" sz="1300" dirty="0"/>
        </a:p>
      </dgm:t>
    </dgm:pt>
    <dgm:pt modelId="{133DBC76-E5D7-44C1-AC33-46081D7ADEDF}" type="parTrans" cxnId="{E3C514C0-FB8C-4212-8772-83872D5F97A0}">
      <dgm:prSet/>
      <dgm:spPr/>
      <dgm:t>
        <a:bodyPr/>
        <a:lstStyle/>
        <a:p>
          <a:endParaRPr lang="en-IN"/>
        </a:p>
      </dgm:t>
    </dgm:pt>
    <dgm:pt modelId="{AF1FEC41-A378-420D-829C-2230628DB5FD}" type="sibTrans" cxnId="{E3C514C0-FB8C-4212-8772-83872D5F97A0}">
      <dgm:prSet/>
      <dgm:spPr/>
      <dgm:t>
        <a:bodyPr/>
        <a:lstStyle/>
        <a:p>
          <a:endParaRPr lang="en-IN" sz="1300"/>
        </a:p>
      </dgm:t>
    </dgm:pt>
    <dgm:pt modelId="{AE611C96-01D3-4643-9650-A41F8AA7C83E}">
      <dgm:prSet phldrT="[Text]" custT="1"/>
      <dgm:spPr/>
      <dgm:t>
        <a:bodyPr/>
        <a:lstStyle/>
        <a:p>
          <a:r>
            <a:rPr lang="en-US" sz="1300" dirty="0"/>
            <a:t>Commencement and retention</a:t>
          </a:r>
          <a:endParaRPr lang="en-IN" sz="1300" dirty="0"/>
        </a:p>
      </dgm:t>
    </dgm:pt>
    <dgm:pt modelId="{281846D1-A3F1-4D49-B1FA-1E7226077FE7}" type="parTrans" cxnId="{92B4FE53-BDE5-4C7B-B6BB-4603A705431F}">
      <dgm:prSet/>
      <dgm:spPr/>
      <dgm:t>
        <a:bodyPr/>
        <a:lstStyle/>
        <a:p>
          <a:endParaRPr lang="en-IN"/>
        </a:p>
      </dgm:t>
    </dgm:pt>
    <dgm:pt modelId="{7E302793-7E09-4883-9F21-6423E45C7A6D}" type="sibTrans" cxnId="{92B4FE53-BDE5-4C7B-B6BB-4603A705431F}">
      <dgm:prSet/>
      <dgm:spPr/>
      <dgm:t>
        <a:bodyPr/>
        <a:lstStyle/>
        <a:p>
          <a:endParaRPr lang="en-IN" sz="1300"/>
        </a:p>
      </dgm:t>
    </dgm:pt>
    <dgm:pt modelId="{168DAFE0-A1DE-45CE-8DD8-EC31ABDE4DC7}">
      <dgm:prSet phldrT="[Text]" custT="1"/>
      <dgm:spPr/>
      <dgm:t>
        <a:bodyPr/>
        <a:lstStyle/>
        <a:p>
          <a:r>
            <a:rPr lang="en-US" sz="1300" dirty="0"/>
            <a:t>Feedback and offer latter</a:t>
          </a:r>
          <a:endParaRPr lang="en-IN" sz="1300" dirty="0"/>
        </a:p>
      </dgm:t>
    </dgm:pt>
    <dgm:pt modelId="{F77F1B08-E319-4C19-8555-4B4BE8166BDA}" type="parTrans" cxnId="{89A5C252-D685-460C-A2DF-BA1A88123AD2}">
      <dgm:prSet/>
      <dgm:spPr/>
      <dgm:t>
        <a:bodyPr/>
        <a:lstStyle/>
        <a:p>
          <a:endParaRPr lang="en-IN"/>
        </a:p>
      </dgm:t>
    </dgm:pt>
    <dgm:pt modelId="{E0D4F2AF-B877-4A8F-8882-9C7D8E3FD982}" type="sibTrans" cxnId="{89A5C252-D685-460C-A2DF-BA1A88123AD2}">
      <dgm:prSet/>
      <dgm:spPr/>
      <dgm:t>
        <a:bodyPr/>
        <a:lstStyle/>
        <a:p>
          <a:endParaRPr lang="en-IN" sz="1300"/>
        </a:p>
      </dgm:t>
    </dgm:pt>
    <dgm:pt modelId="{47319DA7-0B6E-413F-B3A4-ECFD65B487BE}" type="pres">
      <dgm:prSet presAssocID="{2D1B54B6-EB09-47F1-8FF6-AA51E0867C31}" presName="cycle" presStyleCnt="0">
        <dgm:presLayoutVars>
          <dgm:dir/>
          <dgm:resizeHandles val="exact"/>
        </dgm:presLayoutVars>
      </dgm:prSet>
      <dgm:spPr/>
    </dgm:pt>
    <dgm:pt modelId="{FE432E94-BC8E-4EB1-938C-BC99FA5109FD}" type="pres">
      <dgm:prSet presAssocID="{649C4AC2-54BC-42AE-B2DF-AEF68F905669}" presName="node" presStyleLbl="node1" presStyleIdx="0" presStyleCnt="7" custRadScaleRad="101978" custRadScaleInc="4472">
        <dgm:presLayoutVars>
          <dgm:bulletEnabled val="1"/>
        </dgm:presLayoutVars>
      </dgm:prSet>
      <dgm:spPr/>
    </dgm:pt>
    <dgm:pt modelId="{520BBB0A-A137-4DFB-A451-561EC7B419CE}" type="pres">
      <dgm:prSet presAssocID="{649C4AC2-54BC-42AE-B2DF-AEF68F905669}" presName="spNode" presStyleCnt="0"/>
      <dgm:spPr/>
    </dgm:pt>
    <dgm:pt modelId="{64A52A49-19D6-467E-A2F5-586CEFD54B72}" type="pres">
      <dgm:prSet presAssocID="{4E7FCADF-303F-4428-9C94-761FCA01846D}" presName="sibTrans" presStyleLbl="sibTrans1D1" presStyleIdx="0" presStyleCnt="7"/>
      <dgm:spPr/>
    </dgm:pt>
    <dgm:pt modelId="{ABD1DBF0-1AF0-43CC-A8D4-B2E1FCF228C3}" type="pres">
      <dgm:prSet presAssocID="{030C151D-EAD2-4205-AF21-0E4B1C95A8AD}" presName="node" presStyleLbl="node1" presStyleIdx="1" presStyleCnt="7">
        <dgm:presLayoutVars>
          <dgm:bulletEnabled val="1"/>
        </dgm:presLayoutVars>
      </dgm:prSet>
      <dgm:spPr/>
    </dgm:pt>
    <dgm:pt modelId="{8B73FB9B-8C55-42D2-A63C-2F378CD0F12D}" type="pres">
      <dgm:prSet presAssocID="{030C151D-EAD2-4205-AF21-0E4B1C95A8AD}" presName="spNode" presStyleCnt="0"/>
      <dgm:spPr/>
    </dgm:pt>
    <dgm:pt modelId="{16AB9B6F-E58A-4C13-AB87-55CD2303D59F}" type="pres">
      <dgm:prSet presAssocID="{93955ABD-60A0-469F-B744-73D1064F49D2}" presName="sibTrans" presStyleLbl="sibTrans1D1" presStyleIdx="1" presStyleCnt="7"/>
      <dgm:spPr/>
    </dgm:pt>
    <dgm:pt modelId="{A9D9BCAB-9072-4C63-9704-A7FE8C0BB081}" type="pres">
      <dgm:prSet presAssocID="{5CB84C6D-0A1E-429E-BE5E-8FCBA3E8AE7D}" presName="node" presStyleLbl="node1" presStyleIdx="2" presStyleCnt="7">
        <dgm:presLayoutVars>
          <dgm:bulletEnabled val="1"/>
        </dgm:presLayoutVars>
      </dgm:prSet>
      <dgm:spPr/>
    </dgm:pt>
    <dgm:pt modelId="{DDA8C0FE-B498-49D9-94BA-5E4C23B142E3}" type="pres">
      <dgm:prSet presAssocID="{5CB84C6D-0A1E-429E-BE5E-8FCBA3E8AE7D}" presName="spNode" presStyleCnt="0"/>
      <dgm:spPr/>
    </dgm:pt>
    <dgm:pt modelId="{77CAB0A7-632F-4287-9966-2FB2D660D3AD}" type="pres">
      <dgm:prSet presAssocID="{4F3AC4C1-34E6-419D-8AA7-BE743802BB48}" presName="sibTrans" presStyleLbl="sibTrans1D1" presStyleIdx="2" presStyleCnt="7"/>
      <dgm:spPr/>
    </dgm:pt>
    <dgm:pt modelId="{5238C003-25C4-4BDD-8B9E-56234E5941CD}" type="pres">
      <dgm:prSet presAssocID="{4CF017BE-D086-4486-B07F-71696BE7C390}" presName="node" presStyleLbl="node1" presStyleIdx="3" presStyleCnt="7">
        <dgm:presLayoutVars>
          <dgm:bulletEnabled val="1"/>
        </dgm:presLayoutVars>
      </dgm:prSet>
      <dgm:spPr/>
    </dgm:pt>
    <dgm:pt modelId="{ED2539DC-1655-447C-ADC6-311BD4E9DAD8}" type="pres">
      <dgm:prSet presAssocID="{4CF017BE-D086-4486-B07F-71696BE7C390}" presName="spNode" presStyleCnt="0"/>
      <dgm:spPr/>
    </dgm:pt>
    <dgm:pt modelId="{56DF182C-EC61-4F10-9178-69D6B8FE252F}" type="pres">
      <dgm:prSet presAssocID="{E7BA4C62-045A-4097-BA25-96955D0F2F07}" presName="sibTrans" presStyleLbl="sibTrans1D1" presStyleIdx="3" presStyleCnt="7"/>
      <dgm:spPr/>
    </dgm:pt>
    <dgm:pt modelId="{3E118D97-4362-4532-A366-EF559AE66B7A}" type="pres">
      <dgm:prSet presAssocID="{CAE774D4-77B4-43D8-84FA-2604CB3CEFC1}" presName="node" presStyleLbl="node1" presStyleIdx="4" presStyleCnt="7">
        <dgm:presLayoutVars>
          <dgm:bulletEnabled val="1"/>
        </dgm:presLayoutVars>
      </dgm:prSet>
      <dgm:spPr/>
    </dgm:pt>
    <dgm:pt modelId="{09C98ADB-7106-4A28-A6A9-ED90B0EC91BD}" type="pres">
      <dgm:prSet presAssocID="{CAE774D4-77B4-43D8-84FA-2604CB3CEFC1}" presName="spNode" presStyleCnt="0"/>
      <dgm:spPr/>
    </dgm:pt>
    <dgm:pt modelId="{26594CF1-D766-418E-98EC-58D9F184B468}" type="pres">
      <dgm:prSet presAssocID="{AF1FEC41-A378-420D-829C-2230628DB5FD}" presName="sibTrans" presStyleLbl="sibTrans1D1" presStyleIdx="4" presStyleCnt="7"/>
      <dgm:spPr/>
    </dgm:pt>
    <dgm:pt modelId="{51D44A3F-256C-4C75-B2B4-DEF459A093C9}" type="pres">
      <dgm:prSet presAssocID="{168DAFE0-A1DE-45CE-8DD8-EC31ABDE4DC7}" presName="node" presStyleLbl="node1" presStyleIdx="5" presStyleCnt="7">
        <dgm:presLayoutVars>
          <dgm:bulletEnabled val="1"/>
        </dgm:presLayoutVars>
      </dgm:prSet>
      <dgm:spPr/>
    </dgm:pt>
    <dgm:pt modelId="{AC427371-5AE1-4387-88B1-BAFFC1F4E92F}" type="pres">
      <dgm:prSet presAssocID="{168DAFE0-A1DE-45CE-8DD8-EC31ABDE4DC7}" presName="spNode" presStyleCnt="0"/>
      <dgm:spPr/>
    </dgm:pt>
    <dgm:pt modelId="{2BCA84F6-B166-4C3A-93E5-22890514E52F}" type="pres">
      <dgm:prSet presAssocID="{E0D4F2AF-B877-4A8F-8882-9C7D8E3FD982}" presName="sibTrans" presStyleLbl="sibTrans1D1" presStyleIdx="5" presStyleCnt="7"/>
      <dgm:spPr/>
    </dgm:pt>
    <dgm:pt modelId="{1F00030F-C3D8-42FE-8325-36A9EE4EC593}" type="pres">
      <dgm:prSet presAssocID="{AE611C96-01D3-4643-9650-A41F8AA7C83E}" presName="node" presStyleLbl="node1" presStyleIdx="6" presStyleCnt="7">
        <dgm:presLayoutVars>
          <dgm:bulletEnabled val="1"/>
        </dgm:presLayoutVars>
      </dgm:prSet>
      <dgm:spPr/>
    </dgm:pt>
    <dgm:pt modelId="{7333E93C-E396-4A38-83DE-C37061374790}" type="pres">
      <dgm:prSet presAssocID="{AE611C96-01D3-4643-9650-A41F8AA7C83E}" presName="spNode" presStyleCnt="0"/>
      <dgm:spPr/>
    </dgm:pt>
    <dgm:pt modelId="{782F46C3-365D-4565-9CAA-22325DEBCC6D}" type="pres">
      <dgm:prSet presAssocID="{7E302793-7E09-4883-9F21-6423E45C7A6D}" presName="sibTrans" presStyleLbl="sibTrans1D1" presStyleIdx="6" presStyleCnt="7"/>
      <dgm:spPr/>
    </dgm:pt>
  </dgm:ptLst>
  <dgm:cxnLst>
    <dgm:cxn modelId="{0B74BC06-BDAF-4936-B807-3E0784A19411}" type="presOf" srcId="{93955ABD-60A0-469F-B744-73D1064F49D2}" destId="{16AB9B6F-E58A-4C13-AB87-55CD2303D59F}" srcOrd="0" destOrd="0" presId="urn:microsoft.com/office/officeart/2005/8/layout/cycle5"/>
    <dgm:cxn modelId="{9C13960F-E9FB-4802-87F1-3AFC42B3BBEE}" type="presOf" srcId="{649C4AC2-54BC-42AE-B2DF-AEF68F905669}" destId="{FE432E94-BC8E-4EB1-938C-BC99FA5109FD}" srcOrd="0" destOrd="0" presId="urn:microsoft.com/office/officeart/2005/8/layout/cycle5"/>
    <dgm:cxn modelId="{5B4AE621-259C-46F3-A0EB-1F376421AC37}" type="presOf" srcId="{168DAFE0-A1DE-45CE-8DD8-EC31ABDE4DC7}" destId="{51D44A3F-256C-4C75-B2B4-DEF459A093C9}" srcOrd="0" destOrd="0" presId="urn:microsoft.com/office/officeart/2005/8/layout/cycle5"/>
    <dgm:cxn modelId="{D67DF734-B7D8-4D32-8E73-87AC4319762C}" type="presOf" srcId="{030C151D-EAD2-4205-AF21-0E4B1C95A8AD}" destId="{ABD1DBF0-1AF0-43CC-A8D4-B2E1FCF228C3}" srcOrd="0" destOrd="0" presId="urn:microsoft.com/office/officeart/2005/8/layout/cycle5"/>
    <dgm:cxn modelId="{C4A40462-23D7-4294-A3F7-F81D3F4DE089}" type="presOf" srcId="{5CB84C6D-0A1E-429E-BE5E-8FCBA3E8AE7D}" destId="{A9D9BCAB-9072-4C63-9704-A7FE8C0BB081}" srcOrd="0" destOrd="0" presId="urn:microsoft.com/office/officeart/2005/8/layout/cycle5"/>
    <dgm:cxn modelId="{1A2F5F66-6911-4612-9CD6-C3259A36F686}" type="presOf" srcId="{CAE774D4-77B4-43D8-84FA-2604CB3CEFC1}" destId="{3E118D97-4362-4532-A366-EF559AE66B7A}" srcOrd="0" destOrd="0" presId="urn:microsoft.com/office/officeart/2005/8/layout/cycle5"/>
    <dgm:cxn modelId="{F0B4D46A-B9C6-4694-8537-D9D0C7DF9FF4}" type="presOf" srcId="{AE611C96-01D3-4643-9650-A41F8AA7C83E}" destId="{1F00030F-C3D8-42FE-8325-36A9EE4EC593}" srcOrd="0" destOrd="0" presId="urn:microsoft.com/office/officeart/2005/8/layout/cycle5"/>
    <dgm:cxn modelId="{60258F6D-BAC8-44DC-BF73-DAA4B1204165}" type="presOf" srcId="{4CF017BE-D086-4486-B07F-71696BE7C390}" destId="{5238C003-25C4-4BDD-8B9E-56234E5941CD}" srcOrd="0" destOrd="0" presId="urn:microsoft.com/office/officeart/2005/8/layout/cycle5"/>
    <dgm:cxn modelId="{89A5C252-D685-460C-A2DF-BA1A88123AD2}" srcId="{2D1B54B6-EB09-47F1-8FF6-AA51E0867C31}" destId="{168DAFE0-A1DE-45CE-8DD8-EC31ABDE4DC7}" srcOrd="5" destOrd="0" parTransId="{F77F1B08-E319-4C19-8555-4B4BE8166BDA}" sibTransId="{E0D4F2AF-B877-4A8F-8882-9C7D8E3FD982}"/>
    <dgm:cxn modelId="{92B4FE53-BDE5-4C7B-B6BB-4603A705431F}" srcId="{2D1B54B6-EB09-47F1-8FF6-AA51E0867C31}" destId="{AE611C96-01D3-4643-9650-A41F8AA7C83E}" srcOrd="6" destOrd="0" parTransId="{281846D1-A3F1-4D49-B1FA-1E7226077FE7}" sibTransId="{7E302793-7E09-4883-9F21-6423E45C7A6D}"/>
    <dgm:cxn modelId="{E08EB580-E1E8-4E8E-94F5-914AA1D0E0C2}" type="presOf" srcId="{7E302793-7E09-4883-9F21-6423E45C7A6D}" destId="{782F46C3-365D-4565-9CAA-22325DEBCC6D}" srcOrd="0" destOrd="0" presId="urn:microsoft.com/office/officeart/2005/8/layout/cycle5"/>
    <dgm:cxn modelId="{4899CB8D-5B8E-4B39-A3EB-08729F86EED4}" type="presOf" srcId="{4E7FCADF-303F-4428-9C94-761FCA01846D}" destId="{64A52A49-19D6-467E-A2F5-586CEFD54B72}" srcOrd="0" destOrd="0" presId="urn:microsoft.com/office/officeart/2005/8/layout/cycle5"/>
    <dgm:cxn modelId="{459B3E9D-88AF-432E-8C01-05DCBE62F812}" srcId="{2D1B54B6-EB09-47F1-8FF6-AA51E0867C31}" destId="{649C4AC2-54BC-42AE-B2DF-AEF68F905669}" srcOrd="0" destOrd="0" parTransId="{462664E0-274D-4A0A-A1CF-9496FADCF736}" sibTransId="{4E7FCADF-303F-4428-9C94-761FCA01846D}"/>
    <dgm:cxn modelId="{6404B5B2-1C47-40C9-BA0B-569F0C9420E6}" type="presOf" srcId="{AF1FEC41-A378-420D-829C-2230628DB5FD}" destId="{26594CF1-D766-418E-98EC-58D9F184B468}" srcOrd="0" destOrd="0" presId="urn:microsoft.com/office/officeart/2005/8/layout/cycle5"/>
    <dgm:cxn modelId="{DD4DF1BC-D260-4298-A2E5-00DFE6B80409}" type="presOf" srcId="{4F3AC4C1-34E6-419D-8AA7-BE743802BB48}" destId="{77CAB0A7-632F-4287-9966-2FB2D660D3AD}" srcOrd="0" destOrd="0" presId="urn:microsoft.com/office/officeart/2005/8/layout/cycle5"/>
    <dgm:cxn modelId="{E3C514C0-FB8C-4212-8772-83872D5F97A0}" srcId="{2D1B54B6-EB09-47F1-8FF6-AA51E0867C31}" destId="{CAE774D4-77B4-43D8-84FA-2604CB3CEFC1}" srcOrd="4" destOrd="0" parTransId="{133DBC76-E5D7-44C1-AC33-46081D7ADEDF}" sibTransId="{AF1FEC41-A378-420D-829C-2230628DB5FD}"/>
    <dgm:cxn modelId="{D5C42BC5-7B00-4ECF-B639-696F089A3E25}" type="presOf" srcId="{E0D4F2AF-B877-4A8F-8882-9C7D8E3FD982}" destId="{2BCA84F6-B166-4C3A-93E5-22890514E52F}" srcOrd="0" destOrd="0" presId="urn:microsoft.com/office/officeart/2005/8/layout/cycle5"/>
    <dgm:cxn modelId="{21B26EC6-69F5-4A86-BFC1-041BBE926B58}" type="presOf" srcId="{2D1B54B6-EB09-47F1-8FF6-AA51E0867C31}" destId="{47319DA7-0B6E-413F-B3A4-ECFD65B487BE}" srcOrd="0" destOrd="0" presId="urn:microsoft.com/office/officeart/2005/8/layout/cycle5"/>
    <dgm:cxn modelId="{65D9B1CD-57F4-41EC-A218-1FF1C8F50DDD}" srcId="{2D1B54B6-EB09-47F1-8FF6-AA51E0867C31}" destId="{030C151D-EAD2-4205-AF21-0E4B1C95A8AD}" srcOrd="1" destOrd="0" parTransId="{594F3F21-6F15-44D2-B1F6-9AF7846D7CC5}" sibTransId="{93955ABD-60A0-469F-B744-73D1064F49D2}"/>
    <dgm:cxn modelId="{1D616ED9-3FE3-4C0B-B810-59D76974EEB7}" srcId="{2D1B54B6-EB09-47F1-8FF6-AA51E0867C31}" destId="{4CF017BE-D086-4486-B07F-71696BE7C390}" srcOrd="3" destOrd="0" parTransId="{164B4C57-E0FB-4ADE-8F2D-E71AB950C47A}" sibTransId="{E7BA4C62-045A-4097-BA25-96955D0F2F07}"/>
    <dgm:cxn modelId="{605F75E0-4FB9-4438-A0FC-CC8DED35B257}" type="presOf" srcId="{E7BA4C62-045A-4097-BA25-96955D0F2F07}" destId="{56DF182C-EC61-4F10-9178-69D6B8FE252F}" srcOrd="0" destOrd="0" presId="urn:microsoft.com/office/officeart/2005/8/layout/cycle5"/>
    <dgm:cxn modelId="{432E0AFE-2282-4F1E-8337-CB54E4775066}" srcId="{2D1B54B6-EB09-47F1-8FF6-AA51E0867C31}" destId="{5CB84C6D-0A1E-429E-BE5E-8FCBA3E8AE7D}" srcOrd="2" destOrd="0" parTransId="{EDE2DE78-7838-4A65-8A17-8E658A885FAE}" sibTransId="{4F3AC4C1-34E6-419D-8AA7-BE743802BB48}"/>
    <dgm:cxn modelId="{82DB1EE4-2675-45CB-9A45-EF74BECC9B3C}" type="presParOf" srcId="{47319DA7-0B6E-413F-B3A4-ECFD65B487BE}" destId="{FE432E94-BC8E-4EB1-938C-BC99FA5109FD}" srcOrd="0" destOrd="0" presId="urn:microsoft.com/office/officeart/2005/8/layout/cycle5"/>
    <dgm:cxn modelId="{6918E8E0-CF5D-4D13-B03E-F9223897460D}" type="presParOf" srcId="{47319DA7-0B6E-413F-B3A4-ECFD65B487BE}" destId="{520BBB0A-A137-4DFB-A451-561EC7B419CE}" srcOrd="1" destOrd="0" presId="urn:microsoft.com/office/officeart/2005/8/layout/cycle5"/>
    <dgm:cxn modelId="{B5957C0F-7D39-4C0B-A8E9-F82D732FF000}" type="presParOf" srcId="{47319DA7-0B6E-413F-B3A4-ECFD65B487BE}" destId="{64A52A49-19D6-467E-A2F5-586CEFD54B72}" srcOrd="2" destOrd="0" presId="urn:microsoft.com/office/officeart/2005/8/layout/cycle5"/>
    <dgm:cxn modelId="{84F501D2-1F42-43E9-8B2E-11569281D338}" type="presParOf" srcId="{47319DA7-0B6E-413F-B3A4-ECFD65B487BE}" destId="{ABD1DBF0-1AF0-43CC-A8D4-B2E1FCF228C3}" srcOrd="3" destOrd="0" presId="urn:microsoft.com/office/officeart/2005/8/layout/cycle5"/>
    <dgm:cxn modelId="{26940432-DE09-41B3-9E17-E30BD8973E47}" type="presParOf" srcId="{47319DA7-0B6E-413F-B3A4-ECFD65B487BE}" destId="{8B73FB9B-8C55-42D2-A63C-2F378CD0F12D}" srcOrd="4" destOrd="0" presId="urn:microsoft.com/office/officeart/2005/8/layout/cycle5"/>
    <dgm:cxn modelId="{0B8E0FE3-A10B-4A78-841A-3D06ECEAE323}" type="presParOf" srcId="{47319DA7-0B6E-413F-B3A4-ECFD65B487BE}" destId="{16AB9B6F-E58A-4C13-AB87-55CD2303D59F}" srcOrd="5" destOrd="0" presId="urn:microsoft.com/office/officeart/2005/8/layout/cycle5"/>
    <dgm:cxn modelId="{CD433BDB-5AA2-4406-97D5-ED860551C13E}" type="presParOf" srcId="{47319DA7-0B6E-413F-B3A4-ECFD65B487BE}" destId="{A9D9BCAB-9072-4C63-9704-A7FE8C0BB081}" srcOrd="6" destOrd="0" presId="urn:microsoft.com/office/officeart/2005/8/layout/cycle5"/>
    <dgm:cxn modelId="{992F4D3F-B502-41C1-9FCD-DDC8938F79C1}" type="presParOf" srcId="{47319DA7-0B6E-413F-B3A4-ECFD65B487BE}" destId="{DDA8C0FE-B498-49D9-94BA-5E4C23B142E3}" srcOrd="7" destOrd="0" presId="urn:microsoft.com/office/officeart/2005/8/layout/cycle5"/>
    <dgm:cxn modelId="{131F1445-98EA-49C3-A057-8FB06FBC3BD6}" type="presParOf" srcId="{47319DA7-0B6E-413F-B3A4-ECFD65B487BE}" destId="{77CAB0A7-632F-4287-9966-2FB2D660D3AD}" srcOrd="8" destOrd="0" presId="urn:microsoft.com/office/officeart/2005/8/layout/cycle5"/>
    <dgm:cxn modelId="{2F2360A8-0923-44AF-A718-4250269D0B76}" type="presParOf" srcId="{47319DA7-0B6E-413F-B3A4-ECFD65B487BE}" destId="{5238C003-25C4-4BDD-8B9E-56234E5941CD}" srcOrd="9" destOrd="0" presId="urn:microsoft.com/office/officeart/2005/8/layout/cycle5"/>
    <dgm:cxn modelId="{8815EB29-E00F-4BBC-98EE-DD7C1AE9FF68}" type="presParOf" srcId="{47319DA7-0B6E-413F-B3A4-ECFD65B487BE}" destId="{ED2539DC-1655-447C-ADC6-311BD4E9DAD8}" srcOrd="10" destOrd="0" presId="urn:microsoft.com/office/officeart/2005/8/layout/cycle5"/>
    <dgm:cxn modelId="{8E274D11-F184-468F-A583-848772F4C1C9}" type="presParOf" srcId="{47319DA7-0B6E-413F-B3A4-ECFD65B487BE}" destId="{56DF182C-EC61-4F10-9178-69D6B8FE252F}" srcOrd="11" destOrd="0" presId="urn:microsoft.com/office/officeart/2005/8/layout/cycle5"/>
    <dgm:cxn modelId="{C01D32B3-F3EF-4603-B7D6-0667038F4798}" type="presParOf" srcId="{47319DA7-0B6E-413F-B3A4-ECFD65B487BE}" destId="{3E118D97-4362-4532-A366-EF559AE66B7A}" srcOrd="12" destOrd="0" presId="urn:microsoft.com/office/officeart/2005/8/layout/cycle5"/>
    <dgm:cxn modelId="{900E6EC4-EEB3-4776-8B01-2B8DF668803E}" type="presParOf" srcId="{47319DA7-0B6E-413F-B3A4-ECFD65B487BE}" destId="{09C98ADB-7106-4A28-A6A9-ED90B0EC91BD}" srcOrd="13" destOrd="0" presId="urn:microsoft.com/office/officeart/2005/8/layout/cycle5"/>
    <dgm:cxn modelId="{68BF085D-B3FF-4161-AD25-7CCD2E1F6179}" type="presParOf" srcId="{47319DA7-0B6E-413F-B3A4-ECFD65B487BE}" destId="{26594CF1-D766-418E-98EC-58D9F184B468}" srcOrd="14" destOrd="0" presId="urn:microsoft.com/office/officeart/2005/8/layout/cycle5"/>
    <dgm:cxn modelId="{4D4FD970-19E1-4F5D-B525-15652267DF04}" type="presParOf" srcId="{47319DA7-0B6E-413F-B3A4-ECFD65B487BE}" destId="{51D44A3F-256C-4C75-B2B4-DEF459A093C9}" srcOrd="15" destOrd="0" presId="urn:microsoft.com/office/officeart/2005/8/layout/cycle5"/>
    <dgm:cxn modelId="{5F2AFB59-D99C-4537-889A-DF068BB6BB34}" type="presParOf" srcId="{47319DA7-0B6E-413F-B3A4-ECFD65B487BE}" destId="{AC427371-5AE1-4387-88B1-BAFFC1F4E92F}" srcOrd="16" destOrd="0" presId="urn:microsoft.com/office/officeart/2005/8/layout/cycle5"/>
    <dgm:cxn modelId="{AA1B601E-B43C-4C90-9A5E-9CFC94A22149}" type="presParOf" srcId="{47319DA7-0B6E-413F-B3A4-ECFD65B487BE}" destId="{2BCA84F6-B166-4C3A-93E5-22890514E52F}" srcOrd="17" destOrd="0" presId="urn:microsoft.com/office/officeart/2005/8/layout/cycle5"/>
    <dgm:cxn modelId="{672942CD-8AEF-451D-B414-F3BDCE8A6B93}" type="presParOf" srcId="{47319DA7-0B6E-413F-B3A4-ECFD65B487BE}" destId="{1F00030F-C3D8-42FE-8325-36A9EE4EC593}" srcOrd="18" destOrd="0" presId="urn:microsoft.com/office/officeart/2005/8/layout/cycle5"/>
    <dgm:cxn modelId="{E565539A-96F0-4EF4-9914-CD303F112BA6}" type="presParOf" srcId="{47319DA7-0B6E-413F-B3A4-ECFD65B487BE}" destId="{7333E93C-E396-4A38-83DE-C37061374790}" srcOrd="19" destOrd="0" presId="urn:microsoft.com/office/officeart/2005/8/layout/cycle5"/>
    <dgm:cxn modelId="{BC2F16F9-3F4D-461D-ACB9-0681F32F3DA9}" type="presParOf" srcId="{47319DA7-0B6E-413F-B3A4-ECFD65B487BE}" destId="{782F46C3-365D-4565-9CAA-22325DEBCC6D}" srcOrd="20"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32E94-BC8E-4EB1-938C-BC99FA5109FD}">
      <dsp:nvSpPr>
        <dsp:cNvPr id="0" name=""/>
        <dsp:cNvSpPr/>
      </dsp:nvSpPr>
      <dsp:spPr>
        <a:xfrm>
          <a:off x="3774665" y="0"/>
          <a:ext cx="1377416" cy="89532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a:outerShdw blurRad="38100" dist="12700" dir="5400000" rotWithShape="0">
            <a:srgbClr val="000000">
              <a:alpha val="1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Database Search</a:t>
          </a:r>
          <a:endParaRPr lang="en-IN" sz="1300" kern="1200" dirty="0"/>
        </a:p>
      </dsp:txBody>
      <dsp:txXfrm>
        <a:off x="3818371" y="43706"/>
        <a:ext cx="1290004" cy="807908"/>
      </dsp:txXfrm>
    </dsp:sp>
    <dsp:sp modelId="{64A52A49-19D6-467E-A2F5-586CEFD54B72}">
      <dsp:nvSpPr>
        <dsp:cNvPr id="0" name=""/>
        <dsp:cNvSpPr/>
      </dsp:nvSpPr>
      <dsp:spPr>
        <a:xfrm>
          <a:off x="1865188" y="445267"/>
          <a:ext cx="5112939" cy="5112939"/>
        </a:xfrm>
        <a:custGeom>
          <a:avLst/>
          <a:gdLst/>
          <a:ahLst/>
          <a:cxnLst/>
          <a:rect l="0" t="0" r="0" b="0"/>
          <a:pathLst>
            <a:path>
              <a:moveTo>
                <a:pt x="3460045" y="165008"/>
              </a:moveTo>
              <a:arcTo wR="2556469" hR="2556469" stAng="17441897" swAng="744037"/>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ABD1DBF0-1AF0-43CC-A8D4-B2E1FCF228C3}">
      <dsp:nvSpPr>
        <dsp:cNvPr id="0" name=""/>
        <dsp:cNvSpPr/>
      </dsp:nvSpPr>
      <dsp:spPr>
        <a:xfrm>
          <a:off x="5738512" y="965311"/>
          <a:ext cx="1377416" cy="89532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a:outerShdw blurRad="38100" dist="12700" dir="5400000" rotWithShape="0">
            <a:srgbClr val="000000">
              <a:alpha val="1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Advertising</a:t>
          </a:r>
          <a:endParaRPr lang="en-IN" sz="1300" kern="1200" dirty="0"/>
        </a:p>
      </dsp:txBody>
      <dsp:txXfrm>
        <a:off x="5782218" y="1009017"/>
        <a:ext cx="1290004" cy="807908"/>
      </dsp:txXfrm>
    </dsp:sp>
    <dsp:sp modelId="{16AB9B6F-E58A-4C13-AB87-55CD2303D59F}">
      <dsp:nvSpPr>
        <dsp:cNvPr id="0" name=""/>
        <dsp:cNvSpPr/>
      </dsp:nvSpPr>
      <dsp:spPr>
        <a:xfrm>
          <a:off x="1872022" y="450435"/>
          <a:ext cx="5112939" cy="5112939"/>
        </a:xfrm>
        <a:custGeom>
          <a:avLst/>
          <a:gdLst/>
          <a:ahLst/>
          <a:cxnLst/>
          <a:rect l="0" t="0" r="0" b="0"/>
          <a:pathLst>
            <a:path>
              <a:moveTo>
                <a:pt x="4945809" y="1647298"/>
              </a:moveTo>
              <a:arcTo wR="2556469" hR="2556469" stAng="20350056" swAng="1064548"/>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A9D9BCAB-9072-4C63-9704-A7FE8C0BB081}">
      <dsp:nvSpPr>
        <dsp:cNvPr id="0" name=""/>
        <dsp:cNvSpPr/>
      </dsp:nvSpPr>
      <dsp:spPr>
        <a:xfrm>
          <a:off x="6232157" y="3128112"/>
          <a:ext cx="1377416" cy="89532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a:outerShdw blurRad="38100" dist="12700" dir="5400000" rotWithShape="0">
            <a:srgbClr val="000000">
              <a:alpha val="1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Network and referrals</a:t>
          </a:r>
          <a:endParaRPr lang="en-IN" sz="1300" kern="1200" dirty="0"/>
        </a:p>
      </dsp:txBody>
      <dsp:txXfrm>
        <a:off x="6275863" y="3171818"/>
        <a:ext cx="1290004" cy="807908"/>
      </dsp:txXfrm>
    </dsp:sp>
    <dsp:sp modelId="{77CAB0A7-632F-4287-9966-2FB2D660D3AD}">
      <dsp:nvSpPr>
        <dsp:cNvPr id="0" name=""/>
        <dsp:cNvSpPr/>
      </dsp:nvSpPr>
      <dsp:spPr>
        <a:xfrm>
          <a:off x="1872022" y="450435"/>
          <a:ext cx="5112939" cy="5112939"/>
        </a:xfrm>
        <a:custGeom>
          <a:avLst/>
          <a:gdLst/>
          <a:ahLst/>
          <a:cxnLst/>
          <a:rect l="0" t="0" r="0" b="0"/>
          <a:pathLst>
            <a:path>
              <a:moveTo>
                <a:pt x="4813260" y="3757482"/>
              </a:moveTo>
              <a:arcTo wR="2556469" hR="2556469" stAng="1681253" swAng="835725"/>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238C003-25C4-4BDD-8B9E-56234E5941CD}">
      <dsp:nvSpPr>
        <dsp:cNvPr id="0" name=""/>
        <dsp:cNvSpPr/>
      </dsp:nvSpPr>
      <dsp:spPr>
        <a:xfrm>
          <a:off x="4848994" y="4862544"/>
          <a:ext cx="1377416" cy="89532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a:outerShdw blurRad="38100" dist="12700" dir="5400000" rotWithShape="0">
            <a:srgbClr val="000000">
              <a:alpha val="1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Processing and applicants</a:t>
          </a:r>
          <a:endParaRPr lang="en-IN" sz="1300" kern="1200" dirty="0"/>
        </a:p>
      </dsp:txBody>
      <dsp:txXfrm>
        <a:off x="4892700" y="4906250"/>
        <a:ext cx="1290004" cy="807908"/>
      </dsp:txXfrm>
    </dsp:sp>
    <dsp:sp modelId="{56DF182C-EC61-4F10-9178-69D6B8FE252F}">
      <dsp:nvSpPr>
        <dsp:cNvPr id="0" name=""/>
        <dsp:cNvSpPr/>
      </dsp:nvSpPr>
      <dsp:spPr>
        <a:xfrm>
          <a:off x="1872022" y="450435"/>
          <a:ext cx="5112939" cy="5112939"/>
        </a:xfrm>
        <a:custGeom>
          <a:avLst/>
          <a:gdLst/>
          <a:ahLst/>
          <a:cxnLst/>
          <a:rect l="0" t="0" r="0" b="0"/>
          <a:pathLst>
            <a:path>
              <a:moveTo>
                <a:pt x="2810271" y="5100309"/>
              </a:moveTo>
              <a:arcTo wR="2556469" hR="2556469" stAng="5058143" swAng="683714"/>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E118D97-4362-4532-A366-EF559AE66B7A}">
      <dsp:nvSpPr>
        <dsp:cNvPr id="0" name=""/>
        <dsp:cNvSpPr/>
      </dsp:nvSpPr>
      <dsp:spPr>
        <a:xfrm>
          <a:off x="2630573" y="4862544"/>
          <a:ext cx="1377416" cy="89532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a:outerShdw blurRad="38100" dist="12700" dir="5400000" rotWithShape="0">
            <a:srgbClr val="000000">
              <a:alpha val="1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Submission and interview</a:t>
          </a:r>
          <a:endParaRPr lang="en-IN" sz="1300" kern="1200" dirty="0"/>
        </a:p>
      </dsp:txBody>
      <dsp:txXfrm>
        <a:off x="2674279" y="4906250"/>
        <a:ext cx="1290004" cy="807908"/>
      </dsp:txXfrm>
    </dsp:sp>
    <dsp:sp modelId="{26594CF1-D766-418E-98EC-58D9F184B468}">
      <dsp:nvSpPr>
        <dsp:cNvPr id="0" name=""/>
        <dsp:cNvSpPr/>
      </dsp:nvSpPr>
      <dsp:spPr>
        <a:xfrm>
          <a:off x="1872022" y="450435"/>
          <a:ext cx="5112939" cy="5112939"/>
        </a:xfrm>
        <a:custGeom>
          <a:avLst/>
          <a:gdLst/>
          <a:ahLst/>
          <a:cxnLst/>
          <a:rect l="0" t="0" r="0" b="0"/>
          <a:pathLst>
            <a:path>
              <a:moveTo>
                <a:pt x="655139" y="4265411"/>
              </a:moveTo>
              <a:arcTo wR="2556469" hR="2556469" stAng="8283022" swAng="835725"/>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1D44A3F-256C-4C75-B2B4-DEF459A093C9}">
      <dsp:nvSpPr>
        <dsp:cNvPr id="0" name=""/>
        <dsp:cNvSpPr/>
      </dsp:nvSpPr>
      <dsp:spPr>
        <a:xfrm>
          <a:off x="1247410" y="3128112"/>
          <a:ext cx="1377416" cy="89532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a:outerShdw blurRad="38100" dist="12700" dir="5400000" rotWithShape="0">
            <a:srgbClr val="000000">
              <a:alpha val="1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Feedback and offer latter</a:t>
          </a:r>
          <a:endParaRPr lang="en-IN" sz="1300" kern="1200" dirty="0"/>
        </a:p>
      </dsp:txBody>
      <dsp:txXfrm>
        <a:off x="1291116" y="3171818"/>
        <a:ext cx="1290004" cy="807908"/>
      </dsp:txXfrm>
    </dsp:sp>
    <dsp:sp modelId="{2BCA84F6-B166-4C3A-93E5-22890514E52F}">
      <dsp:nvSpPr>
        <dsp:cNvPr id="0" name=""/>
        <dsp:cNvSpPr/>
      </dsp:nvSpPr>
      <dsp:spPr>
        <a:xfrm>
          <a:off x="1872022" y="450435"/>
          <a:ext cx="5112939" cy="5112939"/>
        </a:xfrm>
        <a:custGeom>
          <a:avLst/>
          <a:gdLst/>
          <a:ahLst/>
          <a:cxnLst/>
          <a:rect l="0" t="0" r="0" b="0"/>
          <a:pathLst>
            <a:path>
              <a:moveTo>
                <a:pt x="3716" y="2418667"/>
              </a:moveTo>
              <a:arcTo wR="2556469" hR="2556469" stAng="10985396" swAng="1064548"/>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F00030F-C3D8-42FE-8325-36A9EE4EC593}">
      <dsp:nvSpPr>
        <dsp:cNvPr id="0" name=""/>
        <dsp:cNvSpPr/>
      </dsp:nvSpPr>
      <dsp:spPr>
        <a:xfrm>
          <a:off x="1741055" y="965311"/>
          <a:ext cx="1377416" cy="89532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a:outerShdw blurRad="38100" dist="12700" dir="5400000" rotWithShape="0">
            <a:srgbClr val="000000">
              <a:alpha val="1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Commencement and retention</a:t>
          </a:r>
          <a:endParaRPr lang="en-IN" sz="1300" kern="1200" dirty="0"/>
        </a:p>
      </dsp:txBody>
      <dsp:txXfrm>
        <a:off x="1784761" y="1009017"/>
        <a:ext cx="1290004" cy="807908"/>
      </dsp:txXfrm>
    </dsp:sp>
    <dsp:sp modelId="{782F46C3-365D-4565-9CAA-22325DEBCC6D}">
      <dsp:nvSpPr>
        <dsp:cNvPr id="0" name=""/>
        <dsp:cNvSpPr/>
      </dsp:nvSpPr>
      <dsp:spPr>
        <a:xfrm>
          <a:off x="1878379" y="445628"/>
          <a:ext cx="5112939" cy="5112939"/>
        </a:xfrm>
        <a:custGeom>
          <a:avLst/>
          <a:gdLst/>
          <a:ahLst/>
          <a:cxnLst/>
          <a:rect l="0" t="0" r="0" b="0"/>
          <a:pathLst>
            <a:path>
              <a:moveTo>
                <a:pt x="1172860" y="406780"/>
              </a:moveTo>
              <a:arcTo wR="2556469" hR="2556469" stAng="14234002" swAng="803126"/>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2E14B70E-02DD-4335-BFA8-E426581F21C8}" type="datetimeFigureOut">
              <a:rPr lang="en-IN" smtClean="0"/>
              <a:t>04-01-2023</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759FA94-5131-4F61-91D6-FB95763D0117}" type="slidenum">
              <a:rPr lang="en-IN" smtClean="0"/>
              <a:t>‹#›</a:t>
            </a:fld>
            <a:endParaRPr lang="en-IN"/>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14B70E-02DD-4335-BFA8-E426581F21C8}"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59FA94-5131-4F61-91D6-FB95763D0117}" type="slidenum">
              <a:rPr lang="en-IN" smtClean="0"/>
              <a:t>‹#›</a:t>
            </a:fld>
            <a:endParaRPr lang="en-IN"/>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14B70E-02DD-4335-BFA8-E426581F21C8}"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59FA94-5131-4F61-91D6-FB95763D0117}" type="slidenum">
              <a:rPr lang="en-IN" smtClean="0"/>
              <a:t>‹#›</a:t>
            </a:fld>
            <a:endParaRPr lang="en-IN"/>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14B70E-02DD-4335-BFA8-E426581F21C8}"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59FA94-5131-4F61-91D6-FB95763D0117}" type="slidenum">
              <a:rPr lang="en-IN" smtClean="0"/>
              <a:t>‹#›</a:t>
            </a:fld>
            <a:endParaRPr lang="en-IN"/>
          </a:p>
        </p:txBody>
      </p:sp>
      <p:sp>
        <p:nvSpPr>
          <p:cNvPr id="11" name="Title 10"/>
          <p:cNvSpPr>
            <a:spLocks noGrp="1"/>
          </p:cNvSpPr>
          <p:nvPr>
            <p:ph type="title"/>
          </p:nvPr>
        </p:nvSpPr>
        <p:spPr/>
        <p:txBody>
          <a:bodyPr/>
          <a:lstStyle/>
          <a:p>
            <a:r>
              <a:rPr lang="en-US"/>
              <a:t>Click to edit Master title style</a:t>
            </a:r>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14B70E-02DD-4335-BFA8-E426581F21C8}"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59FA94-5131-4F61-91D6-FB95763D011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E14B70E-02DD-4335-BFA8-E426581F21C8}" type="datetimeFigureOut">
              <a:rPr lang="en-IN" smtClean="0"/>
              <a:t>04-01-2023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59FA94-5131-4F61-91D6-FB95763D0117}" type="slidenum">
              <a:rPr lang="en-IN" smtClean="0"/>
              <a:t>‹#›</a:t>
            </a:fld>
            <a:endParaRPr lang="en-IN"/>
          </a:p>
        </p:txBody>
      </p:sp>
      <p:sp>
        <p:nvSpPr>
          <p:cNvPr id="12" name="Title 1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4"/>
          </p:nvPr>
        </p:nvSpPr>
        <p:spPr>
          <a:xfrm>
            <a:off x="4645151"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14B70E-02DD-4335-BFA8-E426581F21C8}" type="datetimeFigureOut">
              <a:rPr lang="en-IN" smtClean="0"/>
              <a:t>04-01-2023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59FA94-5131-4F61-91D6-FB95763D0117}" type="slidenum">
              <a:rPr lang="en-IN" smtClean="0"/>
              <a:t>‹#›</a:t>
            </a:fld>
            <a:endParaRPr lang="en-IN"/>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14B70E-02DD-4335-BFA8-E426581F21C8}" type="datetimeFigureOut">
              <a:rPr lang="en-IN" smtClean="0"/>
              <a:t>04-01-2023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59FA94-5131-4F61-91D6-FB95763D0117}" type="slidenum">
              <a:rPr lang="en-IN" smtClean="0"/>
              <a:t>‹#›</a:t>
            </a:fld>
            <a:endParaRPr lang="en-IN"/>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14B70E-02DD-4335-BFA8-E426581F21C8}" type="datetimeFigureOut">
              <a:rPr lang="en-IN" smtClean="0"/>
              <a:t>04-01-2023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59FA94-5131-4F61-91D6-FB95763D011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a:t>Click to edit Master title style</a:t>
            </a:r>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14B70E-02DD-4335-BFA8-E426581F21C8}" type="datetimeFigureOut">
              <a:rPr lang="en-IN" smtClean="0"/>
              <a:t>04-01-2023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59FA94-5131-4F61-91D6-FB95763D011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a:t>Click to edit Master title style</a:t>
            </a:r>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14B70E-02DD-4335-BFA8-E426581F21C8}" type="datetimeFigureOut">
              <a:rPr lang="en-IN" smtClean="0"/>
              <a:t>04-01-2023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59FA94-5131-4F61-91D6-FB95763D011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2E14B70E-02DD-4335-BFA8-E426581F21C8}" type="datetimeFigureOut">
              <a:rPr lang="en-IN" smtClean="0"/>
              <a:t>04-01-2023</a:t>
            </a:fld>
            <a:endParaRPr lang="en-IN"/>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D759FA94-5131-4F61-91D6-FB95763D011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1728" y="908720"/>
            <a:ext cx="7909601" cy="3554819"/>
          </a:xfrm>
          <a:prstGeom prst="rect">
            <a:avLst/>
          </a:prstGeom>
          <a:noFill/>
        </p:spPr>
        <p:txBody>
          <a:bodyPr wrap="none" rtlCol="0">
            <a:spAutoFit/>
          </a:bodyPr>
          <a:lstStyle/>
          <a:p>
            <a:pPr algn="ctr"/>
            <a:r>
              <a:rPr lang="en-US" sz="2500" b="1" dirty="0">
                <a:latin typeface="Times New Roman" pitchFamily="18" charset="0"/>
                <a:cs typeface="Times New Roman" pitchFamily="18" charset="0"/>
              </a:rPr>
              <a:t>SIP Presentation</a:t>
            </a:r>
          </a:p>
          <a:p>
            <a:pPr algn="ctr"/>
            <a:endParaRPr lang="en-US" sz="2500" b="1" dirty="0">
              <a:latin typeface="Times New Roman" pitchFamily="18" charset="0"/>
              <a:cs typeface="Times New Roman" pitchFamily="18" charset="0"/>
            </a:endParaRPr>
          </a:p>
          <a:p>
            <a:pPr algn="ctr"/>
            <a:endParaRPr lang="en-US" sz="2500" b="1" dirty="0">
              <a:latin typeface="Times New Roman" pitchFamily="18" charset="0"/>
              <a:cs typeface="Times New Roman" pitchFamily="18" charset="0"/>
            </a:endParaRPr>
          </a:p>
          <a:p>
            <a:pPr algn="ctr"/>
            <a:endParaRPr lang="en-US" sz="2500" b="1" dirty="0">
              <a:latin typeface="Times New Roman" pitchFamily="18" charset="0"/>
              <a:cs typeface="Times New Roman" pitchFamily="18" charset="0"/>
            </a:endParaRPr>
          </a:p>
          <a:p>
            <a:pPr algn="ctr"/>
            <a:r>
              <a:rPr lang="en-US" sz="2500" b="1" dirty="0">
                <a:latin typeface="Times New Roman" pitchFamily="18" charset="0"/>
                <a:cs typeface="Times New Roman" pitchFamily="18" charset="0"/>
              </a:rPr>
              <a:t>On</a:t>
            </a:r>
          </a:p>
          <a:p>
            <a:pPr algn="ctr"/>
            <a:endParaRPr lang="en-US" sz="2500" b="1" dirty="0">
              <a:latin typeface="Times New Roman" pitchFamily="18" charset="0"/>
              <a:cs typeface="Times New Roman" pitchFamily="18" charset="0"/>
            </a:endParaRPr>
          </a:p>
          <a:p>
            <a:pPr algn="ctr"/>
            <a:r>
              <a:rPr lang="en-US" sz="2500" b="1" dirty="0">
                <a:latin typeface="Times New Roman" pitchFamily="18" charset="0"/>
                <a:cs typeface="Times New Roman" pitchFamily="18" charset="0"/>
              </a:rPr>
              <a:t>To Study the reasons of why the Mechanical Engineers </a:t>
            </a:r>
          </a:p>
          <a:p>
            <a:pPr algn="ctr"/>
            <a:r>
              <a:rPr lang="en-US" sz="2500" b="1" dirty="0">
                <a:latin typeface="Times New Roman" pitchFamily="18" charset="0"/>
                <a:cs typeface="Times New Roman" pitchFamily="18" charset="0"/>
              </a:rPr>
              <a:t>are switching to IT industry.</a:t>
            </a:r>
          </a:p>
          <a:p>
            <a:pPr algn="ctr"/>
            <a:endParaRPr lang="en-IN" sz="2500" b="1" dirty="0">
              <a:latin typeface="Times New Roman" pitchFamily="18" charset="0"/>
              <a:cs typeface="Times New Roman" pitchFamily="18" charset="0"/>
            </a:endParaRPr>
          </a:p>
        </p:txBody>
      </p:sp>
      <p:sp>
        <p:nvSpPr>
          <p:cNvPr id="9" name="Rectangle 8"/>
          <p:cNvSpPr/>
          <p:nvPr/>
        </p:nvSpPr>
        <p:spPr>
          <a:xfrm>
            <a:off x="852426" y="5201296"/>
            <a:ext cx="184730" cy="646331"/>
          </a:xfrm>
          <a:prstGeom prst="rect">
            <a:avLst/>
          </a:prstGeom>
        </p:spPr>
        <p:txBody>
          <a:bodyPr wrap="none">
            <a:spAutoFit/>
          </a:bodyPr>
          <a:lstStyle/>
          <a:p>
            <a:pPr algn="ctr"/>
            <a:endParaRPr lang="en-US" b="1" dirty="0">
              <a:latin typeface="Times New Roman" pitchFamily="18" charset="0"/>
              <a:cs typeface="Times New Roman" pitchFamily="18" charset="0"/>
            </a:endParaRPr>
          </a:p>
          <a:p>
            <a:pPr algn="ctr"/>
            <a:endParaRPr lang="en-US" b="1" dirty="0">
              <a:latin typeface="Times New Roman" pitchFamily="18" charset="0"/>
              <a:cs typeface="Times New Roman" pitchFamily="18" charset="0"/>
            </a:endParaRPr>
          </a:p>
        </p:txBody>
      </p:sp>
      <p:sp>
        <p:nvSpPr>
          <p:cNvPr id="10" name="Rectangle 9"/>
          <p:cNvSpPr/>
          <p:nvPr/>
        </p:nvSpPr>
        <p:spPr>
          <a:xfrm>
            <a:off x="5997593" y="4924297"/>
            <a:ext cx="2987824" cy="969496"/>
          </a:xfrm>
          <a:prstGeom prst="rect">
            <a:avLst/>
          </a:prstGeom>
        </p:spPr>
        <p:txBody>
          <a:bodyPr wrap="square">
            <a:spAutoFit/>
          </a:bodyPr>
          <a:lstStyle/>
          <a:p>
            <a:pPr algn="ctr"/>
            <a:r>
              <a:rPr lang="en-US" sz="1900" b="1" dirty="0">
                <a:latin typeface="Times New Roman" pitchFamily="18" charset="0"/>
                <a:cs typeface="Times New Roman" pitchFamily="18" charset="0"/>
              </a:rPr>
              <a:t>Presented by-</a:t>
            </a:r>
          </a:p>
          <a:p>
            <a:pPr algn="ctr"/>
            <a:r>
              <a:rPr lang="en-US" sz="1900" b="1" dirty="0">
                <a:latin typeface="Times New Roman" pitchFamily="18" charset="0"/>
                <a:cs typeface="Times New Roman" pitchFamily="18" charset="0"/>
              </a:rPr>
              <a:t>Adishri Zavar</a:t>
            </a:r>
          </a:p>
          <a:p>
            <a:pPr algn="ctr"/>
            <a:endParaRPr lang="en-US" sz="1900" b="1" dirty="0">
              <a:latin typeface="Times New Roman" pitchFamily="18" charset="0"/>
              <a:cs typeface="Times New Roman" pitchFamily="18" charset="0"/>
            </a:endParaRPr>
          </a:p>
        </p:txBody>
      </p:sp>
    </p:spTree>
    <p:extLst>
      <p:ext uri="{BB962C8B-B14F-4D97-AF65-F5344CB8AC3E}">
        <p14:creationId xmlns:p14="http://schemas.microsoft.com/office/powerpoint/2010/main" val="4493686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5155"/>
            <a:ext cx="8229600" cy="1143000"/>
          </a:xfrm>
        </p:spPr>
        <p:txBody>
          <a:bodyPr>
            <a:normAutofit/>
          </a:bodyPr>
          <a:lstStyle/>
          <a:p>
            <a:r>
              <a:rPr lang="en-US" sz="4500" b="1" dirty="0">
                <a:latin typeface="Times New Roman" pitchFamily="18" charset="0"/>
                <a:cs typeface="Times New Roman" pitchFamily="18" charset="0"/>
              </a:rPr>
              <a:t>FINDINGS</a:t>
            </a:r>
            <a:endParaRPr lang="en-IN" sz="4500" b="1" dirty="0">
              <a:latin typeface="Times New Roman" pitchFamily="18" charset="0"/>
              <a:cs typeface="Times New Roman" pitchFamily="18" charset="0"/>
            </a:endParaRPr>
          </a:p>
        </p:txBody>
      </p:sp>
      <p:sp>
        <p:nvSpPr>
          <p:cNvPr id="4" name="Rectangle 3"/>
          <p:cNvSpPr/>
          <p:nvPr/>
        </p:nvSpPr>
        <p:spPr>
          <a:xfrm>
            <a:off x="273402" y="2204864"/>
            <a:ext cx="8640960" cy="3785652"/>
          </a:xfrm>
          <a:prstGeom prst="rect">
            <a:avLst/>
          </a:prstGeom>
        </p:spPr>
        <p:txBody>
          <a:bodyPr wrap="square">
            <a:spAutoFit/>
          </a:bodyPr>
          <a:lstStyle/>
          <a:p>
            <a:pPr marL="285750" indent="-285750">
              <a:buFont typeface="Arial" pitchFamily="34" charset="0"/>
              <a:buChar char="•"/>
            </a:pPr>
            <a:r>
              <a:rPr lang="en-US" sz="2000" dirty="0">
                <a:latin typeface="Times New Roman" pitchFamily="18" charset="0"/>
                <a:cs typeface="Times New Roman" pitchFamily="18" charset="0"/>
              </a:rPr>
              <a:t>Mechanical engineers switch to IT because of salary differentiation, heavy work loads, bad environment or culture, lack of opportunities.</a:t>
            </a:r>
          </a:p>
          <a:p>
            <a:pPr marL="285750" indent="-285750">
              <a:buFont typeface="Arial" pitchFamily="34" charset="0"/>
              <a:buChar char="•"/>
            </a:pPr>
            <a:endParaRPr lang="en-US" sz="2000" dirty="0">
              <a:latin typeface="Times New Roman" pitchFamily="18" charset="0"/>
              <a:cs typeface="Times New Roman" pitchFamily="18" charset="0"/>
            </a:endParaRPr>
          </a:p>
          <a:p>
            <a:pPr marL="285750" indent="-285750">
              <a:buFont typeface="Arial" pitchFamily="34" charset="0"/>
              <a:buChar char="•"/>
            </a:pPr>
            <a:r>
              <a:rPr lang="en-US" sz="2000" dirty="0">
                <a:latin typeface="Times New Roman" pitchFamily="18" charset="0"/>
                <a:cs typeface="Times New Roman" pitchFamily="18" charset="0"/>
              </a:rPr>
              <a:t>Mechanicals engineers don’t get the benefits of WFH option, Job security, work variations.</a:t>
            </a:r>
          </a:p>
          <a:p>
            <a:pPr marL="285750" indent="-285750">
              <a:buFont typeface="Arial" pitchFamily="34" charset="0"/>
              <a:buChar char="•"/>
            </a:pPr>
            <a:endParaRPr lang="en-US" sz="2000" dirty="0">
              <a:latin typeface="Times New Roman" pitchFamily="18" charset="0"/>
              <a:cs typeface="Times New Roman" pitchFamily="18" charset="0"/>
            </a:endParaRPr>
          </a:p>
          <a:p>
            <a:pPr marL="285750" indent="-285750">
              <a:buFont typeface="Arial" pitchFamily="34" charset="0"/>
              <a:buChar char="•"/>
            </a:pPr>
            <a:r>
              <a:rPr lang="en-US" sz="2000" dirty="0">
                <a:latin typeface="Times New Roman" pitchFamily="18" charset="0"/>
                <a:cs typeface="Times New Roman" pitchFamily="18" charset="0"/>
              </a:rPr>
              <a:t>Mechanicals have to be strongly good in programming languages.</a:t>
            </a:r>
          </a:p>
          <a:p>
            <a:pPr marL="285750" indent="-285750">
              <a:buFont typeface="Arial" pitchFamily="34" charset="0"/>
              <a:buChar char="•"/>
            </a:pPr>
            <a:endParaRPr lang="en-US" sz="2000" dirty="0">
              <a:latin typeface="Times New Roman" pitchFamily="18" charset="0"/>
              <a:cs typeface="Times New Roman" pitchFamily="18" charset="0"/>
            </a:endParaRPr>
          </a:p>
          <a:p>
            <a:pPr marL="285750" indent="-285750">
              <a:buFont typeface="Arial" pitchFamily="34" charset="0"/>
              <a:buChar char="•"/>
            </a:pPr>
            <a:r>
              <a:rPr lang="en-US" sz="2000" dirty="0">
                <a:latin typeface="Times New Roman" pitchFamily="18" charset="0"/>
                <a:cs typeface="Times New Roman" pitchFamily="18" charset="0"/>
              </a:rPr>
              <a:t>It is good for mechanical engineers to switch to IT industry.</a:t>
            </a:r>
          </a:p>
          <a:p>
            <a:endParaRPr lang="en-US" sz="2000" dirty="0">
              <a:latin typeface="Times New Roman" pitchFamily="18" charset="0"/>
              <a:cs typeface="Times New Roman" pitchFamily="18" charset="0"/>
            </a:endParaRPr>
          </a:p>
          <a:p>
            <a:pPr marL="285750" indent="-285750">
              <a:buFont typeface="Arial" pitchFamily="34" charset="0"/>
              <a:buChar char="•"/>
            </a:pPr>
            <a:r>
              <a:rPr lang="en-US" sz="2000" dirty="0">
                <a:latin typeface="Times New Roman" pitchFamily="18" charset="0"/>
                <a:cs typeface="Times New Roman" pitchFamily="18" charset="0"/>
              </a:rPr>
              <a:t>The skills of the mechanical engineers is not relevant in another company of same. </a:t>
            </a:r>
          </a:p>
        </p:txBody>
      </p:sp>
    </p:spTree>
    <p:extLst>
      <p:ext uri="{BB962C8B-B14F-4D97-AF65-F5344CB8AC3E}">
        <p14:creationId xmlns:p14="http://schemas.microsoft.com/office/powerpoint/2010/main" val="376150359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668" y="692696"/>
            <a:ext cx="7756263" cy="1054250"/>
          </a:xfrm>
        </p:spPr>
        <p:txBody>
          <a:bodyPr>
            <a:normAutofit/>
          </a:bodyPr>
          <a:lstStyle/>
          <a:p>
            <a:r>
              <a:rPr lang="en-US" sz="4500" b="1" dirty="0">
                <a:latin typeface="Times New Roman" pitchFamily="18" charset="0"/>
                <a:cs typeface="Times New Roman" pitchFamily="18" charset="0"/>
              </a:rPr>
              <a:t>CONCLUSION</a:t>
            </a:r>
            <a:endParaRPr lang="en-IN" sz="4500" b="1" dirty="0">
              <a:latin typeface="Times New Roman" pitchFamily="18" charset="0"/>
              <a:cs typeface="Times New Roman" pitchFamily="18" charset="0"/>
            </a:endParaRPr>
          </a:p>
        </p:txBody>
      </p:sp>
    </p:spTree>
    <p:extLst>
      <p:ext uri="{BB962C8B-B14F-4D97-AF65-F5344CB8AC3E}">
        <p14:creationId xmlns:p14="http://schemas.microsoft.com/office/powerpoint/2010/main" val="5114640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332037"/>
            <a:ext cx="8229600" cy="4525963"/>
          </a:xfrm>
        </p:spPr>
        <p:txBody>
          <a:bodyPr>
            <a:normAutofit/>
          </a:bodyPr>
          <a:lstStyle/>
          <a:p>
            <a:r>
              <a:rPr lang="en-US" sz="2000" dirty="0">
                <a:latin typeface="Times New Roman" pitchFamily="18" charset="0"/>
                <a:cs typeface="Times New Roman" pitchFamily="18" charset="0"/>
              </a:rPr>
              <a:t>Mechanical engineers have to learn some 3D modelling and simulation software’s.</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Mechanical engineers have to be updated about their field technologies.</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Mechanical engineers have to adopt the changes as per their new trends in it.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Being mechanical, they have to focus on team management.</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Mechanical engineers have to focus on skills like learn coding, AutoCAD – 2D and 3D, CNC-VMC, Material management, etc..</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sz="4500" b="1" dirty="0">
                <a:latin typeface="Times New Roman" pitchFamily="18" charset="0"/>
                <a:cs typeface="Times New Roman" pitchFamily="18" charset="0"/>
              </a:rPr>
              <a:t>SUGGESTIONS</a:t>
            </a:r>
            <a:endParaRPr lang="en-IN" sz="4500" b="1" dirty="0">
              <a:latin typeface="Times New Roman" pitchFamily="18" charset="0"/>
              <a:cs typeface="Times New Roman" pitchFamily="18" charset="0"/>
            </a:endParaRPr>
          </a:p>
        </p:txBody>
      </p:sp>
    </p:spTree>
    <p:extLst>
      <p:ext uri="{BB962C8B-B14F-4D97-AF65-F5344CB8AC3E}">
        <p14:creationId xmlns:p14="http://schemas.microsoft.com/office/powerpoint/2010/main" val="1314380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9552" y="2636912"/>
            <a:ext cx="8229600" cy="1143000"/>
          </a:xfrm>
        </p:spPr>
        <p:txBody>
          <a:bodyPr>
            <a:normAutofit/>
          </a:bodyPr>
          <a:lstStyle/>
          <a:p>
            <a:r>
              <a:rPr lang="en-US" sz="5000" b="1" dirty="0">
                <a:latin typeface="Times New Roman" pitchFamily="18" charset="0"/>
                <a:cs typeface="Times New Roman" pitchFamily="18" charset="0"/>
              </a:rPr>
              <a:t>THANK YOU!!!</a:t>
            </a:r>
            <a:endParaRPr lang="en-IN" sz="5000" b="1" dirty="0">
              <a:latin typeface="Times New Roman" pitchFamily="18" charset="0"/>
              <a:cs typeface="Times New Roman" pitchFamily="18" charset="0"/>
            </a:endParaRPr>
          </a:p>
        </p:txBody>
      </p:sp>
    </p:spTree>
    <p:extLst>
      <p:ext uri="{BB962C8B-B14F-4D97-AF65-F5344CB8AC3E}">
        <p14:creationId xmlns:p14="http://schemas.microsoft.com/office/powerpoint/2010/main" val="18886044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26108" y="548680"/>
            <a:ext cx="5739969" cy="769441"/>
          </a:xfrm>
          <a:prstGeom prst="rect">
            <a:avLst/>
          </a:prstGeom>
        </p:spPr>
        <p:txBody>
          <a:bodyPr wrap="none">
            <a:spAutoFit/>
          </a:bodyPr>
          <a:lstStyle/>
          <a:p>
            <a:r>
              <a:rPr lang="en-US" sz="4400" b="1" dirty="0">
                <a:latin typeface="Times New Roman" pitchFamily="18" charset="0"/>
                <a:cs typeface="Times New Roman" pitchFamily="18" charset="0"/>
              </a:rPr>
              <a:t>INDUSTRY PROFILE</a:t>
            </a:r>
            <a:endParaRPr lang="en-IN" sz="4400" dirty="0">
              <a:latin typeface="Times New Roman" pitchFamily="18" charset="0"/>
              <a:cs typeface="Times New Roman" pitchFamily="18" charset="0"/>
            </a:endParaRPr>
          </a:p>
        </p:txBody>
      </p:sp>
      <p:sp>
        <p:nvSpPr>
          <p:cNvPr id="7" name="Rectangle 6"/>
          <p:cNvSpPr/>
          <p:nvPr/>
        </p:nvSpPr>
        <p:spPr>
          <a:xfrm>
            <a:off x="243721" y="1988840"/>
            <a:ext cx="8504744" cy="4708981"/>
          </a:xfrm>
          <a:prstGeom prst="rect">
            <a:avLst/>
          </a:prstGeom>
        </p:spPr>
        <p:txBody>
          <a:bodyPr wrap="square">
            <a:spAutoFit/>
          </a:bodyPr>
          <a:lstStyle/>
          <a:p>
            <a:r>
              <a:rPr lang="en-US" sz="2000" dirty="0">
                <a:latin typeface="Times New Roman" pitchFamily="18" charset="0"/>
                <a:cs typeface="Times New Roman" pitchFamily="18" charset="0"/>
              </a:rPr>
              <a:t>Placement industry in India is becoming very large with increasing demand as well as easy Availability of professional and train manpower</a:t>
            </a:r>
          </a:p>
          <a:p>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What is a Placement Firm? </a:t>
            </a:r>
            <a:r>
              <a:rPr lang="en-US" sz="2000" dirty="0">
                <a:latin typeface="Times New Roman" pitchFamily="18" charset="0"/>
                <a:cs typeface="Times New Roman" pitchFamily="18" charset="0"/>
              </a:rPr>
              <a:t>Placement firm is a human resources sourcing or a recruitment firm, which does the employee hunting for their clients . It is also called manpower consulting, manpower recruitment agencies, </a:t>
            </a:r>
            <a:r>
              <a:rPr lang="en-US" sz="2000" dirty="0" err="1">
                <a:latin typeface="Times New Roman" pitchFamily="18" charset="0"/>
                <a:cs typeface="Times New Roman" pitchFamily="18" charset="0"/>
              </a:rPr>
              <a:t>hr</a:t>
            </a:r>
            <a:r>
              <a:rPr lang="en-US" sz="2000" dirty="0">
                <a:latin typeface="Times New Roman" pitchFamily="18" charset="0"/>
                <a:cs typeface="Times New Roman" pitchFamily="18" charset="0"/>
              </a:rPr>
              <a:t> consultants or </a:t>
            </a:r>
            <a:r>
              <a:rPr lang="en-US" sz="2000" dirty="0" err="1">
                <a:latin typeface="Times New Roman" pitchFamily="18" charset="0"/>
                <a:cs typeface="Times New Roman" pitchFamily="18" charset="0"/>
              </a:rPr>
              <a:t>hr</a:t>
            </a:r>
            <a:r>
              <a:rPr lang="en-US" sz="2000" dirty="0">
                <a:latin typeface="Times New Roman" pitchFamily="18" charset="0"/>
                <a:cs typeface="Times New Roman" pitchFamily="18" charset="0"/>
              </a:rPr>
              <a:t> recruitment firms. For recruitment and selection almost all the big or small companies these days do human resources outsourcing. These recruitment firms find the suitable employee as per their client's requirements. The initial round of interview are either taken up in these recruitment firms or can be scheduled at the company itself.</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Our aim is to offer our clients the best consultancy services in India. This means that we provide clients with the full Consultancy Services, from identify the relevant candidate, to closing the position at a short span of time.</a:t>
            </a:r>
          </a:p>
        </p:txBody>
      </p:sp>
      <p:sp>
        <p:nvSpPr>
          <p:cNvPr id="8" name="Rectangle 7"/>
          <p:cNvSpPr/>
          <p:nvPr/>
        </p:nvSpPr>
        <p:spPr>
          <a:xfrm>
            <a:off x="58989" y="5128161"/>
            <a:ext cx="184731" cy="923330"/>
          </a:xfrm>
          <a:prstGeom prst="rect">
            <a:avLst/>
          </a:prstGeom>
        </p:spPr>
        <p:txBody>
          <a:bodyPr wrap="none">
            <a:spAutoFit/>
          </a:bodyPr>
          <a:lstStyle/>
          <a:p>
            <a:endParaRPr lang="en-IN" dirty="0"/>
          </a:p>
          <a:p>
            <a:endParaRPr lang="en-IN" dirty="0"/>
          </a:p>
          <a:p>
            <a:endParaRPr lang="en-IN" dirty="0"/>
          </a:p>
        </p:txBody>
      </p:sp>
    </p:spTree>
    <p:extLst>
      <p:ext uri="{BB962C8B-B14F-4D97-AF65-F5344CB8AC3E}">
        <p14:creationId xmlns:p14="http://schemas.microsoft.com/office/powerpoint/2010/main" val="191540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248347"/>
            <a:ext cx="7745505" cy="3877815"/>
          </a:xfrm>
        </p:spPr>
        <p:txBody>
          <a:bodyPr>
            <a:noAutofit/>
          </a:bodyPr>
          <a:lstStyle/>
          <a:p>
            <a:r>
              <a:rPr lang="en-US" sz="2000" dirty="0">
                <a:latin typeface="Times New Roman" pitchFamily="18" charset="0"/>
                <a:cs typeface="Times New Roman" pitchFamily="18" charset="0"/>
              </a:rPr>
              <a:t>G Founded on 2017,situated in Pune</a:t>
            </a:r>
          </a:p>
          <a:p>
            <a:r>
              <a:rPr lang="en-US" sz="2000" dirty="0">
                <a:latin typeface="Times New Roman" pitchFamily="18" charset="0"/>
                <a:cs typeface="Times New Roman" pitchFamily="18" charset="0"/>
              </a:rPr>
              <a:t>Consultancy deals with recruitment </a:t>
            </a:r>
          </a:p>
          <a:p>
            <a:pPr marL="0" indent="0">
              <a:buNone/>
            </a:pPr>
            <a:r>
              <a:rPr lang="en-US" sz="2000" dirty="0">
                <a:latin typeface="Times New Roman" pitchFamily="18" charset="0"/>
                <a:cs typeface="Times New Roman" pitchFamily="18" charset="0"/>
              </a:rPr>
              <a:t>      activities</a:t>
            </a: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r>
              <a:rPr lang="en-US" sz="2000" b="1" dirty="0">
                <a:latin typeface="Times New Roman" pitchFamily="18" charset="0"/>
                <a:cs typeface="Times New Roman" pitchFamily="18" charset="0"/>
              </a:rPr>
              <a:t># </a:t>
            </a:r>
            <a:r>
              <a:rPr lang="en-US" sz="2000" b="1" u="sng" dirty="0">
                <a:latin typeface="Times New Roman" pitchFamily="18" charset="0"/>
                <a:cs typeface="Times New Roman" pitchFamily="18" charset="0"/>
              </a:rPr>
              <a:t>Why G placement cell</a:t>
            </a:r>
          </a:p>
          <a:p>
            <a:pPr marL="0" indent="0">
              <a:buNone/>
            </a:pPr>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Collaboration with core company</a:t>
            </a:r>
          </a:p>
          <a:p>
            <a:r>
              <a:rPr lang="en-US" sz="2000" dirty="0">
                <a:latin typeface="Times New Roman" pitchFamily="18" charset="0"/>
                <a:cs typeface="Times New Roman" pitchFamily="18" charset="0"/>
              </a:rPr>
              <a:t>Hiring on company role</a:t>
            </a:r>
          </a:p>
          <a:p>
            <a:r>
              <a:rPr lang="en-US" sz="2000" dirty="0">
                <a:latin typeface="Times New Roman" pitchFamily="18" charset="0"/>
                <a:cs typeface="Times New Roman" pitchFamily="18" charset="0"/>
              </a:rPr>
              <a:t>Trustworthy </a:t>
            </a:r>
          </a:p>
          <a:p>
            <a:r>
              <a:rPr lang="en-US" sz="2000" dirty="0">
                <a:latin typeface="Times New Roman" pitchFamily="18" charset="0"/>
                <a:cs typeface="Times New Roman" pitchFamily="18" charset="0"/>
              </a:rPr>
              <a:t>needs and aspirations of  individual </a:t>
            </a:r>
          </a:p>
          <a:p>
            <a:r>
              <a:rPr lang="en-US" sz="2000" dirty="0">
                <a:latin typeface="Times New Roman" pitchFamily="18" charset="0"/>
                <a:cs typeface="Times New Roman" pitchFamily="18" charset="0"/>
              </a:rPr>
              <a:t>Customer satisfaction </a:t>
            </a:r>
          </a:p>
        </p:txBody>
      </p:sp>
      <p:sp>
        <p:nvSpPr>
          <p:cNvPr id="2" name="Title 1"/>
          <p:cNvSpPr>
            <a:spLocks noGrp="1"/>
          </p:cNvSpPr>
          <p:nvPr>
            <p:ph type="title"/>
          </p:nvPr>
        </p:nvSpPr>
        <p:spPr>
          <a:xfrm>
            <a:off x="683568" y="404664"/>
            <a:ext cx="7756263" cy="1054250"/>
          </a:xfrm>
        </p:spPr>
        <p:txBody>
          <a:bodyPr/>
          <a:lstStyle/>
          <a:p>
            <a:r>
              <a:rPr lang="en-US" sz="4500" b="1" dirty="0">
                <a:latin typeface="Times New Roman" pitchFamily="18" charset="0"/>
                <a:cs typeface="Times New Roman" pitchFamily="18" charset="0"/>
              </a:rPr>
              <a:t>ABOUT THE COMPANY</a:t>
            </a:r>
            <a:endParaRPr lang="en-IN" sz="4500" b="1"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731" y="2276872"/>
            <a:ext cx="4088757" cy="3168352"/>
          </a:xfrm>
          <a:prstGeom prst="rect">
            <a:avLst/>
          </a:prstGeom>
        </p:spPr>
      </p:pic>
    </p:spTree>
    <p:extLst>
      <p:ext uri="{BB962C8B-B14F-4D97-AF65-F5344CB8AC3E}">
        <p14:creationId xmlns:p14="http://schemas.microsoft.com/office/powerpoint/2010/main" val="98524761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81995554"/>
              </p:ext>
            </p:extLst>
          </p:nvPr>
        </p:nvGraphicFramePr>
        <p:xfrm>
          <a:off x="107504" y="980728"/>
          <a:ext cx="8856984" cy="576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xfrm>
            <a:off x="395536" y="16380"/>
            <a:ext cx="8229600" cy="1012974"/>
          </a:xfrm>
        </p:spPr>
        <p:txBody>
          <a:bodyPr>
            <a:normAutofit/>
          </a:bodyPr>
          <a:lstStyle/>
          <a:p>
            <a:r>
              <a:rPr lang="en-US" sz="4500" b="1" dirty="0">
                <a:latin typeface="Times New Roman" pitchFamily="18" charset="0"/>
                <a:cs typeface="Times New Roman" pitchFamily="18" charset="0"/>
              </a:rPr>
              <a:t>OUR PROCESS</a:t>
            </a:r>
            <a:endParaRPr lang="en-IN" sz="4500" b="1" dirty="0">
              <a:latin typeface="Times New Roman" pitchFamily="18" charset="0"/>
              <a:cs typeface="Times New Roman" pitchFamily="18" charset="0"/>
            </a:endParaRPr>
          </a:p>
        </p:txBody>
      </p:sp>
    </p:spTree>
    <p:extLst>
      <p:ext uri="{BB962C8B-B14F-4D97-AF65-F5344CB8AC3E}">
        <p14:creationId xmlns:p14="http://schemas.microsoft.com/office/powerpoint/2010/main" val="25555398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C:\Users\HP\Downloads\E zest.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283594"/>
            <a:ext cx="2736304" cy="2016224"/>
          </a:xfrm>
          <a:prstGeom prst="rect">
            <a:avLst/>
          </a:prstGeom>
          <a:noFill/>
          <a:ln>
            <a:noFill/>
          </a:ln>
        </p:spPr>
      </p:pic>
      <p:sp>
        <p:nvSpPr>
          <p:cNvPr id="2" name="Title 1"/>
          <p:cNvSpPr>
            <a:spLocks noGrp="1"/>
          </p:cNvSpPr>
          <p:nvPr>
            <p:ph type="title"/>
          </p:nvPr>
        </p:nvSpPr>
        <p:spPr/>
        <p:txBody>
          <a:bodyPr>
            <a:noAutofit/>
          </a:bodyPr>
          <a:lstStyle/>
          <a:p>
            <a:r>
              <a:rPr lang="en-US" sz="4400" b="1" dirty="0">
                <a:latin typeface="Times New Roman" pitchFamily="18" charset="0"/>
                <a:cs typeface="Times New Roman" pitchFamily="18" charset="0"/>
              </a:rPr>
              <a:t>CLIENTEL</a:t>
            </a:r>
            <a:br>
              <a:rPr lang="en-IN" sz="4000" dirty="0"/>
            </a:br>
            <a:endParaRPr lang="en-IN" sz="4000" b="1" dirty="0"/>
          </a:p>
        </p:txBody>
      </p:sp>
      <p:pic>
        <p:nvPicPr>
          <p:cNvPr id="12" name="Picture 11" descr="C:\Users\HP\Downloads\synechron 1.jpg"/>
          <p:cNvPicPr/>
          <p:nvPr/>
        </p:nvPicPr>
        <p:blipFill>
          <a:blip r:embed="rId3">
            <a:extLst>
              <a:ext uri="{28A0092B-C50C-407E-A947-70E740481C1C}">
                <a14:useLocalDpi xmlns:a14="http://schemas.microsoft.com/office/drawing/2010/main" val="0"/>
              </a:ext>
            </a:extLst>
          </a:blip>
          <a:srcRect/>
          <a:stretch>
            <a:fillRect/>
          </a:stretch>
        </p:blipFill>
        <p:spPr bwMode="auto">
          <a:xfrm>
            <a:off x="3491880" y="1324978"/>
            <a:ext cx="2592288" cy="2016224"/>
          </a:xfrm>
          <a:prstGeom prst="rect">
            <a:avLst/>
          </a:prstGeom>
          <a:noFill/>
          <a:ln>
            <a:noFill/>
          </a:ln>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3789040"/>
            <a:ext cx="2880319" cy="2073399"/>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6216" y="1334106"/>
            <a:ext cx="2484187" cy="2037719"/>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91880" y="3803873"/>
            <a:ext cx="2592288" cy="1953313"/>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70135" y="3852186"/>
            <a:ext cx="2530267" cy="1905000"/>
          </a:xfrm>
          <a:prstGeom prst="rect">
            <a:avLst/>
          </a:prstGeom>
        </p:spPr>
      </p:pic>
    </p:spTree>
    <p:extLst>
      <p:ext uri="{BB962C8B-B14F-4D97-AF65-F5344CB8AC3E}">
        <p14:creationId xmlns:p14="http://schemas.microsoft.com/office/powerpoint/2010/main" val="3672217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988840"/>
            <a:ext cx="8496944" cy="4176464"/>
          </a:xfrm>
        </p:spPr>
        <p:txBody>
          <a:bodyPr>
            <a:noAutofit/>
          </a:bodyPr>
          <a:lstStyle/>
          <a:p>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The title of present research is “ To study why the Mechanical Engineers are switching to IT industry.”</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Research is defined as human activity based on intellectual application in the investigation of matter. The primary purpose for applied research is discovering interpreting, and development of methods and systems for the advancement of knowledge on a wide variety of scientific matters of our world and the universe Research can use the scientific method, but need not do so.</a:t>
            </a:r>
            <a:endParaRPr lang="en-IN" sz="2000" dirty="0">
              <a:latin typeface="Times New Roman" pitchFamily="18" charset="0"/>
              <a:cs typeface="Times New Roman" pitchFamily="18" charset="0"/>
            </a:endParaRPr>
          </a:p>
          <a:p>
            <a:endParaRPr lang="en-US" sz="2000" b="1" u="sng" dirty="0">
              <a:latin typeface="Times New Roman" pitchFamily="18" charset="0"/>
              <a:cs typeface="Times New Roman" pitchFamily="18" charset="0"/>
            </a:endParaRPr>
          </a:p>
          <a:p>
            <a:pPr>
              <a:buFont typeface="Wingdings" pitchFamily="2" charset="2"/>
              <a:buChar char="q"/>
            </a:pPr>
            <a:r>
              <a:rPr lang="en-US" sz="2000" b="1" u="sng" dirty="0">
                <a:latin typeface="Times New Roman" pitchFamily="18" charset="0"/>
                <a:cs typeface="Times New Roman" pitchFamily="18" charset="0"/>
              </a:rPr>
              <a:t>RESEARCH DESIGN</a:t>
            </a:r>
          </a:p>
          <a:p>
            <a:pPr marL="0" indent="0">
              <a:buNone/>
            </a:pPr>
            <a:r>
              <a:rPr lang="en-US" sz="2000" dirty="0">
                <a:latin typeface="Times New Roman" pitchFamily="18" charset="0"/>
                <a:cs typeface="Times New Roman" pitchFamily="18" charset="0"/>
              </a:rPr>
              <a:t>      Descriptive research</a:t>
            </a:r>
          </a:p>
          <a:p>
            <a:pPr marL="0" indent="0">
              <a:buNone/>
            </a:pPr>
            <a:endParaRPr lang="en-IN"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p>
          <a:p>
            <a:pPr marL="0" indent="0">
              <a:buNone/>
            </a:pPr>
            <a:endParaRPr lang="en-IN"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
        <p:nvSpPr>
          <p:cNvPr id="5" name="Title 1"/>
          <p:cNvSpPr>
            <a:spLocks noGrp="1"/>
          </p:cNvSpPr>
          <p:nvPr>
            <p:ph type="title"/>
          </p:nvPr>
        </p:nvSpPr>
        <p:spPr>
          <a:xfrm>
            <a:off x="395536" y="0"/>
            <a:ext cx="8229600" cy="1054224"/>
          </a:xfrm>
        </p:spPr>
        <p:txBody>
          <a:bodyPr>
            <a:normAutofit/>
          </a:bodyPr>
          <a:lstStyle/>
          <a:p>
            <a:r>
              <a:rPr lang="en-US" sz="4200" b="1" dirty="0">
                <a:latin typeface="Times New Roman" pitchFamily="18" charset="0"/>
                <a:cs typeface="Times New Roman" pitchFamily="18" charset="0"/>
              </a:rPr>
              <a:t>RESEARCH METHODOLOGY</a:t>
            </a:r>
            <a:endParaRPr lang="en-IN" sz="4200" b="1" dirty="0">
              <a:latin typeface="Times New Roman" pitchFamily="18" charset="0"/>
              <a:cs typeface="Times New Roman" pitchFamily="18" charset="0"/>
            </a:endParaRPr>
          </a:p>
        </p:txBody>
      </p:sp>
    </p:spTree>
    <p:extLst>
      <p:ext uri="{BB962C8B-B14F-4D97-AF65-F5344CB8AC3E}">
        <p14:creationId xmlns:p14="http://schemas.microsoft.com/office/powerpoint/2010/main" val="192551405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349540"/>
            <a:ext cx="8640960" cy="6247864"/>
          </a:xfrm>
          <a:prstGeom prst="rect">
            <a:avLst/>
          </a:prstGeom>
        </p:spPr>
        <p:txBody>
          <a:bodyPr wrap="square">
            <a:spAutoFit/>
          </a:bodyPr>
          <a:lstStyle/>
          <a:p>
            <a:pPr marL="457200" indent="-457200">
              <a:buAutoNum type="arabicPeriod"/>
            </a:pPr>
            <a:endParaRPr lang="en-US" sz="2000" b="1" u="sng" dirty="0">
              <a:latin typeface="Times New Roman" pitchFamily="18" charset="0"/>
              <a:cs typeface="Times New Roman" pitchFamily="18" charset="0"/>
            </a:endParaRPr>
          </a:p>
          <a:p>
            <a:pPr marL="342900" indent="-342900">
              <a:buFont typeface="Wingdings" panose="05000000000000000000" pitchFamily="2" charset="2"/>
              <a:buChar char="q"/>
            </a:pPr>
            <a:r>
              <a:rPr lang="en-US" sz="2000" b="1" u="sng" dirty="0">
                <a:latin typeface="Times New Roman" pitchFamily="18" charset="0"/>
                <a:cs typeface="Times New Roman" pitchFamily="18" charset="0"/>
              </a:rPr>
              <a:t>SOURCES OF DATA COLLECTION</a:t>
            </a:r>
          </a:p>
          <a:p>
            <a:pPr marL="0" indent="0">
              <a:buNone/>
            </a:pPr>
            <a:r>
              <a:rPr lang="en-US" sz="2000" dirty="0">
                <a:latin typeface="Times New Roman" pitchFamily="18" charset="0"/>
                <a:cs typeface="Times New Roman" pitchFamily="18" charset="0"/>
              </a:rPr>
              <a:t>       I have used both the forms of sources to complete my research.</a:t>
            </a:r>
            <a:r>
              <a:rPr lang="en-IN" sz="2000" dirty="0">
                <a:latin typeface="Times New Roman" pitchFamily="18" charset="0"/>
                <a:cs typeface="Times New Roman" pitchFamily="18" charset="0"/>
              </a:rPr>
              <a:t> </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There are two types of sources:</a:t>
            </a:r>
            <a:endParaRPr lang="en-IN" sz="2000" dirty="0">
              <a:latin typeface="Times New Roman" pitchFamily="18" charset="0"/>
              <a:cs typeface="Times New Roman" pitchFamily="18" charset="0"/>
            </a:endParaRPr>
          </a:p>
          <a:p>
            <a:pPr marL="457200" indent="-457200">
              <a:buFont typeface="+mj-lt"/>
              <a:buAutoNum type="arabicPeriod"/>
            </a:pPr>
            <a:r>
              <a:rPr lang="en-US" sz="2000" dirty="0">
                <a:latin typeface="Times New Roman" pitchFamily="18" charset="0"/>
                <a:cs typeface="Times New Roman" pitchFamily="18" charset="0"/>
              </a:rPr>
              <a:t>Primary Sources</a:t>
            </a:r>
            <a:endParaRPr lang="en-IN" sz="2000" dirty="0">
              <a:latin typeface="Times New Roman" pitchFamily="18" charset="0"/>
              <a:cs typeface="Times New Roman" pitchFamily="18" charset="0"/>
            </a:endParaRPr>
          </a:p>
          <a:p>
            <a:pPr marL="457200" indent="-457200">
              <a:buFont typeface="+mj-lt"/>
              <a:buAutoNum type="arabicPeriod"/>
            </a:pPr>
            <a:r>
              <a:rPr lang="en-US" sz="2000" dirty="0">
                <a:latin typeface="Times New Roman" pitchFamily="18" charset="0"/>
                <a:cs typeface="Times New Roman" pitchFamily="18" charset="0"/>
              </a:rPr>
              <a:t>Secondary Sources </a:t>
            </a:r>
            <a:endParaRPr lang="en-IN" sz="2000" dirty="0">
              <a:latin typeface="Times New Roman" pitchFamily="18" charset="0"/>
              <a:cs typeface="Times New Roman" pitchFamily="18" charset="0"/>
            </a:endParaRPr>
          </a:p>
          <a:p>
            <a:endParaRPr lang="en-US" sz="2000" b="1" u="sng" dirty="0">
              <a:latin typeface="Times New Roman" pitchFamily="18" charset="0"/>
              <a:cs typeface="Times New Roman" pitchFamily="18" charset="0"/>
            </a:endParaRPr>
          </a:p>
          <a:p>
            <a:pPr marL="457200" indent="-457200">
              <a:buAutoNum type="arabicPeriod"/>
            </a:pPr>
            <a:r>
              <a:rPr lang="en-US" sz="2000" b="1" u="sng" dirty="0">
                <a:latin typeface="Times New Roman" pitchFamily="18" charset="0"/>
                <a:cs typeface="Times New Roman" pitchFamily="18" charset="0"/>
              </a:rPr>
              <a:t>PRIMARY SOURCES</a:t>
            </a:r>
          </a:p>
          <a:p>
            <a:endParaRPr lang="en-US" sz="2000" b="1" dirty="0">
              <a:latin typeface="Times New Roman" pitchFamily="18" charset="0"/>
              <a:cs typeface="Times New Roman" pitchFamily="18" charset="0"/>
            </a:endParaRPr>
          </a:p>
          <a:p>
            <a:r>
              <a:rPr lang="en-US" sz="2000" dirty="0">
                <a:latin typeface="Times New Roman" pitchFamily="18" charset="0"/>
                <a:cs typeface="Times New Roman" pitchFamily="18" charset="0"/>
              </a:rPr>
              <a:t>Primary data is the data collected by</a:t>
            </a:r>
          </a:p>
          <a:p>
            <a:pPr marL="457200" indent="-457200">
              <a:buFont typeface="+mj-lt"/>
              <a:buAutoNum type="arabicPeriod"/>
            </a:pPr>
            <a:r>
              <a:rPr lang="en-US" sz="2000" dirty="0">
                <a:latin typeface="Times New Roman" pitchFamily="18" charset="0"/>
                <a:cs typeface="Times New Roman" pitchFamily="18" charset="0"/>
              </a:rPr>
              <a:t>Interview</a:t>
            </a:r>
            <a:endParaRPr lang="en-IN" sz="2000" dirty="0">
              <a:latin typeface="Times New Roman" pitchFamily="18" charset="0"/>
              <a:cs typeface="Times New Roman" pitchFamily="18" charset="0"/>
            </a:endParaRPr>
          </a:p>
          <a:p>
            <a:pPr marL="457200" indent="-457200">
              <a:buFont typeface="+mj-lt"/>
              <a:buAutoNum type="arabicPeriod"/>
            </a:pPr>
            <a:r>
              <a:rPr lang="en-US" sz="2000" dirty="0">
                <a:latin typeface="Times New Roman" pitchFamily="18" charset="0"/>
                <a:cs typeface="Times New Roman" pitchFamily="18" charset="0"/>
              </a:rPr>
              <a:t>Observation</a:t>
            </a:r>
            <a:endParaRPr lang="en-IN" sz="2000" dirty="0">
              <a:latin typeface="Times New Roman" pitchFamily="18" charset="0"/>
              <a:cs typeface="Times New Roman" pitchFamily="18" charset="0"/>
            </a:endParaRPr>
          </a:p>
          <a:p>
            <a:pPr marL="457200" indent="-457200">
              <a:buFont typeface="+mj-lt"/>
              <a:buAutoNum type="arabicPeriod"/>
            </a:pPr>
            <a:r>
              <a:rPr lang="en-US" sz="2000" dirty="0">
                <a:latin typeface="Times New Roman" pitchFamily="18" charset="0"/>
                <a:cs typeface="Times New Roman" pitchFamily="18" charset="0"/>
              </a:rPr>
              <a:t>Questionnaires</a:t>
            </a:r>
          </a:p>
          <a:p>
            <a:endParaRPr lang="en-US" sz="2000" b="1" u="sng" dirty="0">
              <a:latin typeface="Times New Roman" pitchFamily="18" charset="0"/>
              <a:cs typeface="Times New Roman" pitchFamily="18" charset="0"/>
            </a:endParaRPr>
          </a:p>
          <a:p>
            <a:r>
              <a:rPr lang="en-US" sz="2000" b="1" dirty="0">
                <a:latin typeface="Times New Roman" pitchFamily="18" charset="0"/>
                <a:cs typeface="Times New Roman" pitchFamily="18" charset="0"/>
              </a:rPr>
              <a:t>2.   </a:t>
            </a:r>
            <a:r>
              <a:rPr lang="en-US" sz="2000" b="1" u="sng" dirty="0">
                <a:latin typeface="Times New Roman" pitchFamily="18" charset="0"/>
                <a:cs typeface="Times New Roman" pitchFamily="18" charset="0"/>
              </a:rPr>
              <a:t>SECONDARY SOURCES</a:t>
            </a:r>
          </a:p>
          <a:p>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Secondary sources are data that already exists</a:t>
            </a:r>
            <a:endParaRPr lang="en-IN" sz="2000" dirty="0">
              <a:latin typeface="Times New Roman" pitchFamily="18" charset="0"/>
              <a:cs typeface="Times New Roman" pitchFamily="18" charset="0"/>
            </a:endParaRPr>
          </a:p>
          <a:p>
            <a:pPr marL="457200" indent="-457200">
              <a:buFont typeface="+mj-lt"/>
              <a:buAutoNum type="arabicPeriod"/>
            </a:pPr>
            <a:r>
              <a:rPr lang="en-US" sz="2000" dirty="0">
                <a:latin typeface="Times New Roman" pitchFamily="18" charset="0"/>
                <a:cs typeface="Times New Roman" pitchFamily="18" charset="0"/>
              </a:rPr>
              <a:t>Previous research</a:t>
            </a:r>
            <a:endParaRPr lang="en-IN" sz="2000" dirty="0">
              <a:latin typeface="Times New Roman" pitchFamily="18" charset="0"/>
              <a:cs typeface="Times New Roman" pitchFamily="18" charset="0"/>
            </a:endParaRPr>
          </a:p>
          <a:p>
            <a:pPr marL="457200" indent="-457200">
              <a:buFont typeface="+mj-lt"/>
              <a:buAutoNum type="arabicPeriod"/>
            </a:pPr>
            <a:r>
              <a:rPr lang="en-US" sz="2000" dirty="0">
                <a:latin typeface="Times New Roman" pitchFamily="18" charset="0"/>
                <a:cs typeface="Times New Roman" pitchFamily="18" charset="0"/>
              </a:rPr>
              <a:t>Official statistics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92801316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332656"/>
            <a:ext cx="8640960" cy="5940088"/>
          </a:xfrm>
          <a:prstGeom prst="rect">
            <a:avLst/>
          </a:prstGeom>
        </p:spPr>
        <p:txBody>
          <a:bodyPr wrap="square">
            <a:spAutoFit/>
          </a:bodyPr>
          <a:lstStyle/>
          <a:p>
            <a:r>
              <a:rPr lang="en-US" sz="2000" dirty="0">
                <a:latin typeface="Times New Roman" pitchFamily="18" charset="0"/>
                <a:cs typeface="Times New Roman" pitchFamily="18" charset="0"/>
              </a:rPr>
              <a:t>3. Diaries</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4. Historical data and information</a:t>
            </a:r>
            <a:endParaRPr lang="en-US" sz="2000" b="1" u="sng" dirty="0">
              <a:latin typeface="Times New Roman" pitchFamily="18" charset="0"/>
              <a:cs typeface="Times New Roman" pitchFamily="18" charset="0"/>
            </a:endParaRPr>
          </a:p>
          <a:p>
            <a:endParaRPr lang="en-US" sz="2000" b="1" u="sng" dirty="0">
              <a:latin typeface="Times New Roman" pitchFamily="18" charset="0"/>
              <a:cs typeface="Times New Roman" pitchFamily="18" charset="0"/>
            </a:endParaRPr>
          </a:p>
          <a:p>
            <a:pPr marL="342900" indent="-342900">
              <a:buFont typeface="Wingdings" pitchFamily="2" charset="2"/>
              <a:buChar char="q"/>
            </a:pPr>
            <a:r>
              <a:rPr lang="en-US" sz="2000" b="1" u="sng" dirty="0">
                <a:latin typeface="Times New Roman" pitchFamily="18" charset="0"/>
                <a:cs typeface="Times New Roman" pitchFamily="18" charset="0"/>
              </a:rPr>
              <a:t>RESEARCH INSTRUMENT</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Structured well designed questionnaire is used to gather primary information. In it, questions are presented with exactly the same wording and in exactly the same order, to all respondents.</a:t>
            </a:r>
            <a:endParaRPr lang="en-US" sz="2000" b="1" u="sng" dirty="0"/>
          </a:p>
          <a:p>
            <a:pPr marL="342900" indent="-342900">
              <a:buFont typeface="Wingdings" pitchFamily="2" charset="2"/>
              <a:buChar char="v"/>
            </a:pPr>
            <a:endParaRPr lang="en-US" sz="2000" b="1" u="sng" dirty="0"/>
          </a:p>
          <a:p>
            <a:pPr marL="342900" indent="-342900">
              <a:buFont typeface="Wingdings" pitchFamily="2" charset="2"/>
              <a:buChar char="q"/>
            </a:pPr>
            <a:r>
              <a:rPr lang="en-US" sz="2000" b="1" u="sng" dirty="0">
                <a:latin typeface="Times New Roman" pitchFamily="18" charset="0"/>
                <a:cs typeface="Times New Roman" pitchFamily="18" charset="0"/>
              </a:rPr>
              <a:t>CONTACT METHOD</a:t>
            </a:r>
            <a:endParaRPr lang="en-IN" sz="2000" dirty="0"/>
          </a:p>
          <a:p>
            <a:r>
              <a:rPr lang="en-US" sz="2000" dirty="0"/>
              <a:t>Individual Interviewing.</a:t>
            </a:r>
          </a:p>
          <a:p>
            <a:endParaRPr lang="en-US" sz="2000" dirty="0"/>
          </a:p>
          <a:p>
            <a:pPr marL="342900" indent="-342900">
              <a:buFont typeface="Wingdings" pitchFamily="2" charset="2"/>
              <a:buChar char="q"/>
            </a:pPr>
            <a:r>
              <a:rPr lang="en-US" sz="2000" b="1" u="sng" dirty="0">
                <a:latin typeface="Times New Roman" pitchFamily="18" charset="0"/>
                <a:cs typeface="Times New Roman" pitchFamily="18" charset="0"/>
              </a:rPr>
              <a:t>DATA TYPE:</a:t>
            </a:r>
          </a:p>
          <a:p>
            <a:r>
              <a:rPr lang="en-US" sz="2000" dirty="0"/>
              <a:t>Primary as well as secondary data was collected</a:t>
            </a:r>
          </a:p>
          <a:p>
            <a:endParaRPr lang="en-US" sz="2000" b="1" u="sng" dirty="0">
              <a:latin typeface="Times New Roman" pitchFamily="18" charset="0"/>
              <a:cs typeface="Times New Roman" pitchFamily="18" charset="0"/>
            </a:endParaRPr>
          </a:p>
          <a:p>
            <a:pPr marL="342900" indent="-342900">
              <a:buFont typeface="Wingdings" pitchFamily="2" charset="2"/>
              <a:buChar char="q"/>
            </a:pPr>
            <a:r>
              <a:rPr lang="en-US" sz="2000" b="1" u="sng" dirty="0">
                <a:latin typeface="Times New Roman" pitchFamily="18" charset="0"/>
                <a:cs typeface="Times New Roman" pitchFamily="18" charset="0"/>
              </a:rPr>
              <a:t>SAMPLE SIZE:</a:t>
            </a:r>
          </a:p>
          <a:p>
            <a:r>
              <a:rPr lang="en-US" sz="2000" dirty="0">
                <a:latin typeface="Times New Roman" panose="02020603050405020304" pitchFamily="18" charset="0"/>
                <a:cs typeface="Times New Roman" panose="02020603050405020304" pitchFamily="18" charset="0"/>
              </a:rPr>
              <a:t>No. of Respondents </a:t>
            </a:r>
            <a:r>
              <a:rPr lang="en-US" dirty="0"/>
              <a:t>- </a:t>
            </a:r>
            <a:r>
              <a:rPr lang="en-US" sz="2000" b="1" dirty="0">
                <a:latin typeface="Times New Roman" panose="02020603050405020304" pitchFamily="18" charset="0"/>
                <a:cs typeface="Times New Roman" panose="02020603050405020304" pitchFamily="18" charset="0"/>
              </a:rPr>
              <a:t>15</a:t>
            </a:r>
          </a:p>
          <a:p>
            <a:pPr marL="342900" indent="-342900">
              <a:buFont typeface="Wingdings" pitchFamily="2" charset="2"/>
              <a:buChar char="Ø"/>
            </a:pPr>
            <a:endParaRPr lang="en-US" sz="2000" dirty="0"/>
          </a:p>
          <a:p>
            <a:pPr marL="342900" indent="-342900">
              <a:buFont typeface="Wingdings" pitchFamily="2" charset="2"/>
              <a:buChar char="q"/>
            </a:pPr>
            <a:r>
              <a:rPr lang="en-US" sz="2000" b="1" u="sng" dirty="0">
                <a:latin typeface="Times New Roman" pitchFamily="18" charset="0"/>
                <a:cs typeface="Times New Roman" pitchFamily="18" charset="0"/>
              </a:rPr>
              <a:t>FIELD OF STUDY:</a:t>
            </a:r>
          </a:p>
          <a:p>
            <a:r>
              <a:rPr lang="en-US" sz="2000" dirty="0"/>
              <a:t>This project was  carryout of g-placement cell at Pune</a:t>
            </a:r>
            <a:endParaRPr lang="en-IN" sz="2000" dirty="0"/>
          </a:p>
        </p:txBody>
      </p:sp>
    </p:spTree>
    <p:extLst>
      <p:ext uri="{BB962C8B-B14F-4D97-AF65-F5344CB8AC3E}">
        <p14:creationId xmlns:p14="http://schemas.microsoft.com/office/powerpoint/2010/main" val="28879848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1198" y="548680"/>
            <a:ext cx="7841202" cy="3785652"/>
          </a:xfrm>
          <a:prstGeom prst="rect">
            <a:avLst/>
          </a:prstGeom>
        </p:spPr>
        <p:txBody>
          <a:bodyPr wrap="square">
            <a:spAutoFit/>
          </a:bodyPr>
          <a:lstStyle/>
          <a:p>
            <a:pPr marL="342900" lvl="0" indent="-342900">
              <a:buFont typeface="Wingdings" pitchFamily="2" charset="2"/>
              <a:buChar char="q"/>
            </a:pPr>
            <a:r>
              <a:rPr lang="en-US" sz="2000" b="1" u="sng" dirty="0">
                <a:latin typeface="Times New Roman" pitchFamily="18" charset="0"/>
                <a:cs typeface="Times New Roman" pitchFamily="18" charset="0"/>
              </a:rPr>
              <a:t>OBJECTIVES:</a:t>
            </a:r>
          </a:p>
          <a:p>
            <a:pPr lvl="0"/>
            <a:endParaRPr lang="en-US" sz="2000" dirty="0">
              <a:latin typeface="New romes"/>
            </a:endParaRPr>
          </a:p>
          <a:p>
            <a:pPr marL="285750" lvl="0" indent="-285750">
              <a:buFont typeface="Arial" pitchFamily="34" charset="0"/>
              <a:buChar char="•"/>
            </a:pPr>
            <a:r>
              <a:rPr lang="en-US" sz="2000" dirty="0">
                <a:latin typeface="Times New Roman" pitchFamily="18" charset="0"/>
                <a:cs typeface="Times New Roman" pitchFamily="18" charset="0"/>
              </a:rPr>
              <a:t>To identify the reasons of why mechanical engineers are switching to IT industry.</a:t>
            </a:r>
          </a:p>
          <a:p>
            <a:pPr lvl="0"/>
            <a:endParaRPr lang="en-IN" sz="2000" dirty="0">
              <a:latin typeface="Times New Roman" pitchFamily="18" charset="0"/>
              <a:cs typeface="Times New Roman" pitchFamily="18" charset="0"/>
            </a:endParaRPr>
          </a:p>
          <a:p>
            <a:pPr marL="285750" lvl="0" indent="-285750">
              <a:buFont typeface="Arial" pitchFamily="34" charset="0"/>
              <a:buChar char="•"/>
            </a:pPr>
            <a:r>
              <a:rPr lang="en-US" sz="2000" dirty="0">
                <a:latin typeface="Times New Roman" pitchFamily="18" charset="0"/>
                <a:cs typeface="Times New Roman" pitchFamily="18" charset="0"/>
              </a:rPr>
              <a:t>To Study the benefits of switching to IT industry.</a:t>
            </a:r>
          </a:p>
          <a:p>
            <a:pPr lvl="0"/>
            <a:endParaRPr lang="en-IN" sz="2000" dirty="0">
              <a:latin typeface="Times New Roman" pitchFamily="18" charset="0"/>
              <a:cs typeface="Times New Roman" pitchFamily="18" charset="0"/>
            </a:endParaRPr>
          </a:p>
          <a:p>
            <a:pPr marL="285750" lvl="0" indent="-285750">
              <a:buFont typeface="Arial" pitchFamily="34" charset="0"/>
              <a:buChar char="•"/>
            </a:pPr>
            <a:r>
              <a:rPr lang="en-US" sz="2000" dirty="0">
                <a:latin typeface="Times New Roman" pitchFamily="18" charset="0"/>
                <a:cs typeface="Times New Roman" pitchFamily="18" charset="0"/>
              </a:rPr>
              <a:t>To know the courses available for mechanical engineers to help them to switch to IT industry.</a:t>
            </a:r>
          </a:p>
          <a:p>
            <a:pPr lvl="0"/>
            <a:endParaRPr lang="en-US" sz="2000" dirty="0">
              <a:latin typeface="Times New Roman" pitchFamily="18" charset="0"/>
              <a:cs typeface="Times New Roman" pitchFamily="18" charset="0"/>
            </a:endParaRPr>
          </a:p>
          <a:p>
            <a:pPr marL="285750" lvl="0" indent="-285750">
              <a:buFont typeface="Arial" pitchFamily="34" charset="0"/>
              <a:buChar char="•"/>
            </a:pPr>
            <a:r>
              <a:rPr lang="en-US" sz="2000" dirty="0">
                <a:latin typeface="Times New Roman" pitchFamily="18" charset="0"/>
                <a:cs typeface="Times New Roman" pitchFamily="18" charset="0"/>
              </a:rPr>
              <a:t>To study the satisfaction level of mechanical engineers to switching to IT industry.</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789604374"/>
      </p:ext>
    </p:extLst>
  </p:cSld>
  <p:clrMapOvr>
    <a:masterClrMapping/>
  </p:clrMapOvr>
  <p:transition spd="slow">
    <p:push dir="u"/>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446</TotalTime>
  <Words>687</Words>
  <Application>Microsoft Office PowerPoint</Application>
  <PresentationFormat>On-screen Show (4:3)</PresentationFormat>
  <Paragraphs>120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 Antiqua</vt:lpstr>
      <vt:lpstr>New romes</vt:lpstr>
      <vt:lpstr>Times New Roman</vt:lpstr>
      <vt:lpstr>Wingdings</vt:lpstr>
      <vt:lpstr>Hardcover</vt:lpstr>
      <vt:lpstr>PowerPoint Presentation</vt:lpstr>
      <vt:lpstr>PowerPoint Presentation</vt:lpstr>
      <vt:lpstr>ABOUT THE COMPANY</vt:lpstr>
      <vt:lpstr>OUR PROCESS</vt:lpstr>
      <vt:lpstr>CLIENTEL </vt:lpstr>
      <vt:lpstr>RESEARCH METHODOLOGY</vt:lpstr>
      <vt:lpstr>PowerPoint Presentation</vt:lpstr>
      <vt:lpstr>PowerPoint Presentation</vt:lpstr>
      <vt:lpstr>PowerPoint Presentation</vt:lpstr>
      <vt:lpstr>FINDINGS</vt:lpstr>
      <vt:lpstr>CONCLUSION</vt:lpstr>
      <vt:lpstr>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kirti Nawale</cp:lastModifiedBy>
  <cp:revision>141</cp:revision>
  <dcterms:created xsi:type="dcterms:W3CDTF">2022-12-06T18:08:33Z</dcterms:created>
  <dcterms:modified xsi:type="dcterms:W3CDTF">2023-01-04T07:03:42Z</dcterms:modified>
</cp:coreProperties>
</file>