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8"/>
  </p:notesMasterIdLst>
  <p:sldIdLst>
    <p:sldId id="256" r:id="rId2"/>
    <p:sldId id="257" r:id="rId3"/>
    <p:sldId id="258" r:id="rId4"/>
    <p:sldId id="260" r:id="rId5"/>
    <p:sldId id="261" r:id="rId6"/>
    <p:sldId id="259" r:id="rId7"/>
  </p:sldIdLst>
  <p:sldSz cx="12192000" cy="6858000"/>
  <p:notesSz cx="6858000" cy="9144000"/>
  <p:embeddedFontLst>
    <p:embeddedFont>
      <p:font typeface="Calibri" panose="020F0502020204030204" pitchFamily="34" charset="0"/>
      <p:regular r:id="rId9"/>
      <p:bold r:id="rId10"/>
      <p:italic r:id="rId11"/>
      <p:boldItalic r:id="rId12"/>
    </p:embeddedFont>
    <p:embeddedFont>
      <p:font typeface="Franklin Gothic" pitchFamily="2" charset="0"/>
      <p:bold r:id="rId13"/>
    </p:embeddedFont>
    <p:embeddedFont>
      <p:font typeface="Libre Franklin" panose="020000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18"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 /><Relationship Id="rId13" Type="http://schemas.openxmlformats.org/officeDocument/2006/relationships/font" Target="fonts/font5.fntdata" /><Relationship Id="rId18" Type="http://customschemas.google.com/relationships/presentationmetadata" Target="metadata"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font" Target="fonts/font4.fntdata" /><Relationship Id="rId17" Type="http://schemas.openxmlformats.org/officeDocument/2006/relationships/font" Target="fonts/font9.fntdata" /><Relationship Id="rId2" Type="http://schemas.openxmlformats.org/officeDocument/2006/relationships/slide" Target="slides/slide1.xml" /><Relationship Id="rId16" Type="http://schemas.openxmlformats.org/officeDocument/2006/relationships/font" Target="fonts/font8.fntdata"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font" Target="fonts/font3.fntdata" /><Relationship Id="rId5" Type="http://schemas.openxmlformats.org/officeDocument/2006/relationships/slide" Target="slides/slide4.xml" /><Relationship Id="rId15" Type="http://schemas.openxmlformats.org/officeDocument/2006/relationships/font" Target="fonts/font7.fntdata" /><Relationship Id="rId10" Type="http://schemas.openxmlformats.org/officeDocument/2006/relationships/font" Target="fonts/font2.fntdata"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font" Target="fonts/font1.fntdata" /><Relationship Id="rId14" Type="http://schemas.openxmlformats.org/officeDocument/2006/relationships/font" Target="fonts/font6.fntdata"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8" Type="http://schemas.openxmlformats.org/officeDocument/2006/relationships/image" Target="../media/image7.png" /><Relationship Id="rId13" Type="http://schemas.openxmlformats.org/officeDocument/2006/relationships/image" Target="../media/image12.png" /><Relationship Id="rId3" Type="http://schemas.openxmlformats.org/officeDocument/2006/relationships/image" Target="../media/image2.jpeg" /><Relationship Id="rId7" Type="http://schemas.openxmlformats.org/officeDocument/2006/relationships/image" Target="../media/image6.png" /><Relationship Id="rId12" Type="http://schemas.openxmlformats.org/officeDocument/2006/relationships/image" Target="../media/image11.png" /><Relationship Id="rId2" Type="http://schemas.openxmlformats.org/officeDocument/2006/relationships/notesSlide" Target="../notesSlides/notesSlide2.xml" /><Relationship Id="rId16" Type="http://schemas.openxmlformats.org/officeDocument/2006/relationships/image" Target="../media/image15.png" /><Relationship Id="rId1" Type="http://schemas.openxmlformats.org/officeDocument/2006/relationships/slideLayout" Target="../slideLayouts/slideLayout2.xml" /><Relationship Id="rId6" Type="http://schemas.openxmlformats.org/officeDocument/2006/relationships/image" Target="../media/image5.png" /><Relationship Id="rId11" Type="http://schemas.openxmlformats.org/officeDocument/2006/relationships/image" Target="../media/image10.png" /><Relationship Id="rId5" Type="http://schemas.openxmlformats.org/officeDocument/2006/relationships/image" Target="../media/image4.png" /><Relationship Id="rId15" Type="http://schemas.openxmlformats.org/officeDocument/2006/relationships/image" Target="../media/image14.png" /><Relationship Id="rId10" Type="http://schemas.openxmlformats.org/officeDocument/2006/relationships/image" Target="../media/image9.png" /><Relationship Id="rId4" Type="http://schemas.openxmlformats.org/officeDocument/2006/relationships/image" Target="../media/image3.png" /><Relationship Id="rId9" Type="http://schemas.openxmlformats.org/officeDocument/2006/relationships/image" Target="../media/image8.png" /><Relationship Id="rId14" Type="http://schemas.openxmlformats.org/officeDocument/2006/relationships/image" Target="../media/image13.png"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latin typeface="+mj-lt"/>
              </a:rPr>
              <a:t>Basic Details of the Team and Problem Statement</a:t>
            </a:r>
            <a:endParaRPr dirty="0">
              <a:latin typeface="+mj-lt"/>
            </a:endParaRPr>
          </a:p>
        </p:txBody>
      </p:sp>
      <p:sp>
        <p:nvSpPr>
          <p:cNvPr id="211" name="Google Shape;211;p1"/>
          <p:cNvSpPr txBox="1">
            <a:spLocks noGrp="1"/>
          </p:cNvSpPr>
          <p:nvPr>
            <p:ph type="body" idx="1"/>
          </p:nvPr>
        </p:nvSpPr>
        <p:spPr>
          <a:xfrm>
            <a:off x="5823750" y="1302083"/>
            <a:ext cx="6045695" cy="5251899"/>
          </a:xfrm>
          <a:prstGeom prst="rect">
            <a:avLst/>
          </a:prstGeom>
          <a:noFill/>
          <a:ln>
            <a:noFill/>
          </a:ln>
        </p:spPr>
        <p:txBody>
          <a:bodyPr spcFirstLastPara="1" wrap="square" lIns="0" tIns="0" rIns="0" bIns="0" anchor="t" anchorCtr="0">
            <a:noAutofit/>
          </a:bodyPr>
          <a:lstStyle/>
          <a:p>
            <a:pPr marL="0" indent="0">
              <a:spcBef>
                <a:spcPts val="0"/>
              </a:spcBef>
            </a:pPr>
            <a:r>
              <a:rPr lang="en-US" dirty="0">
                <a:latin typeface="+mn-lt"/>
                <a:ea typeface="Franklin Gothic"/>
                <a:cs typeface="Franklin Gothic"/>
                <a:sym typeface="Franklin Gothic"/>
              </a:rPr>
              <a:t>Ministry/Organization Name/Student Innovation:  AICTE, MIC-Student Innovation</a:t>
            </a:r>
            <a:endParaRPr dirty="0">
              <a:latin typeface="+mn-lt"/>
            </a:endParaRPr>
          </a:p>
          <a:p>
            <a:pPr marL="0" lvl="0" indent="0" algn="l" rtl="0">
              <a:lnSpc>
                <a:spcPct val="90000"/>
              </a:lnSpc>
              <a:spcBef>
                <a:spcPts val="1000"/>
              </a:spcBef>
              <a:spcAft>
                <a:spcPts val="0"/>
              </a:spcAft>
              <a:buClr>
                <a:schemeClr val="lt2"/>
              </a:buClr>
              <a:buSzPts val="1800"/>
              <a:buNone/>
            </a:pPr>
            <a:endParaRPr dirty="0">
              <a:latin typeface="+mn-lt"/>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latin typeface="+mn-lt"/>
                <a:ea typeface="Franklin Gothic"/>
                <a:cs typeface="Franklin Gothic"/>
                <a:sym typeface="Franklin Gothic"/>
              </a:rPr>
              <a:t>PS Code: SIH1487</a:t>
            </a:r>
            <a:endParaRPr dirty="0">
              <a:latin typeface="+mn-lt"/>
            </a:endParaRPr>
          </a:p>
          <a:p>
            <a:pPr marL="0" indent="0"/>
            <a:r>
              <a:rPr lang="en-US" dirty="0">
                <a:latin typeface="+mn-lt"/>
                <a:ea typeface="Franklin Gothic"/>
                <a:cs typeface="Franklin Gothic"/>
                <a:sym typeface="Franklin Gothic"/>
              </a:rPr>
              <a:t>   </a:t>
            </a:r>
            <a:br>
              <a:rPr lang="en-US" dirty="0">
                <a:latin typeface="+mn-lt"/>
                <a:ea typeface="Franklin Gothic"/>
                <a:cs typeface="Franklin Gothic"/>
              </a:rPr>
            </a:br>
            <a:r>
              <a:rPr lang="en-US" dirty="0">
                <a:latin typeface="+mn-lt"/>
                <a:ea typeface="Franklin Gothic"/>
                <a:cs typeface="Franklin Gothic"/>
                <a:sym typeface="Franklin Gothic"/>
              </a:rPr>
              <a:t>Problem Statement Title: Student Innovation</a:t>
            </a:r>
            <a:endParaRPr lang="en-IN" dirty="0">
              <a:latin typeface="+mn-lt"/>
            </a:endParaRPr>
          </a:p>
          <a:p>
            <a:pPr marL="0" lvl="0" indent="0" algn="l" rtl="0">
              <a:lnSpc>
                <a:spcPct val="90000"/>
              </a:lnSpc>
              <a:spcBef>
                <a:spcPts val="1000"/>
              </a:spcBef>
              <a:spcAft>
                <a:spcPts val="0"/>
              </a:spcAft>
              <a:buClr>
                <a:schemeClr val="lt2"/>
              </a:buClr>
              <a:buSzPts val="1800"/>
              <a:buNone/>
            </a:pPr>
            <a:br>
              <a:rPr lang="en-IN" dirty="0">
                <a:latin typeface="+mn-lt"/>
                <a:ea typeface="Franklin Gothic"/>
                <a:cs typeface="Franklin Gothic"/>
              </a:rPr>
            </a:br>
            <a:r>
              <a:rPr lang="en-US" dirty="0">
                <a:latin typeface="+mn-lt"/>
                <a:ea typeface="Franklin Gothic"/>
                <a:cs typeface="Franklin Gothic"/>
                <a:sym typeface="Franklin Gothic"/>
              </a:rPr>
              <a:t>Team Name: Syntax Loopers</a:t>
            </a:r>
            <a:endParaRPr dirty="0">
              <a:latin typeface="+mn-lt"/>
            </a:endParaRPr>
          </a:p>
          <a:p>
            <a:pPr marL="0" lvl="0" indent="0" algn="l" rtl="0">
              <a:lnSpc>
                <a:spcPct val="90000"/>
              </a:lnSpc>
              <a:spcBef>
                <a:spcPts val="1000"/>
              </a:spcBef>
              <a:spcAft>
                <a:spcPts val="0"/>
              </a:spcAft>
              <a:buClr>
                <a:schemeClr val="lt2"/>
              </a:buClr>
              <a:buSzPts val="1800"/>
              <a:buNone/>
            </a:pPr>
            <a:br>
              <a:rPr lang="en-US" dirty="0">
                <a:latin typeface="+mn-lt"/>
                <a:ea typeface="Franklin Gothic"/>
                <a:cs typeface="Franklin Gothic"/>
              </a:rPr>
            </a:br>
            <a:r>
              <a:rPr lang="en-US" dirty="0">
                <a:latin typeface="+mn-lt"/>
                <a:ea typeface="Franklin Gothic"/>
                <a:cs typeface="Franklin Gothic"/>
                <a:sym typeface="Franklin Gothic"/>
              </a:rPr>
              <a:t>Team Leader Name: Chirag </a:t>
            </a:r>
            <a:r>
              <a:rPr lang="en-US" dirty="0" err="1">
                <a:latin typeface="+mn-lt"/>
                <a:ea typeface="Franklin Gothic"/>
                <a:cs typeface="Franklin Gothic"/>
                <a:sym typeface="Franklin Gothic"/>
              </a:rPr>
              <a:t>Nahata</a:t>
            </a:r>
            <a:endParaRPr lang="en-US" dirty="0">
              <a:latin typeface="+mn-lt"/>
            </a:endParaRPr>
          </a:p>
          <a:p>
            <a:pPr marL="0" indent="0"/>
            <a:br>
              <a:rPr lang="en-US" dirty="0">
                <a:latin typeface="+mn-lt"/>
                <a:ea typeface="Franklin Gothic"/>
                <a:cs typeface="Franklin Gothic"/>
              </a:rPr>
            </a:br>
            <a:r>
              <a:rPr lang="en-US" dirty="0">
                <a:latin typeface="+mn-lt"/>
                <a:ea typeface="Franklin Gothic"/>
                <a:cs typeface="Franklin Gothic"/>
                <a:sym typeface="Franklin Gothic"/>
              </a:rPr>
              <a:t>Institute Code (AISHE): </a:t>
            </a:r>
            <a:r>
              <a:rPr lang="en-US" dirty="0">
                <a:latin typeface="+mn-lt"/>
                <a:sym typeface="Franklin Gothic"/>
              </a:rPr>
              <a:t>C6260 </a:t>
            </a:r>
            <a:r>
              <a:rPr lang="en-US" dirty="0">
                <a:latin typeface="+mn-lt"/>
                <a:ea typeface="Franklin Gothic"/>
                <a:cs typeface="Franklin Gothic"/>
                <a:sym typeface="Franklin Gothic"/>
              </a:rPr>
              <a:t> </a:t>
            </a:r>
            <a:endParaRPr lang="en-US" dirty="0">
              <a:latin typeface="+mn-lt"/>
              <a:ea typeface="Franklin Gothic"/>
              <a:cs typeface="Franklin Gothic"/>
            </a:endParaRPr>
          </a:p>
          <a:p>
            <a:pPr marL="0" indent="0"/>
            <a:br>
              <a:rPr lang="en-US" dirty="0">
                <a:latin typeface="+mn-lt"/>
                <a:ea typeface="Franklin Gothic"/>
                <a:cs typeface="Franklin Gothic"/>
              </a:rPr>
            </a:br>
            <a:r>
              <a:rPr lang="en-US" b="1" dirty="0">
                <a:latin typeface="+mn-lt"/>
              </a:rPr>
              <a:t>Institute Name: JIS College</a:t>
            </a:r>
            <a:r>
              <a:rPr lang="en-US" dirty="0">
                <a:latin typeface="+mn-lt"/>
              </a:rPr>
              <a:t> of Engineering, Kalyani</a:t>
            </a:r>
          </a:p>
          <a:p>
            <a:pPr marL="0" lvl="0" indent="0" algn="l" rtl="0">
              <a:lnSpc>
                <a:spcPct val="90000"/>
              </a:lnSpc>
              <a:spcBef>
                <a:spcPts val="1000"/>
              </a:spcBef>
              <a:spcAft>
                <a:spcPts val="0"/>
              </a:spcAft>
              <a:buClr>
                <a:schemeClr val="lt2"/>
              </a:buClr>
              <a:buSzPts val="1800"/>
              <a:buNone/>
            </a:pPr>
            <a:endParaRPr dirty="0">
              <a:latin typeface="+mn-lt"/>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latin typeface="+mn-lt"/>
                <a:ea typeface="Franklin Gothic"/>
                <a:cs typeface="Franklin Gothic"/>
                <a:sym typeface="Franklin Gothic"/>
              </a:rPr>
              <a:t>Theme Name: </a:t>
            </a:r>
            <a:r>
              <a:rPr lang="en-IN" dirty="0">
                <a:latin typeface="+mn-lt"/>
              </a:rPr>
              <a:t>Clean &amp; Green Technology</a:t>
            </a:r>
            <a:endParaRPr dirty="0">
              <a:latin typeface="+mn-lt"/>
            </a:endParaRPr>
          </a:p>
        </p:txBody>
      </p:sp>
      <p:pic>
        <p:nvPicPr>
          <p:cNvPr id="212" name="Google Shape;212;p1"/>
          <p:cNvPicPr preferRelativeResize="0"/>
          <p:nvPr/>
        </p:nvPicPr>
        <p:blipFill rotWithShape="1">
          <a:blip r:embed="rId3"/>
          <a:srcRect/>
          <a:stretch/>
        </p:blipFill>
        <p:spPr>
          <a:xfrm>
            <a:off x="1213475" y="252206"/>
            <a:ext cx="3330245" cy="16708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309484" y="146371"/>
            <a:ext cx="6276892" cy="591325"/>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latin typeface="+mj-lt"/>
              </a:rPr>
              <a:t>Idea/Approach Details</a:t>
            </a:r>
            <a:endParaRPr dirty="0">
              <a:latin typeface="+mj-lt"/>
            </a:endParaRPr>
          </a:p>
        </p:txBody>
      </p:sp>
      <p:sp>
        <p:nvSpPr>
          <p:cNvPr id="218" name="Google Shape;218;p2"/>
          <p:cNvSpPr txBox="1">
            <a:spLocks noGrp="1"/>
          </p:cNvSpPr>
          <p:nvPr>
            <p:ph type="body" idx="1"/>
          </p:nvPr>
        </p:nvSpPr>
        <p:spPr>
          <a:xfrm>
            <a:off x="307244" y="696981"/>
            <a:ext cx="6688360" cy="5925437"/>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indent="0">
              <a:spcBef>
                <a:spcPts val="0"/>
              </a:spcBef>
              <a:buClr>
                <a:schemeClr val="lt2"/>
              </a:buClr>
              <a:buSzPts val="1800"/>
            </a:pPr>
            <a:r>
              <a:rPr lang="en-US" sz="1800" dirty="0">
                <a:solidFill>
                  <a:srgbClr val="000000"/>
                </a:solidFill>
                <a:latin typeface="+mn-lt"/>
                <a:ea typeface="Franklin Gothic"/>
                <a:cs typeface="Franklin Gothic"/>
                <a:sym typeface="Franklin Gothic"/>
              </a:rPr>
              <a:t>We're</a:t>
            </a:r>
            <a:r>
              <a:rPr lang="en-US" sz="1800" dirty="0">
                <a:latin typeface="+mn-lt"/>
              </a:rPr>
              <a:t> looking for a solution by creating a </a:t>
            </a:r>
            <a:r>
              <a:rPr lang="en-US" sz="1800" b="1" dirty="0">
                <a:latin typeface="+mn-lt"/>
              </a:rPr>
              <a:t>web</a:t>
            </a:r>
            <a:r>
              <a:rPr lang="en-US" sz="1800" dirty="0">
                <a:latin typeface="+mn-lt"/>
              </a:rPr>
              <a:t>-based application that will serve as a platform for users to get rid of accumulated </a:t>
            </a:r>
            <a:endParaRPr lang="en-US" sz="1800" dirty="0">
              <a:solidFill>
                <a:srgbClr val="7CA655"/>
              </a:solidFill>
              <a:latin typeface="+mn-lt"/>
            </a:endParaRPr>
          </a:p>
          <a:p>
            <a:pPr marL="0" indent="0">
              <a:spcBef>
                <a:spcPts val="0"/>
              </a:spcBef>
              <a:buSzPts val="1800"/>
            </a:pPr>
            <a:r>
              <a:rPr lang="en-US" sz="1800" b="1" dirty="0">
                <a:latin typeface="+mn-lt"/>
              </a:rPr>
              <a:t> plastic</a:t>
            </a:r>
            <a:r>
              <a:rPr lang="en-US" sz="1800" dirty="0">
                <a:latin typeface="+mn-lt"/>
              </a:rPr>
              <a:t> and other </a:t>
            </a:r>
            <a:r>
              <a:rPr lang="en-US" sz="1800" b="1" dirty="0">
                <a:latin typeface="+mn-lt"/>
              </a:rPr>
              <a:t>recyclable waste</a:t>
            </a:r>
            <a:r>
              <a:rPr lang="en-US" sz="1800" dirty="0">
                <a:latin typeface="+mn-lt"/>
              </a:rPr>
              <a:t> at home while also benefiting technologically. The Prototype will function as follows</a:t>
            </a:r>
            <a:endParaRPr lang="en-US" sz="1800" dirty="0">
              <a:solidFill>
                <a:srgbClr val="7CA655"/>
              </a:solidFill>
              <a:latin typeface="+mn-lt"/>
            </a:endParaRPr>
          </a:p>
          <a:p>
            <a:pPr marL="285750" lvl="0" indent="-184150" algn="l" rtl="0">
              <a:lnSpc>
                <a:spcPct val="100000"/>
              </a:lnSpc>
              <a:spcBef>
                <a:spcPts val="1000"/>
              </a:spcBef>
              <a:spcAft>
                <a:spcPts val="0"/>
              </a:spcAft>
              <a:buClr>
                <a:schemeClr val="dk1"/>
              </a:buClr>
              <a:buSzPts val="1600"/>
              <a:buFont typeface="Noto Sans Symbols"/>
              <a:buNone/>
            </a:pPr>
            <a:endParaRPr lang="en-US" dirty="0">
              <a:latin typeface="+mn-lt"/>
            </a:endParaRPr>
          </a:p>
          <a:p>
            <a:pPr marL="387350" indent="-285750">
              <a:buFont typeface="Wingdings"/>
              <a:buChar char="Ø"/>
            </a:pPr>
            <a:r>
              <a:rPr lang="en-US" sz="1800" dirty="0">
                <a:latin typeface="+mn-lt"/>
              </a:rPr>
              <a:t>Identifying the Bio-degradable plastic wastes through image screening using Artificial Intelligence </a:t>
            </a:r>
            <a:r>
              <a:rPr lang="en-US" sz="1800" b="1" dirty="0">
                <a:latin typeface="+mn-lt"/>
              </a:rPr>
              <a:t>(AI) </a:t>
            </a:r>
            <a:r>
              <a:rPr lang="en-US" sz="1800" dirty="0">
                <a:latin typeface="+mn-lt"/>
              </a:rPr>
              <a:t>and Machine Learning </a:t>
            </a:r>
            <a:r>
              <a:rPr lang="en-US" sz="1800" b="1" dirty="0">
                <a:latin typeface="+mn-lt"/>
              </a:rPr>
              <a:t>(ML) and </a:t>
            </a:r>
            <a:r>
              <a:rPr lang="en-US" sz="1800" dirty="0">
                <a:latin typeface="+mn-lt"/>
              </a:rPr>
              <a:t>making them reuseable or recycled.</a:t>
            </a:r>
          </a:p>
          <a:p>
            <a:pPr marL="387350" indent="-285750">
              <a:buFont typeface="Wingdings"/>
              <a:buChar char="Ø"/>
            </a:pPr>
            <a:r>
              <a:rPr lang="en-US" sz="1800" dirty="0">
                <a:latin typeface="+mn-lt"/>
              </a:rPr>
              <a:t>User can get ways to recycle or reuse the wastes by our</a:t>
            </a:r>
            <a:r>
              <a:rPr lang="en-US" sz="1800" b="1" dirty="0">
                <a:latin typeface="+mn-lt"/>
              </a:rPr>
              <a:t> Ai chat bot</a:t>
            </a:r>
            <a:r>
              <a:rPr lang="en-US" sz="1800" dirty="0">
                <a:latin typeface="+mn-lt"/>
              </a:rPr>
              <a:t> built with </a:t>
            </a:r>
            <a:r>
              <a:rPr lang="en-US" sz="1800" b="1" dirty="0" err="1">
                <a:latin typeface="+mn-lt"/>
              </a:rPr>
              <a:t>openai</a:t>
            </a:r>
            <a:r>
              <a:rPr lang="en-US" sz="1800" b="1" dirty="0">
                <a:latin typeface="+mn-lt"/>
              </a:rPr>
              <a:t> </a:t>
            </a:r>
            <a:r>
              <a:rPr lang="en-US" sz="1800" b="1" dirty="0" err="1">
                <a:latin typeface="+mn-lt"/>
              </a:rPr>
              <a:t>api</a:t>
            </a:r>
            <a:r>
              <a:rPr lang="en-US" sz="1800" b="1" dirty="0">
                <a:latin typeface="+mn-lt"/>
              </a:rPr>
              <a:t> </a:t>
            </a:r>
            <a:r>
              <a:rPr lang="en-US" sz="1800" dirty="0">
                <a:latin typeface="+mn-lt"/>
              </a:rPr>
              <a:t>by just typing </a:t>
            </a:r>
            <a:r>
              <a:rPr lang="en-US" sz="1800" b="1" dirty="0">
                <a:latin typeface="+mn-lt"/>
              </a:rPr>
              <a:t>keywords</a:t>
            </a:r>
            <a:r>
              <a:rPr lang="en-US" sz="1800" dirty="0">
                <a:latin typeface="+mn-lt"/>
              </a:rPr>
              <a:t>.</a:t>
            </a:r>
          </a:p>
          <a:p>
            <a:pPr marL="387350" indent="-285750">
              <a:buFont typeface="Wingdings"/>
              <a:buChar char="Ø"/>
            </a:pPr>
            <a:r>
              <a:rPr lang="en-US" sz="1800" dirty="0">
                <a:latin typeface="+mn-lt"/>
              </a:rPr>
              <a:t>User can also get to know about the nearest </a:t>
            </a:r>
            <a:r>
              <a:rPr lang="en-US" sz="1800" b="1" dirty="0">
                <a:latin typeface="+mn-lt"/>
              </a:rPr>
              <a:t>waste recycle centers</a:t>
            </a:r>
            <a:r>
              <a:rPr lang="en-US" sz="1800" dirty="0">
                <a:latin typeface="+mn-lt"/>
              </a:rPr>
              <a:t> from our software and call the </a:t>
            </a:r>
            <a:r>
              <a:rPr lang="en-US" sz="1800" b="1" dirty="0">
                <a:latin typeface="+mn-lt"/>
              </a:rPr>
              <a:t>waste traders</a:t>
            </a:r>
            <a:r>
              <a:rPr lang="en-US" sz="1800" dirty="0">
                <a:latin typeface="+mn-lt"/>
              </a:rPr>
              <a:t> to their door steps to take away the waste in exchange of some </a:t>
            </a:r>
            <a:r>
              <a:rPr lang="en-US" sz="1800" b="1" dirty="0">
                <a:latin typeface="+mn-lt"/>
              </a:rPr>
              <a:t>amount </a:t>
            </a:r>
            <a:r>
              <a:rPr lang="en-US" sz="1800" dirty="0">
                <a:latin typeface="+mn-lt"/>
              </a:rPr>
              <a:t>of </a:t>
            </a:r>
            <a:r>
              <a:rPr lang="en-US" sz="1800" b="1" dirty="0">
                <a:latin typeface="+mn-lt"/>
              </a:rPr>
              <a:t>money</a:t>
            </a:r>
            <a:r>
              <a:rPr lang="en-US" sz="1800" dirty="0">
                <a:latin typeface="+mn-lt"/>
              </a:rPr>
              <a:t>.</a:t>
            </a:r>
          </a:p>
          <a:p>
            <a:pPr marL="387350" indent="-285750">
              <a:buFont typeface="Wingdings"/>
              <a:buChar char="Ø"/>
            </a:pPr>
            <a:r>
              <a:rPr lang="en-US" sz="1800" dirty="0">
                <a:latin typeface="+mn-lt"/>
              </a:rPr>
              <a:t>User can also</a:t>
            </a:r>
            <a:r>
              <a:rPr lang="en-US" sz="1800" b="1" dirty="0">
                <a:latin typeface="+mn-lt"/>
              </a:rPr>
              <a:t> shop</a:t>
            </a:r>
            <a:r>
              <a:rPr lang="en-US" sz="1800" dirty="0">
                <a:latin typeface="+mn-lt"/>
              </a:rPr>
              <a:t> or </a:t>
            </a:r>
            <a:r>
              <a:rPr lang="en-US" sz="1800" b="1" dirty="0">
                <a:latin typeface="+mn-lt"/>
              </a:rPr>
              <a:t>list</a:t>
            </a:r>
            <a:r>
              <a:rPr lang="en-US" sz="1800" dirty="0">
                <a:latin typeface="+mn-lt"/>
              </a:rPr>
              <a:t> their </a:t>
            </a:r>
            <a:r>
              <a:rPr lang="en-US" sz="1800" b="1" dirty="0">
                <a:latin typeface="+mn-lt"/>
              </a:rPr>
              <a:t>hand made DIY products</a:t>
            </a:r>
            <a:r>
              <a:rPr lang="en-US" sz="1800" dirty="0">
                <a:latin typeface="+mn-lt"/>
              </a:rPr>
              <a:t> made by </a:t>
            </a:r>
            <a:r>
              <a:rPr lang="en-US" sz="1800" b="1" dirty="0">
                <a:latin typeface="+mn-lt"/>
              </a:rPr>
              <a:t>waste materials</a:t>
            </a:r>
            <a:r>
              <a:rPr lang="en-US" sz="1800" dirty="0">
                <a:latin typeface="+mn-lt"/>
              </a:rPr>
              <a:t> from our </a:t>
            </a:r>
            <a:r>
              <a:rPr lang="en-US" sz="1800" b="1" dirty="0">
                <a:latin typeface="+mn-lt"/>
              </a:rPr>
              <a:t>marketplace </a:t>
            </a:r>
            <a:r>
              <a:rPr lang="en-US" sz="1800" dirty="0">
                <a:latin typeface="+mn-lt"/>
              </a:rPr>
              <a:t>section present in the</a:t>
            </a:r>
            <a:r>
              <a:rPr lang="en-US" sz="1800" b="1" dirty="0">
                <a:latin typeface="+mn-lt"/>
              </a:rPr>
              <a:t> web app</a:t>
            </a:r>
            <a:r>
              <a:rPr lang="en-US" sz="1800" dirty="0">
                <a:latin typeface="+mn-lt"/>
              </a:rPr>
              <a:t> and can make </a:t>
            </a:r>
            <a:r>
              <a:rPr lang="en-US" sz="1800" b="1" dirty="0">
                <a:latin typeface="+mn-lt"/>
              </a:rPr>
              <a:t>extra</a:t>
            </a:r>
            <a:r>
              <a:rPr lang="en-US" sz="1800" dirty="0">
                <a:latin typeface="+mn-lt"/>
              </a:rPr>
              <a:t> chunk of </a:t>
            </a:r>
            <a:r>
              <a:rPr lang="en-US" sz="1800" b="1" dirty="0">
                <a:latin typeface="+mn-lt"/>
              </a:rPr>
              <a:t>money</a:t>
            </a:r>
            <a:r>
              <a:rPr lang="en-US" sz="1800" dirty="0">
                <a:latin typeface="+mn-lt"/>
              </a:rPr>
              <a:t>.</a:t>
            </a:r>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latin typeface="+mn-lt"/>
              </a:rPr>
              <a:t>2</a:t>
            </a:fld>
            <a:endParaRPr dirty="0">
              <a:latin typeface="+mn-lt"/>
            </a:endParaRPr>
          </a:p>
        </p:txBody>
      </p:sp>
      <p:sp>
        <p:nvSpPr>
          <p:cNvPr id="222" name="Google Shape;222;p2"/>
          <p:cNvSpPr txBox="1"/>
          <p:nvPr/>
        </p:nvSpPr>
        <p:spPr>
          <a:xfrm>
            <a:off x="7378575" y="3664476"/>
            <a:ext cx="4572001" cy="2915395"/>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dirty="0">
                <a:solidFill>
                  <a:schemeClr val="lt2"/>
                </a:solidFill>
                <a:latin typeface="+mn-lt"/>
                <a:ea typeface="Franklin Gothic"/>
                <a:cs typeface="Franklin Gothic"/>
                <a:sym typeface="Franklin Gothic"/>
              </a:rPr>
              <a:t>Technology stack</a:t>
            </a:r>
            <a:r>
              <a:rPr lang="en-US" sz="1600" b="0" i="0" dirty="0">
                <a:solidFill>
                  <a:schemeClr val="dk1"/>
                </a:solidFill>
                <a:latin typeface="+mn-lt"/>
                <a:ea typeface="Libre Franklin"/>
                <a:cs typeface="Libre Franklin"/>
                <a:sym typeface="Libre Franklin"/>
              </a:rPr>
              <a:t>:</a:t>
            </a:r>
            <a:endParaRPr dirty="0">
              <a:solidFill>
                <a:schemeClr val="dk1"/>
              </a:solidFill>
              <a:latin typeface="+mn-lt"/>
            </a:endParaRPr>
          </a:p>
          <a:p>
            <a:pPr marL="285750" indent="-285750">
              <a:spcBef>
                <a:spcPts val="1000"/>
              </a:spcBef>
              <a:buClr>
                <a:schemeClr val="dk1"/>
              </a:buClr>
              <a:buSzPts val="1600"/>
              <a:buFont typeface="Noto Sans Symbols"/>
              <a:buChar char="⮚"/>
            </a:pPr>
            <a:r>
              <a:rPr lang="en-US" sz="1600" dirty="0">
                <a:solidFill>
                  <a:schemeClr val="dk1"/>
                </a:solidFill>
                <a:latin typeface="+mn-lt"/>
                <a:sym typeface="Libre Franklin"/>
              </a:rPr>
              <a:t> </a:t>
            </a:r>
            <a:r>
              <a:rPr lang="en-US" b="1" dirty="0">
                <a:solidFill>
                  <a:schemeClr val="dk1"/>
                </a:solidFill>
                <a:latin typeface="+mn-lt"/>
                <a:sym typeface="Libre Franklin"/>
              </a:rPr>
              <a:t>HTML, CSS, JS, MYSQL, PHP, PYTHON, FLASK, XAMPP, </a:t>
            </a:r>
            <a:r>
              <a:rPr lang="en-US" b="1" dirty="0" err="1">
                <a:solidFill>
                  <a:schemeClr val="dk1"/>
                </a:solidFill>
                <a:latin typeface="+mn-lt"/>
                <a:sym typeface="Libre Franklin"/>
              </a:rPr>
              <a:t>Replit</a:t>
            </a:r>
            <a:r>
              <a:rPr lang="en-US" b="1" dirty="0">
                <a:solidFill>
                  <a:schemeClr val="dk1"/>
                </a:solidFill>
                <a:latin typeface="+mn-lt"/>
                <a:sym typeface="Libre Franklin"/>
              </a:rPr>
              <a:t>, NodeJS, </a:t>
            </a:r>
            <a:r>
              <a:rPr lang="en-US" b="1" dirty="0" err="1">
                <a:solidFill>
                  <a:schemeClr val="dk1"/>
                </a:solidFill>
                <a:latin typeface="+mn-lt"/>
                <a:sym typeface="Libre Franklin"/>
              </a:rPr>
              <a:t>NextJs</a:t>
            </a:r>
            <a:r>
              <a:rPr lang="en-US" b="1" dirty="0">
                <a:solidFill>
                  <a:schemeClr val="dk1"/>
                </a:solidFill>
                <a:latin typeface="+mn-lt"/>
                <a:sym typeface="Libre Franklin"/>
              </a:rPr>
              <a:t> ,MongoDB and </a:t>
            </a:r>
            <a:r>
              <a:rPr lang="en-US" b="1" dirty="0" err="1">
                <a:solidFill>
                  <a:schemeClr val="dk1"/>
                </a:solidFill>
                <a:latin typeface="+mn-lt"/>
                <a:sym typeface="Libre Franklin"/>
              </a:rPr>
              <a:t>openai</a:t>
            </a:r>
            <a:r>
              <a:rPr lang="en-US" b="1" dirty="0">
                <a:solidFill>
                  <a:schemeClr val="dk1"/>
                </a:solidFill>
                <a:latin typeface="+mn-lt"/>
                <a:sym typeface="Libre Franklin"/>
              </a:rPr>
              <a:t> </a:t>
            </a:r>
            <a:r>
              <a:rPr lang="en-US" b="1" dirty="0" err="1">
                <a:solidFill>
                  <a:schemeClr val="dk1"/>
                </a:solidFill>
                <a:latin typeface="+mn-lt"/>
                <a:sym typeface="Libre Franklin"/>
              </a:rPr>
              <a:t>api</a:t>
            </a:r>
            <a:r>
              <a:rPr lang="en-US" b="1" dirty="0">
                <a:solidFill>
                  <a:schemeClr val="dk1"/>
                </a:solidFill>
                <a:latin typeface="+mn-lt"/>
                <a:sym typeface="Libre Franklin"/>
              </a:rPr>
              <a:t>.</a:t>
            </a:r>
            <a:endParaRPr b="1" i="0" dirty="0">
              <a:solidFill>
                <a:schemeClr val="dk1"/>
              </a:solidFill>
              <a:latin typeface="+mn-lt"/>
              <a:ea typeface="Libre Franklin"/>
            </a:endParaRPr>
          </a:p>
        </p:txBody>
      </p:sp>
      <p:pic>
        <p:nvPicPr>
          <p:cNvPr id="14" name="Picture Placeholder 13" descr="A white and orange file with text&#10;&#10;Description automatically generated">
            <a:extLst>
              <a:ext uri="{FF2B5EF4-FFF2-40B4-BE49-F238E27FC236}">
                <a16:creationId xmlns:a16="http://schemas.microsoft.com/office/drawing/2014/main" id="{6BD50B55-178B-957D-B335-A48C1D1DC439}"/>
              </a:ext>
            </a:extLst>
          </p:cNvPr>
          <p:cNvPicPr>
            <a:picLocks noGrp="1" noChangeAspect="1"/>
          </p:cNvPicPr>
          <p:nvPr>
            <p:ph type="pic" idx="2"/>
          </p:nvPr>
        </p:nvPicPr>
        <p:blipFill>
          <a:blip r:embed="rId3"/>
          <a:srcRect l="5842" r="5842"/>
          <a:stretch/>
        </p:blipFill>
        <p:spPr>
          <a:xfrm>
            <a:off x="7424616" y="4930457"/>
            <a:ext cx="654540" cy="738702"/>
          </a:xfrm>
        </p:spPr>
      </p:pic>
      <p:pic>
        <p:nvPicPr>
          <p:cNvPr id="15" name="Picture 14" descr="A blue and white logo&#10;&#10;Description automatically generated">
            <a:extLst>
              <a:ext uri="{FF2B5EF4-FFF2-40B4-BE49-F238E27FC236}">
                <a16:creationId xmlns:a16="http://schemas.microsoft.com/office/drawing/2014/main" id="{B117DCC0-CC78-ED9A-8A8B-5F5EAEE3ED5C}"/>
              </a:ext>
            </a:extLst>
          </p:cNvPr>
          <p:cNvPicPr>
            <a:picLocks noChangeAspect="1"/>
          </p:cNvPicPr>
          <p:nvPr/>
        </p:nvPicPr>
        <p:blipFill>
          <a:blip r:embed="rId4"/>
          <a:stretch>
            <a:fillRect/>
          </a:stretch>
        </p:blipFill>
        <p:spPr>
          <a:xfrm>
            <a:off x="8075979" y="4921251"/>
            <a:ext cx="524120" cy="727808"/>
          </a:xfrm>
          <a:prstGeom prst="rect">
            <a:avLst/>
          </a:prstGeom>
        </p:spPr>
      </p:pic>
      <p:pic>
        <p:nvPicPr>
          <p:cNvPr id="16" name="Picture 15" descr="A yellow and black logo&#10;&#10;Description automatically generated">
            <a:extLst>
              <a:ext uri="{FF2B5EF4-FFF2-40B4-BE49-F238E27FC236}">
                <a16:creationId xmlns:a16="http://schemas.microsoft.com/office/drawing/2014/main" id="{E1F1372D-88FF-755E-3E8F-53D291BDC7FA}"/>
              </a:ext>
            </a:extLst>
          </p:cNvPr>
          <p:cNvPicPr>
            <a:picLocks noChangeAspect="1"/>
          </p:cNvPicPr>
          <p:nvPr/>
        </p:nvPicPr>
        <p:blipFill>
          <a:blip r:embed="rId5"/>
          <a:stretch>
            <a:fillRect/>
          </a:stretch>
        </p:blipFill>
        <p:spPr>
          <a:xfrm>
            <a:off x="8593015" y="4743939"/>
            <a:ext cx="760047" cy="750278"/>
          </a:xfrm>
          <a:prstGeom prst="rect">
            <a:avLst/>
          </a:prstGeom>
        </p:spPr>
      </p:pic>
      <p:pic>
        <p:nvPicPr>
          <p:cNvPr id="17" name="Picture 16" descr="A logo of a group of blue and black objects&#10;&#10;Description automatically generated">
            <a:extLst>
              <a:ext uri="{FF2B5EF4-FFF2-40B4-BE49-F238E27FC236}">
                <a16:creationId xmlns:a16="http://schemas.microsoft.com/office/drawing/2014/main" id="{1A144D38-B38C-4809-2122-9126BEE79276}"/>
              </a:ext>
            </a:extLst>
          </p:cNvPr>
          <p:cNvPicPr>
            <a:picLocks noChangeAspect="1"/>
          </p:cNvPicPr>
          <p:nvPr/>
        </p:nvPicPr>
        <p:blipFill>
          <a:blip r:embed="rId6"/>
          <a:stretch>
            <a:fillRect/>
          </a:stretch>
        </p:blipFill>
        <p:spPr>
          <a:xfrm>
            <a:off x="9247554" y="4745416"/>
            <a:ext cx="965201" cy="737553"/>
          </a:xfrm>
          <a:prstGeom prst="rect">
            <a:avLst/>
          </a:prstGeom>
        </p:spPr>
      </p:pic>
      <p:pic>
        <p:nvPicPr>
          <p:cNvPr id="18" name="Picture 17" descr="A blue and black logo&#10;&#10;Description automatically generated">
            <a:extLst>
              <a:ext uri="{FF2B5EF4-FFF2-40B4-BE49-F238E27FC236}">
                <a16:creationId xmlns:a16="http://schemas.microsoft.com/office/drawing/2014/main" id="{8D040B8A-1682-1966-F965-CDCE77FDE275}"/>
              </a:ext>
            </a:extLst>
          </p:cNvPr>
          <p:cNvPicPr>
            <a:picLocks noChangeAspect="1"/>
          </p:cNvPicPr>
          <p:nvPr/>
        </p:nvPicPr>
        <p:blipFill>
          <a:blip r:embed="rId7"/>
          <a:stretch>
            <a:fillRect/>
          </a:stretch>
        </p:blipFill>
        <p:spPr>
          <a:xfrm>
            <a:off x="10038861" y="4778630"/>
            <a:ext cx="945662" cy="505048"/>
          </a:xfrm>
          <a:prstGeom prst="rect">
            <a:avLst/>
          </a:prstGeom>
        </p:spPr>
      </p:pic>
      <p:pic>
        <p:nvPicPr>
          <p:cNvPr id="19" name="Picture 18" descr="A blue and yellow snake logo&#10;&#10;Description automatically generated">
            <a:extLst>
              <a:ext uri="{FF2B5EF4-FFF2-40B4-BE49-F238E27FC236}">
                <a16:creationId xmlns:a16="http://schemas.microsoft.com/office/drawing/2014/main" id="{6CF89F58-9A78-D018-7D48-3883469A5FA3}"/>
              </a:ext>
            </a:extLst>
          </p:cNvPr>
          <p:cNvPicPr>
            <a:picLocks noChangeAspect="1"/>
          </p:cNvPicPr>
          <p:nvPr/>
        </p:nvPicPr>
        <p:blipFill>
          <a:blip r:embed="rId8"/>
          <a:stretch>
            <a:fillRect/>
          </a:stretch>
        </p:blipFill>
        <p:spPr>
          <a:xfrm>
            <a:off x="11084169" y="4749345"/>
            <a:ext cx="603739" cy="651542"/>
          </a:xfrm>
          <a:prstGeom prst="rect">
            <a:avLst/>
          </a:prstGeom>
        </p:spPr>
      </p:pic>
      <p:pic>
        <p:nvPicPr>
          <p:cNvPr id="21" name="Picture 20" descr="A white and orange logo&#10;&#10;Description automatically generated">
            <a:extLst>
              <a:ext uri="{FF2B5EF4-FFF2-40B4-BE49-F238E27FC236}">
                <a16:creationId xmlns:a16="http://schemas.microsoft.com/office/drawing/2014/main" id="{ADA89131-684D-BADA-F669-F22D92A1EFD2}"/>
              </a:ext>
            </a:extLst>
          </p:cNvPr>
          <p:cNvPicPr>
            <a:picLocks noChangeAspect="1"/>
          </p:cNvPicPr>
          <p:nvPr/>
        </p:nvPicPr>
        <p:blipFill>
          <a:blip r:embed="rId9"/>
          <a:stretch>
            <a:fillRect/>
          </a:stretch>
        </p:blipFill>
        <p:spPr>
          <a:xfrm>
            <a:off x="8192476" y="5827293"/>
            <a:ext cx="603739" cy="605802"/>
          </a:xfrm>
          <a:prstGeom prst="rect">
            <a:avLst/>
          </a:prstGeom>
        </p:spPr>
      </p:pic>
      <p:pic>
        <p:nvPicPr>
          <p:cNvPr id="22" name="Picture 21" descr="A blue square with a white horn&#10;&#10;Description automatically generated">
            <a:extLst>
              <a:ext uri="{FF2B5EF4-FFF2-40B4-BE49-F238E27FC236}">
                <a16:creationId xmlns:a16="http://schemas.microsoft.com/office/drawing/2014/main" id="{266D6719-1943-7155-C616-7D7BD53997CC}"/>
              </a:ext>
            </a:extLst>
          </p:cNvPr>
          <p:cNvPicPr>
            <a:picLocks noChangeAspect="1"/>
          </p:cNvPicPr>
          <p:nvPr/>
        </p:nvPicPr>
        <p:blipFill>
          <a:blip r:embed="rId10"/>
          <a:stretch>
            <a:fillRect/>
          </a:stretch>
        </p:blipFill>
        <p:spPr>
          <a:xfrm>
            <a:off x="7484330" y="5822339"/>
            <a:ext cx="652342" cy="635245"/>
          </a:xfrm>
          <a:prstGeom prst="rect">
            <a:avLst/>
          </a:prstGeom>
        </p:spPr>
      </p:pic>
      <p:pic>
        <p:nvPicPr>
          <p:cNvPr id="23" name="Picture 22" descr="A black and orange logo&#10;&#10;Description automatically generated">
            <a:extLst>
              <a:ext uri="{FF2B5EF4-FFF2-40B4-BE49-F238E27FC236}">
                <a16:creationId xmlns:a16="http://schemas.microsoft.com/office/drawing/2014/main" id="{375D81D1-9F0A-B276-3468-8E18FA95918D}"/>
              </a:ext>
            </a:extLst>
          </p:cNvPr>
          <p:cNvPicPr>
            <a:picLocks noChangeAspect="1"/>
          </p:cNvPicPr>
          <p:nvPr/>
        </p:nvPicPr>
        <p:blipFill>
          <a:blip r:embed="rId11"/>
          <a:stretch>
            <a:fillRect/>
          </a:stretch>
        </p:blipFill>
        <p:spPr>
          <a:xfrm>
            <a:off x="8680938" y="5779477"/>
            <a:ext cx="711201" cy="691663"/>
          </a:xfrm>
          <a:prstGeom prst="rect">
            <a:avLst/>
          </a:prstGeom>
        </p:spPr>
      </p:pic>
      <p:pic>
        <p:nvPicPr>
          <p:cNvPr id="24" name="Picture 23" descr="A green hexagon with a letter s&#10;&#10;Description automatically generated">
            <a:extLst>
              <a:ext uri="{FF2B5EF4-FFF2-40B4-BE49-F238E27FC236}">
                <a16:creationId xmlns:a16="http://schemas.microsoft.com/office/drawing/2014/main" id="{C4AAB884-AC9E-A117-4D46-46E6D864DBE9}"/>
              </a:ext>
            </a:extLst>
          </p:cNvPr>
          <p:cNvPicPr>
            <a:picLocks noChangeAspect="1"/>
          </p:cNvPicPr>
          <p:nvPr/>
        </p:nvPicPr>
        <p:blipFill>
          <a:blip r:embed="rId12"/>
          <a:stretch>
            <a:fillRect/>
          </a:stretch>
        </p:blipFill>
        <p:spPr>
          <a:xfrm>
            <a:off x="9381636" y="5917711"/>
            <a:ext cx="482113" cy="542193"/>
          </a:xfrm>
          <a:prstGeom prst="rect">
            <a:avLst/>
          </a:prstGeom>
        </p:spPr>
      </p:pic>
      <p:pic>
        <p:nvPicPr>
          <p:cNvPr id="25" name="Picture 24" descr="A white letter on a black background&#10;&#10;Description automatically generated">
            <a:extLst>
              <a:ext uri="{FF2B5EF4-FFF2-40B4-BE49-F238E27FC236}">
                <a16:creationId xmlns:a16="http://schemas.microsoft.com/office/drawing/2014/main" id="{ACD516B3-FED0-9352-510C-62FF0A686165}"/>
              </a:ext>
            </a:extLst>
          </p:cNvPr>
          <p:cNvPicPr>
            <a:picLocks noChangeAspect="1"/>
          </p:cNvPicPr>
          <p:nvPr/>
        </p:nvPicPr>
        <p:blipFill>
          <a:blip r:embed="rId13"/>
          <a:stretch>
            <a:fillRect/>
          </a:stretch>
        </p:blipFill>
        <p:spPr>
          <a:xfrm>
            <a:off x="9833707" y="5486400"/>
            <a:ext cx="593972" cy="603741"/>
          </a:xfrm>
          <a:prstGeom prst="rect">
            <a:avLst/>
          </a:prstGeom>
        </p:spPr>
      </p:pic>
      <p:pic>
        <p:nvPicPr>
          <p:cNvPr id="2" name="Picture 1" descr="A black background with brown letters&#10;&#10;Description automatically generated">
            <a:extLst>
              <a:ext uri="{FF2B5EF4-FFF2-40B4-BE49-F238E27FC236}">
                <a16:creationId xmlns:a16="http://schemas.microsoft.com/office/drawing/2014/main" id="{D6366B29-D632-A06D-6574-045AC1855CC0}"/>
              </a:ext>
            </a:extLst>
          </p:cNvPr>
          <p:cNvPicPr>
            <a:picLocks noChangeAspect="1"/>
          </p:cNvPicPr>
          <p:nvPr/>
        </p:nvPicPr>
        <p:blipFill>
          <a:blip r:embed="rId14"/>
          <a:stretch>
            <a:fillRect/>
          </a:stretch>
        </p:blipFill>
        <p:spPr>
          <a:xfrm>
            <a:off x="10204938" y="6085987"/>
            <a:ext cx="1717432" cy="488950"/>
          </a:xfrm>
          <a:prstGeom prst="rect">
            <a:avLst/>
          </a:prstGeom>
        </p:spPr>
      </p:pic>
      <p:pic>
        <p:nvPicPr>
          <p:cNvPr id="3" name="Picture 2">
            <a:extLst>
              <a:ext uri="{FF2B5EF4-FFF2-40B4-BE49-F238E27FC236}">
                <a16:creationId xmlns:a16="http://schemas.microsoft.com/office/drawing/2014/main" id="{E55B5D57-21AC-4190-FA4F-66A0E6F786E0}"/>
              </a:ext>
            </a:extLst>
          </p:cNvPr>
          <p:cNvPicPr>
            <a:picLocks noChangeAspect="1"/>
          </p:cNvPicPr>
          <p:nvPr/>
        </p:nvPicPr>
        <p:blipFill>
          <a:blip r:embed="rId15"/>
          <a:stretch>
            <a:fillRect/>
          </a:stretch>
        </p:blipFill>
        <p:spPr>
          <a:xfrm>
            <a:off x="10517554" y="5380197"/>
            <a:ext cx="916354" cy="816146"/>
          </a:xfrm>
          <a:prstGeom prst="rect">
            <a:avLst/>
          </a:prstGeom>
        </p:spPr>
      </p:pic>
      <p:pic>
        <p:nvPicPr>
          <p:cNvPr id="4" name="Picture 3" descr="A diagram of a product&#10;&#10;Description automatically generated">
            <a:extLst>
              <a:ext uri="{FF2B5EF4-FFF2-40B4-BE49-F238E27FC236}">
                <a16:creationId xmlns:a16="http://schemas.microsoft.com/office/drawing/2014/main" id="{2A18A4BF-164B-F053-3E50-3A950B8B453D}"/>
              </a:ext>
            </a:extLst>
          </p:cNvPr>
          <p:cNvPicPr>
            <a:picLocks noChangeAspect="1"/>
          </p:cNvPicPr>
          <p:nvPr/>
        </p:nvPicPr>
        <p:blipFill>
          <a:blip r:embed="rId16"/>
          <a:stretch>
            <a:fillRect/>
          </a:stretch>
        </p:blipFill>
        <p:spPr>
          <a:xfrm>
            <a:off x="7381632" y="189840"/>
            <a:ext cx="4579814" cy="336193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317498" y="353884"/>
            <a:ext cx="5780809"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latin typeface="+mn-lt"/>
              </a:rPr>
              <a:t>Idea/Approach Details</a:t>
            </a:r>
            <a:endParaRPr dirty="0">
              <a:latin typeface="+mn-lt"/>
            </a:endParaRPr>
          </a:p>
        </p:txBody>
      </p:sp>
      <p:sp>
        <p:nvSpPr>
          <p:cNvPr id="228" name="Google Shape;228;p3"/>
          <p:cNvSpPr txBox="1">
            <a:spLocks noGrp="1"/>
          </p:cNvSpPr>
          <p:nvPr>
            <p:ph type="body" idx="2"/>
          </p:nvPr>
        </p:nvSpPr>
        <p:spPr>
          <a:xfrm>
            <a:off x="952500" y="1553308"/>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dirty="0"/>
              <a:t>Describe your Use Cases here</a:t>
            </a:r>
            <a:endParaRPr dirty="0"/>
          </a:p>
        </p:txBody>
      </p:sp>
      <p:sp>
        <p:nvSpPr>
          <p:cNvPr id="229" name="Google Shape;229;p3"/>
          <p:cNvSpPr txBox="1">
            <a:spLocks noGrp="1"/>
          </p:cNvSpPr>
          <p:nvPr>
            <p:ph type="body" idx="1"/>
          </p:nvPr>
        </p:nvSpPr>
        <p:spPr>
          <a:xfrm>
            <a:off x="317499" y="2090288"/>
            <a:ext cx="5463932" cy="448958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indent="-285750">
              <a:spcBef>
                <a:spcPts val="0"/>
              </a:spcBef>
              <a:buFont typeface="Noto Sans Symbols"/>
              <a:buChar char="⮚"/>
            </a:pPr>
            <a:r>
              <a:rPr lang="en-US" sz="2000" dirty="0"/>
              <a:t>Domestic use case (User can find ways to recycle and reuse domestic wastes)</a:t>
            </a:r>
          </a:p>
          <a:p>
            <a:pPr marL="285750" indent="-285750">
              <a:spcBef>
                <a:spcPts val="0"/>
              </a:spcBef>
              <a:buFont typeface="Noto Sans Symbols"/>
              <a:buChar char="⮚"/>
            </a:pPr>
            <a:endParaRPr lang="en-US" sz="2000" dirty="0"/>
          </a:p>
          <a:p>
            <a:pPr marL="285750" indent="-285750">
              <a:spcBef>
                <a:spcPts val="0"/>
              </a:spcBef>
              <a:buFont typeface="Noto Sans Symbols"/>
              <a:buChar char="⮚"/>
            </a:pPr>
            <a:endParaRPr lang="en-US" sz="2000" dirty="0"/>
          </a:p>
          <a:p>
            <a:pPr marL="285750" indent="-285750">
              <a:spcBef>
                <a:spcPts val="0"/>
              </a:spcBef>
              <a:buFont typeface="Noto Sans Symbols"/>
              <a:buChar char="⮚"/>
            </a:pPr>
            <a:r>
              <a:rPr lang="en-US" sz="2000" dirty="0"/>
              <a:t>Professional uses (User can recycle and reuse  wastes professionally )</a:t>
            </a:r>
          </a:p>
          <a:p>
            <a:pPr marL="285750" indent="-285750">
              <a:spcBef>
                <a:spcPts val="0"/>
              </a:spcBef>
              <a:buFont typeface="Noto Sans Symbols"/>
              <a:buChar char="⮚"/>
            </a:pPr>
            <a:endParaRPr lang="en-US" sz="2000" dirty="0"/>
          </a:p>
          <a:p>
            <a:pPr marL="285750" indent="-285750">
              <a:spcBef>
                <a:spcPts val="0"/>
              </a:spcBef>
              <a:buFont typeface="Noto Sans Symbols"/>
              <a:buChar char="⮚"/>
            </a:pPr>
            <a:endParaRPr lang="en-US" sz="2000" dirty="0"/>
          </a:p>
          <a:p>
            <a:pPr marL="285750" indent="-285750">
              <a:spcBef>
                <a:spcPts val="0"/>
              </a:spcBef>
              <a:buFont typeface="Noto Sans Symbols"/>
              <a:buChar char="⮚"/>
            </a:pPr>
            <a:r>
              <a:rPr lang="en-US" sz="2000" dirty="0"/>
              <a:t>Can be used to track wastes in region basis.</a:t>
            </a:r>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dirty="0">
                <a:latin typeface="+mn-lt"/>
              </a:rPr>
              <a:t>3</a:t>
            </a:r>
          </a:p>
          <a:p>
            <a:pPr marL="0" lvl="0" indent="0" algn="l" rtl="0">
              <a:spcBef>
                <a:spcPts val="0"/>
              </a:spcBef>
              <a:spcAft>
                <a:spcPts val="0"/>
              </a:spcAft>
              <a:buNone/>
            </a:pPr>
            <a:endParaRPr dirty="0">
              <a:latin typeface="+mn-lt"/>
            </a:endParaRPr>
          </a:p>
        </p:txBody>
      </p:sp>
      <p:sp>
        <p:nvSpPr>
          <p:cNvPr id="231" name="Google Shape;231;p3"/>
          <p:cNvSpPr txBox="1"/>
          <p:nvPr/>
        </p:nvSpPr>
        <p:spPr>
          <a:xfrm>
            <a:off x="6193694" y="1553307"/>
            <a:ext cx="5211885" cy="540607"/>
          </a:xfrm>
          <a:prstGeom prst="rect">
            <a:avLst/>
          </a:prstGeom>
          <a:noFill/>
          <a:ln>
            <a:noFill/>
          </a:ln>
        </p:spPr>
        <p:txBody>
          <a:bodyPr spcFirstLastPara="1" wrap="square" lIns="91425" tIns="45700" rIns="91425" bIns="45700" anchor="t" anchorCtr="0">
            <a:noAutofit/>
          </a:bodyPr>
          <a:lstStyle/>
          <a:p>
            <a:pPr marL="228600" indent="-228600">
              <a:lnSpc>
                <a:spcPct val="90000"/>
              </a:lnSpc>
              <a:buClr>
                <a:schemeClr val="lt2"/>
              </a:buClr>
              <a:buSzPts val="1800"/>
            </a:pPr>
            <a:r>
              <a:rPr lang="en-US" sz="1800" b="0" i="0">
                <a:solidFill>
                  <a:schemeClr val="lt2"/>
                </a:solidFill>
                <a:latin typeface="Franklin Gothic"/>
                <a:ea typeface="Franklin Gothic"/>
                <a:cs typeface="Franklin Gothic"/>
                <a:sym typeface="Franklin Gothic"/>
              </a:rPr>
              <a:t>Describe your Dependencies / Show </a:t>
            </a:r>
            <a:r>
              <a:rPr lang="en-US" sz="1800">
                <a:solidFill>
                  <a:schemeClr val="lt2"/>
                </a:solidFill>
                <a:latin typeface="Franklin Gothic"/>
                <a:ea typeface="Franklin Gothic"/>
                <a:cs typeface="Franklin Gothic"/>
                <a:sym typeface="Franklin Gothic"/>
              </a:rPr>
              <a:t>stopper</a:t>
            </a:r>
            <a:endParaRPr lang="en-US">
              <a:solidFill>
                <a:schemeClr val="lt2"/>
              </a:solidFill>
              <a:ea typeface="Franklin Gothic"/>
              <a:sym typeface="Franklin Gothic"/>
            </a:endParaRPr>
          </a:p>
          <a:p>
            <a:pPr marL="228600" indent="-228600">
              <a:lnSpc>
                <a:spcPct val="90000"/>
              </a:lnSpc>
              <a:buSzPts val="1800"/>
            </a:pPr>
            <a:r>
              <a:rPr lang="en-US" sz="1800" dirty="0">
                <a:solidFill>
                  <a:schemeClr val="lt2"/>
                </a:solidFill>
                <a:latin typeface="Franklin Gothic"/>
                <a:ea typeface="Franklin Gothic"/>
                <a:cs typeface="Franklin Gothic"/>
                <a:sym typeface="Franklin Gothic"/>
              </a:rPr>
              <a:t>here</a:t>
            </a:r>
            <a:endParaRPr dirty="0">
              <a:solidFill>
                <a:schemeClr val="lt2"/>
              </a:solidFill>
            </a:endParaRPr>
          </a:p>
        </p:txBody>
      </p:sp>
      <p:sp>
        <p:nvSpPr>
          <p:cNvPr id="232" name="Google Shape;232;p3"/>
          <p:cNvSpPr txBox="1"/>
          <p:nvPr/>
        </p:nvSpPr>
        <p:spPr>
          <a:xfrm>
            <a:off x="6248399" y="2090288"/>
            <a:ext cx="5708162" cy="448958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nSpc>
                <a:spcPct val="90000"/>
              </a:lnSpc>
              <a:buClr>
                <a:schemeClr val="dk1"/>
              </a:buClr>
              <a:buSzPts val="1600"/>
            </a:pPr>
            <a:endParaRPr lang="en-US" sz="1000" dirty="0">
              <a:solidFill>
                <a:schemeClr val="dk1"/>
              </a:solidFill>
              <a:latin typeface="+mn-lt"/>
              <a:sym typeface="Libre Franklin"/>
            </a:endParaRPr>
          </a:p>
          <a:p>
            <a:pPr marL="285750" indent="-285750">
              <a:lnSpc>
                <a:spcPct val="90000"/>
              </a:lnSpc>
              <a:buClr>
                <a:schemeClr val="dk1"/>
              </a:buClr>
              <a:buSzPts val="1600"/>
              <a:buFont typeface="Noto Sans Symbols"/>
              <a:buChar char="⮚"/>
            </a:pPr>
            <a:endParaRPr lang="en-US" sz="1600" dirty="0">
              <a:solidFill>
                <a:schemeClr val="dk1"/>
              </a:solidFill>
              <a:latin typeface="+mn-lt"/>
            </a:endParaRPr>
          </a:p>
          <a:p>
            <a:pPr marL="285750" indent="-285750">
              <a:lnSpc>
                <a:spcPct val="90000"/>
              </a:lnSpc>
              <a:buClr>
                <a:schemeClr val="dk1"/>
              </a:buClr>
              <a:buSzPts val="1600"/>
              <a:buFont typeface="Noto Sans Symbols"/>
              <a:buChar char="⮚"/>
            </a:pPr>
            <a:r>
              <a:rPr lang="en-US" sz="1600" dirty="0">
                <a:solidFill>
                  <a:schemeClr val="dk1"/>
                </a:solidFill>
                <a:latin typeface="+mn-lt"/>
              </a:rPr>
              <a:t>Providing a </a:t>
            </a:r>
            <a:r>
              <a:rPr lang="en-US" sz="1600" b="1" dirty="0">
                <a:solidFill>
                  <a:schemeClr val="dk1"/>
                </a:solidFill>
                <a:latin typeface="+mn-lt"/>
              </a:rPr>
              <a:t>secure employment</a:t>
            </a:r>
            <a:r>
              <a:rPr lang="en-US" sz="1600" dirty="0">
                <a:solidFill>
                  <a:schemeClr val="dk1"/>
                </a:solidFill>
                <a:latin typeface="+mn-lt"/>
              </a:rPr>
              <a:t> to those vendors who had unstable sources of income and were collecting recyclables door-to-door.</a:t>
            </a:r>
          </a:p>
          <a:p>
            <a:pPr marL="285750" indent="-285750">
              <a:lnSpc>
                <a:spcPct val="90000"/>
              </a:lnSpc>
              <a:buClr>
                <a:schemeClr val="dk1"/>
              </a:buClr>
              <a:buSzPts val="1600"/>
              <a:buFont typeface="Noto Sans Symbols"/>
              <a:buChar char="⮚"/>
            </a:pPr>
            <a:endParaRPr lang="en-US" sz="1600" dirty="0">
              <a:solidFill>
                <a:schemeClr val="dk1"/>
              </a:solidFill>
              <a:latin typeface="+mn-lt"/>
            </a:endParaRPr>
          </a:p>
          <a:p>
            <a:pPr marL="285750" indent="-285750">
              <a:lnSpc>
                <a:spcPct val="90000"/>
              </a:lnSpc>
              <a:buClr>
                <a:schemeClr val="dk1"/>
              </a:buClr>
              <a:buSzPts val="1600"/>
              <a:buFont typeface="Noto Sans Symbols"/>
              <a:buChar char="⮚"/>
            </a:pPr>
            <a:r>
              <a:rPr lang="en-US" sz="1600" dirty="0">
                <a:solidFill>
                  <a:schemeClr val="dk1"/>
                </a:solidFill>
                <a:latin typeface="+mn-lt"/>
              </a:rPr>
              <a:t>Even also to provide a side source of income to the talents of </a:t>
            </a:r>
            <a:r>
              <a:rPr lang="en-US" sz="1600" dirty="0" err="1">
                <a:solidFill>
                  <a:schemeClr val="dk1"/>
                </a:solidFill>
                <a:latin typeface="+mn-lt"/>
              </a:rPr>
              <a:t>india</a:t>
            </a:r>
            <a:r>
              <a:rPr lang="en-US" sz="1600" dirty="0">
                <a:solidFill>
                  <a:schemeClr val="dk1"/>
                </a:solidFill>
                <a:latin typeface="+mn-lt"/>
              </a:rPr>
              <a:t> who have skills to create DIY products made up from wastes and sell those to our platform.</a:t>
            </a:r>
          </a:p>
          <a:p>
            <a:pPr marL="285750" indent="-285750">
              <a:lnSpc>
                <a:spcPct val="90000"/>
              </a:lnSpc>
              <a:buClr>
                <a:schemeClr val="dk1"/>
              </a:buClr>
              <a:buSzPts val="1600"/>
              <a:buFont typeface="Noto Sans Symbols"/>
              <a:buChar char="⮚"/>
            </a:pPr>
            <a:endParaRPr lang="en-US" sz="1600" dirty="0">
              <a:solidFill>
                <a:schemeClr val="dk1"/>
              </a:solidFill>
              <a:latin typeface="+mn-lt"/>
            </a:endParaRPr>
          </a:p>
          <a:p>
            <a:pPr marL="285750" indent="-285750">
              <a:lnSpc>
                <a:spcPct val="90000"/>
              </a:lnSpc>
              <a:buClr>
                <a:schemeClr val="dk1"/>
              </a:buClr>
              <a:buSzPts val="1600"/>
              <a:buFont typeface="Noto Sans Symbols"/>
              <a:buChar char="⮚"/>
            </a:pPr>
            <a:r>
              <a:rPr lang="en-US" sz="1600" dirty="0">
                <a:solidFill>
                  <a:schemeClr val="dk1"/>
                </a:solidFill>
                <a:latin typeface="+mn-lt"/>
              </a:rPr>
              <a:t>Users can donate a set amount towards the planting of a tree at the end of each purchase of recycled plastic items, the geographical location of which will be shared with the user later.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078A2-838B-1E3F-A096-C66640228065}"/>
              </a:ext>
            </a:extLst>
          </p:cNvPr>
          <p:cNvSpPr>
            <a:spLocks noGrp="1"/>
          </p:cNvSpPr>
          <p:nvPr>
            <p:ph type="title"/>
          </p:nvPr>
        </p:nvSpPr>
        <p:spPr>
          <a:xfrm>
            <a:off x="915177" y="1220986"/>
            <a:ext cx="10158245" cy="610863"/>
          </a:xfrm>
        </p:spPr>
        <p:txBody>
          <a:bodyPr>
            <a:noAutofit/>
          </a:bodyPr>
          <a:lstStyle/>
          <a:p>
            <a:r>
              <a:rPr lang="en-US" sz="5400" dirty="0">
                <a:latin typeface="+mj-lt"/>
              </a:rPr>
              <a:t>What Problem we are solving?</a:t>
            </a:r>
          </a:p>
        </p:txBody>
      </p:sp>
      <p:sp>
        <p:nvSpPr>
          <p:cNvPr id="13" name="Slide Number Placeholder 12">
            <a:extLst>
              <a:ext uri="{FF2B5EF4-FFF2-40B4-BE49-F238E27FC236}">
                <a16:creationId xmlns:a16="http://schemas.microsoft.com/office/drawing/2014/main" id="{59283691-1694-611B-B74E-590AB7B6651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latin typeface="+mn-lt"/>
              </a:rPr>
              <a:t>4</a:t>
            </a:fld>
            <a:endParaRPr lang="en-US" dirty="0">
              <a:latin typeface="+mn-lt"/>
              <a:ea typeface="Libre Franklin"/>
              <a:cs typeface="Libre Franklin"/>
              <a:sym typeface="Libre Franklin"/>
            </a:endParaRPr>
          </a:p>
        </p:txBody>
      </p:sp>
      <p:sp>
        <p:nvSpPr>
          <p:cNvPr id="15" name="Google Shape;229;p3">
            <a:extLst>
              <a:ext uri="{FF2B5EF4-FFF2-40B4-BE49-F238E27FC236}">
                <a16:creationId xmlns:a16="http://schemas.microsoft.com/office/drawing/2014/main" id="{0718AF7A-B354-CA94-45AD-938565312B0B}"/>
              </a:ext>
            </a:extLst>
          </p:cNvPr>
          <p:cNvSpPr txBox="1">
            <a:spLocks noGrp="1"/>
          </p:cNvSpPr>
          <p:nvPr>
            <p:ph type="body" idx="1"/>
          </p:nvPr>
        </p:nvSpPr>
        <p:spPr>
          <a:xfrm>
            <a:off x="297960" y="2451749"/>
            <a:ext cx="11618547" cy="165650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indent="-285750">
              <a:spcBef>
                <a:spcPts val="0"/>
              </a:spcBef>
              <a:buFont typeface="Noto Sans Symbols"/>
              <a:buChar char="⮚"/>
            </a:pPr>
            <a:r>
              <a:rPr lang="en-US" dirty="0">
                <a:latin typeface="+mj-lt"/>
              </a:rPr>
              <a:t>According to </a:t>
            </a:r>
            <a:r>
              <a:rPr lang="en-US" b="1" dirty="0">
                <a:latin typeface="+mj-lt"/>
              </a:rPr>
              <a:t>International Trade Administration(ITA)</a:t>
            </a:r>
            <a:r>
              <a:rPr lang="en-US" dirty="0">
                <a:latin typeface="+mj-lt"/>
              </a:rPr>
              <a:t> Our Country India produces </a:t>
            </a:r>
            <a:r>
              <a:rPr lang="en-US" sz="1800" b="1" dirty="0">
                <a:latin typeface="+mj-lt"/>
              </a:rPr>
              <a:t>60 million Tons</a:t>
            </a:r>
            <a:r>
              <a:rPr lang="en-US" dirty="0">
                <a:latin typeface="+mj-lt"/>
              </a:rPr>
              <a:t> of waste Materials every year. </a:t>
            </a:r>
          </a:p>
          <a:p>
            <a:pPr marL="0" indent="0">
              <a:spcBef>
                <a:spcPts val="0"/>
              </a:spcBef>
            </a:pPr>
            <a:r>
              <a:rPr lang="en-US" dirty="0">
                <a:latin typeface="+mj-lt"/>
              </a:rPr>
              <a:t>          And </a:t>
            </a:r>
            <a:r>
              <a:rPr lang="en-US" sz="2400" b="1" dirty="0">
                <a:latin typeface="+mj-lt"/>
              </a:rPr>
              <a:t>The major sources of waste are Indian households</a:t>
            </a:r>
            <a:r>
              <a:rPr lang="en-US" dirty="0">
                <a:latin typeface="+mj-lt"/>
              </a:rPr>
              <a:t>. Indeed, Indians are old trash, but              the quantity of junk and garbage that is thrown out of the houses all across the world is huge. Year after year, it                can add up to millions of tons of waste materials that find their way into the landfills.</a:t>
            </a:r>
          </a:p>
          <a:p>
            <a:pPr marL="285750" indent="-285750">
              <a:spcBef>
                <a:spcPts val="0"/>
              </a:spcBef>
              <a:buFont typeface="Noto Sans Symbols"/>
              <a:buChar char="⮚"/>
            </a:pPr>
            <a:endParaRPr lang="en-US" dirty="0">
              <a:latin typeface="+mj-lt"/>
            </a:endParaRPr>
          </a:p>
        </p:txBody>
      </p:sp>
      <p:sp>
        <p:nvSpPr>
          <p:cNvPr id="16" name="TextBox 15">
            <a:extLst>
              <a:ext uri="{FF2B5EF4-FFF2-40B4-BE49-F238E27FC236}">
                <a16:creationId xmlns:a16="http://schemas.microsoft.com/office/drawing/2014/main" id="{4C327400-12A5-2CB8-12AD-7748C28F29D4}"/>
              </a:ext>
            </a:extLst>
          </p:cNvPr>
          <p:cNvSpPr txBox="1"/>
          <p:nvPr/>
        </p:nvSpPr>
        <p:spPr>
          <a:xfrm>
            <a:off x="308708" y="2047631"/>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Franklin Gothic"/>
              </a:rPr>
              <a:t>Problem:</a:t>
            </a:r>
            <a:endParaRPr lang="en-US" sz="2400" dirty="0"/>
          </a:p>
        </p:txBody>
      </p:sp>
      <p:sp>
        <p:nvSpPr>
          <p:cNvPr id="17" name="TextBox 16">
            <a:extLst>
              <a:ext uri="{FF2B5EF4-FFF2-40B4-BE49-F238E27FC236}">
                <a16:creationId xmlns:a16="http://schemas.microsoft.com/office/drawing/2014/main" id="{645461DF-34D0-91D8-4A50-FF974593BB6E}"/>
              </a:ext>
            </a:extLst>
          </p:cNvPr>
          <p:cNvSpPr txBox="1"/>
          <p:nvPr/>
        </p:nvSpPr>
        <p:spPr>
          <a:xfrm>
            <a:off x="308708" y="4108939"/>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Franklin Gothic"/>
              </a:rPr>
              <a:t>Solution:</a:t>
            </a:r>
            <a:endParaRPr lang="en-US" dirty="0"/>
          </a:p>
        </p:txBody>
      </p:sp>
      <p:sp>
        <p:nvSpPr>
          <p:cNvPr id="19" name="Google Shape;229;p3">
            <a:extLst>
              <a:ext uri="{FF2B5EF4-FFF2-40B4-BE49-F238E27FC236}">
                <a16:creationId xmlns:a16="http://schemas.microsoft.com/office/drawing/2014/main" id="{E5F7C910-95E3-EB07-9B24-F51EA98099D8}"/>
              </a:ext>
            </a:extLst>
          </p:cNvPr>
          <p:cNvSpPr txBox="1">
            <a:spLocks/>
          </p:cNvSpPr>
          <p:nvPr/>
        </p:nvSpPr>
        <p:spPr>
          <a:xfrm>
            <a:off x="313591" y="4548226"/>
            <a:ext cx="11608778" cy="175419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Libre Franklin"/>
                <a:ea typeface="Libre Franklin"/>
                <a:cs typeface="Libre Franklin"/>
                <a:sym typeface="Libre Franklin"/>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pPr marL="285750" indent="-285750">
              <a:spcBef>
                <a:spcPts val="0"/>
              </a:spcBef>
              <a:buFont typeface="Noto Sans Symbols"/>
              <a:buChar char="⮚"/>
            </a:pPr>
            <a:r>
              <a:rPr lang="en-US" dirty="0">
                <a:latin typeface="+mj-lt"/>
              </a:rPr>
              <a:t>So we are solving this huge problem by creating an</a:t>
            </a:r>
            <a:r>
              <a:rPr lang="en-US" b="1" dirty="0">
                <a:latin typeface="+mj-lt"/>
              </a:rPr>
              <a:t> ecosystem</a:t>
            </a:r>
            <a:r>
              <a:rPr lang="en-US" dirty="0">
                <a:latin typeface="+mj-lt"/>
              </a:rPr>
              <a:t> between the common peoples , Waste Vendors and The DIY products creators.</a:t>
            </a:r>
          </a:p>
          <a:p>
            <a:pPr marL="285750" indent="-285750">
              <a:spcBef>
                <a:spcPts val="0"/>
              </a:spcBef>
              <a:buFont typeface="Noto Sans Symbols"/>
              <a:buChar char="⮚"/>
            </a:pPr>
            <a:r>
              <a:rPr lang="en-US" dirty="0">
                <a:latin typeface="+mj-lt"/>
              </a:rPr>
              <a:t>So by help of our made system user can get knowledge how to recycle or reuse the wastes by just typing keywords or taking snap of the item to our Ai enabled chat bot. </a:t>
            </a:r>
          </a:p>
          <a:p>
            <a:pPr marL="285750" indent="-285750">
              <a:spcBef>
                <a:spcPts val="0"/>
              </a:spcBef>
              <a:buFont typeface="Noto Sans Symbols"/>
              <a:buChar char="⮚"/>
            </a:pPr>
            <a:r>
              <a:rPr lang="en-US" dirty="0">
                <a:latin typeface="+mj-lt"/>
              </a:rPr>
              <a:t>Even the user can view the nearest recycle centers present nearby and can give a request to waste vendors to take away the wastes from their door steps in exchange of fix amount of money per kg or grams.</a:t>
            </a:r>
          </a:p>
          <a:p>
            <a:pPr marL="285750" indent="-285750">
              <a:spcBef>
                <a:spcPts val="0"/>
              </a:spcBef>
              <a:buFont typeface="Noto Sans Symbols"/>
              <a:buChar char="⮚"/>
            </a:pPr>
            <a:r>
              <a:rPr lang="en-US" dirty="0">
                <a:latin typeface="+mj-lt"/>
              </a:rPr>
              <a:t>And user can buy or sell DIY products too in our same platform Marketplace also.</a:t>
            </a:r>
          </a:p>
        </p:txBody>
      </p:sp>
    </p:spTree>
    <p:extLst>
      <p:ext uri="{BB962C8B-B14F-4D97-AF65-F5344CB8AC3E}">
        <p14:creationId xmlns:p14="http://schemas.microsoft.com/office/powerpoint/2010/main" val="1325107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858A7-B3A5-8604-BF9D-928000821010}"/>
              </a:ext>
            </a:extLst>
          </p:cNvPr>
          <p:cNvSpPr>
            <a:spLocks noGrp="1"/>
          </p:cNvSpPr>
          <p:nvPr>
            <p:ph type="title"/>
          </p:nvPr>
        </p:nvSpPr>
        <p:spPr>
          <a:xfrm>
            <a:off x="817484" y="1406600"/>
            <a:ext cx="5479621" cy="610863"/>
          </a:xfrm>
        </p:spPr>
        <p:txBody>
          <a:bodyPr spcFirstLastPara="1" wrap="square" lIns="0" tIns="0" rIns="0" bIns="0" anchor="b" anchorCtr="0">
            <a:noAutofit/>
          </a:bodyPr>
          <a:lstStyle/>
          <a:p>
            <a:r>
              <a:rPr lang="en-US" sz="5400" dirty="0" err="1">
                <a:latin typeface="+mj-lt"/>
              </a:rPr>
              <a:t>Buissness</a:t>
            </a:r>
            <a:r>
              <a:rPr lang="en-US" sz="5400" dirty="0">
                <a:latin typeface="+mj-lt"/>
              </a:rPr>
              <a:t> Idea:</a:t>
            </a:r>
          </a:p>
        </p:txBody>
      </p:sp>
      <p:sp>
        <p:nvSpPr>
          <p:cNvPr id="13" name="Slide Number Placeholder 12">
            <a:extLst>
              <a:ext uri="{FF2B5EF4-FFF2-40B4-BE49-F238E27FC236}">
                <a16:creationId xmlns:a16="http://schemas.microsoft.com/office/drawing/2014/main" id="{6318ECB9-3968-2D9E-E574-95385FD532E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a:latin typeface="+mn-lt"/>
              </a:rPr>
              <a:t>5</a:t>
            </a:fld>
            <a:endParaRPr lang="en-US" dirty="0">
              <a:latin typeface="+mn-lt"/>
              <a:ea typeface="Libre Franklin"/>
              <a:cs typeface="Libre Franklin"/>
              <a:sym typeface="Libre Franklin"/>
            </a:endParaRPr>
          </a:p>
        </p:txBody>
      </p:sp>
      <p:sp>
        <p:nvSpPr>
          <p:cNvPr id="15" name="Google Shape;229;p3">
            <a:extLst>
              <a:ext uri="{FF2B5EF4-FFF2-40B4-BE49-F238E27FC236}">
                <a16:creationId xmlns:a16="http://schemas.microsoft.com/office/drawing/2014/main" id="{C3F05703-4ADD-4CAD-DE3C-4DDCF60B2122}"/>
              </a:ext>
            </a:extLst>
          </p:cNvPr>
          <p:cNvSpPr txBox="1">
            <a:spLocks noGrp="1"/>
          </p:cNvSpPr>
          <p:nvPr>
            <p:ph type="body" idx="1"/>
          </p:nvPr>
        </p:nvSpPr>
        <p:spPr>
          <a:xfrm>
            <a:off x="288191" y="2129365"/>
            <a:ext cx="11618547" cy="4557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indent="-285750">
              <a:spcBef>
                <a:spcPts val="0"/>
              </a:spcBef>
              <a:buFont typeface="Noto Sans Symbols"/>
              <a:buChar char="⮚"/>
            </a:pPr>
            <a:endParaRPr lang="en-US" sz="1800" b="1" dirty="0">
              <a:latin typeface="+mn-lt"/>
            </a:endParaRPr>
          </a:p>
          <a:p>
            <a:pPr marL="285750" indent="-285750">
              <a:spcBef>
                <a:spcPts val="0"/>
              </a:spcBef>
              <a:buFont typeface="Noto Sans Symbols"/>
              <a:buChar char="⮚"/>
            </a:pPr>
            <a:endParaRPr lang="en-US" sz="1800" b="1" dirty="0">
              <a:latin typeface="+mn-lt"/>
            </a:endParaRPr>
          </a:p>
          <a:p>
            <a:pPr marL="285750" indent="-285750">
              <a:spcBef>
                <a:spcPts val="0"/>
              </a:spcBef>
              <a:buFont typeface="Noto Sans Symbols"/>
              <a:buChar char="⮚"/>
            </a:pPr>
            <a:r>
              <a:rPr lang="en-US" sz="1800" b="1" dirty="0">
                <a:latin typeface="+mn-lt"/>
              </a:rPr>
              <a:t>As per STATE ENVIRONMENT PLAN - West Bengal Pollution Control Board, West </a:t>
            </a:r>
            <a:r>
              <a:rPr lang="en-US" sz="1800" b="1" dirty="0" err="1">
                <a:latin typeface="+mn-lt"/>
              </a:rPr>
              <a:t>Bangal</a:t>
            </a:r>
            <a:r>
              <a:rPr lang="en-US" sz="1800" b="1" dirty="0">
                <a:latin typeface="+mn-lt"/>
              </a:rPr>
              <a:t> produces 13,708.58 Tonnes per day (TPD). And the main component of this  </a:t>
            </a:r>
            <a:r>
              <a:rPr lang="en-US" sz="1800" b="1" dirty="0" err="1">
                <a:latin typeface="+mn-lt"/>
              </a:rPr>
              <a:t>tonnes</a:t>
            </a:r>
            <a:r>
              <a:rPr lang="en-US" sz="1800" b="1" dirty="0">
                <a:latin typeface="+mn-lt"/>
              </a:rPr>
              <a:t> of waste is 43% plastic and 22% E-Wastes.</a:t>
            </a:r>
            <a:endParaRPr lang="en-US" dirty="0">
              <a:latin typeface="+mn-lt"/>
            </a:endParaRPr>
          </a:p>
          <a:p>
            <a:pPr marL="285750" indent="-285750">
              <a:spcBef>
                <a:spcPts val="0"/>
              </a:spcBef>
              <a:buFont typeface="Noto Sans Symbols"/>
              <a:buChar char="⮚"/>
            </a:pPr>
            <a:endParaRPr lang="en-US" dirty="0">
              <a:solidFill>
                <a:srgbClr val="000000"/>
              </a:solidFill>
              <a:latin typeface="+mn-lt"/>
            </a:endParaRPr>
          </a:p>
          <a:p>
            <a:pPr marL="0" indent="0">
              <a:spcBef>
                <a:spcPts val="0"/>
              </a:spcBef>
            </a:pPr>
            <a:r>
              <a:rPr lang="en-US" dirty="0">
                <a:solidFill>
                  <a:srgbClr val="000000"/>
                </a:solidFill>
                <a:latin typeface="+mn-lt"/>
              </a:rPr>
              <a:t>       So if we only focus on that 43% of plastic waste then WB produces 5894.68 </a:t>
            </a:r>
            <a:r>
              <a:rPr lang="en-US" dirty="0" err="1">
                <a:solidFill>
                  <a:srgbClr val="000000"/>
                </a:solidFill>
                <a:latin typeface="+mn-lt"/>
              </a:rPr>
              <a:t>tonnes</a:t>
            </a:r>
            <a:r>
              <a:rPr lang="en-US" dirty="0">
                <a:solidFill>
                  <a:srgbClr val="000000"/>
                </a:solidFill>
                <a:latin typeface="+mn-lt"/>
              </a:rPr>
              <a:t> of plastic waste per day.</a:t>
            </a:r>
          </a:p>
          <a:p>
            <a:pPr marL="0" indent="0">
              <a:spcBef>
                <a:spcPts val="0"/>
              </a:spcBef>
            </a:pPr>
            <a:r>
              <a:rPr lang="en-US" dirty="0">
                <a:solidFill>
                  <a:srgbClr val="000000"/>
                </a:solidFill>
                <a:latin typeface="+mn-lt"/>
              </a:rPr>
              <a:t>                            </a:t>
            </a:r>
            <a:r>
              <a:rPr lang="en-US" b="1" dirty="0">
                <a:solidFill>
                  <a:srgbClr val="000000"/>
                </a:solidFill>
                <a:latin typeface="+mn-lt"/>
              </a:rPr>
              <a:t>And </a:t>
            </a:r>
            <a:r>
              <a:rPr lang="en-US" b="1" dirty="0" err="1">
                <a:solidFill>
                  <a:srgbClr val="000000"/>
                </a:solidFill>
                <a:latin typeface="+mn-lt"/>
              </a:rPr>
              <a:t>intresting</a:t>
            </a:r>
            <a:r>
              <a:rPr lang="en-US" b="1" dirty="0">
                <a:solidFill>
                  <a:srgbClr val="000000"/>
                </a:solidFill>
                <a:latin typeface="+mn-lt"/>
              </a:rPr>
              <a:t> fact is that only 10% of those plastic wastes are get recycled and rest remain as it is in                                    </a:t>
            </a:r>
            <a:r>
              <a:rPr lang="en-US" b="1" dirty="0" err="1">
                <a:solidFill>
                  <a:srgbClr val="000000"/>
                </a:solidFill>
                <a:latin typeface="+mn-lt"/>
              </a:rPr>
              <a:t>Dhappa</a:t>
            </a:r>
            <a:r>
              <a:rPr lang="en-US" b="1" dirty="0">
                <a:solidFill>
                  <a:srgbClr val="000000"/>
                </a:solidFill>
                <a:latin typeface="+mn-lt"/>
              </a:rPr>
              <a:t> landfill.</a:t>
            </a:r>
          </a:p>
          <a:p>
            <a:pPr marL="0" indent="0">
              <a:spcBef>
                <a:spcPts val="0"/>
              </a:spcBef>
            </a:pPr>
            <a:r>
              <a:rPr lang="en-US" dirty="0">
                <a:solidFill>
                  <a:srgbClr val="000000"/>
                </a:solidFill>
                <a:latin typeface="+mn-lt"/>
              </a:rPr>
              <a:t>        Therefore, as per calculations total </a:t>
            </a:r>
            <a:r>
              <a:rPr lang="en-US" dirty="0" err="1">
                <a:solidFill>
                  <a:srgbClr val="000000"/>
                </a:solidFill>
                <a:latin typeface="+mn-lt"/>
              </a:rPr>
              <a:t>non recycled</a:t>
            </a:r>
            <a:r>
              <a:rPr lang="en-US" dirty="0">
                <a:solidFill>
                  <a:srgbClr val="000000"/>
                </a:solidFill>
                <a:latin typeface="+mn-lt"/>
              </a:rPr>
              <a:t> plastic wastes are about 5305.212 </a:t>
            </a:r>
            <a:r>
              <a:rPr lang="en-US" dirty="0" err="1">
                <a:solidFill>
                  <a:srgbClr val="000000"/>
                </a:solidFill>
                <a:latin typeface="+mn-lt"/>
              </a:rPr>
              <a:t>tonnes</a:t>
            </a:r>
            <a:r>
              <a:rPr lang="en-US" dirty="0">
                <a:solidFill>
                  <a:srgbClr val="000000"/>
                </a:solidFill>
                <a:latin typeface="+mn-lt"/>
              </a:rPr>
              <a:t> per day</a:t>
            </a:r>
          </a:p>
          <a:p>
            <a:pPr marL="0" indent="0">
              <a:spcBef>
                <a:spcPts val="0"/>
              </a:spcBef>
            </a:pPr>
            <a:r>
              <a:rPr lang="en-US" dirty="0">
                <a:solidFill>
                  <a:srgbClr val="000000"/>
                </a:solidFill>
                <a:latin typeface="+mn-lt"/>
              </a:rPr>
              <a:t>                          As we know 1 </a:t>
            </a:r>
            <a:r>
              <a:rPr lang="en-US" dirty="0" err="1">
                <a:solidFill>
                  <a:srgbClr val="000000"/>
                </a:solidFill>
                <a:latin typeface="+mn-lt"/>
              </a:rPr>
              <a:t>tonne</a:t>
            </a:r>
            <a:r>
              <a:rPr lang="en-US" dirty="0">
                <a:solidFill>
                  <a:srgbClr val="000000"/>
                </a:solidFill>
                <a:latin typeface="+mn-lt"/>
              </a:rPr>
              <a:t> = 1000kg – therefore, 5305.212 </a:t>
            </a:r>
            <a:r>
              <a:rPr lang="en-US" dirty="0" err="1">
                <a:solidFill>
                  <a:srgbClr val="000000"/>
                </a:solidFill>
                <a:latin typeface="+mn-lt"/>
              </a:rPr>
              <a:t>tonnes</a:t>
            </a:r>
            <a:r>
              <a:rPr lang="en-US" dirty="0">
                <a:solidFill>
                  <a:srgbClr val="000000"/>
                </a:solidFill>
                <a:latin typeface="+mn-lt"/>
              </a:rPr>
              <a:t> in kg = 5,305,212 kg per day</a:t>
            </a:r>
          </a:p>
          <a:p>
            <a:pPr marL="0" indent="0">
              <a:spcBef>
                <a:spcPts val="0"/>
              </a:spcBef>
            </a:pPr>
            <a:r>
              <a:rPr lang="en-US" dirty="0">
                <a:solidFill>
                  <a:srgbClr val="000000"/>
                </a:solidFill>
                <a:latin typeface="+mn-lt"/>
              </a:rPr>
              <a:t>                                                    And as 1 kg of waste plastic is costed about Rs.9/- …</a:t>
            </a:r>
          </a:p>
          <a:p>
            <a:pPr marL="0" indent="0">
              <a:spcBef>
                <a:spcPts val="0"/>
              </a:spcBef>
            </a:pPr>
            <a:r>
              <a:rPr lang="en-US" dirty="0">
                <a:solidFill>
                  <a:srgbClr val="000000"/>
                </a:solidFill>
                <a:latin typeface="+mn-lt"/>
              </a:rPr>
              <a:t>                                                    hence total cost of those plastic waste generated per day is about Rs. 47,746,908 (forty-seven million, seven hundred forty-six thousand, nine hundred eight) per  day only in just WB.</a:t>
            </a:r>
          </a:p>
          <a:p>
            <a:pPr marL="0" indent="0">
              <a:spcBef>
                <a:spcPts val="0"/>
              </a:spcBef>
            </a:pPr>
            <a:r>
              <a:rPr lang="en-US" b="1" dirty="0">
                <a:solidFill>
                  <a:srgbClr val="000000"/>
                </a:solidFill>
                <a:latin typeface="+mn-lt"/>
              </a:rPr>
              <a:t>And if we conqueror just 10% of the total market then the revenue will be Rs.4774690.8 (</a:t>
            </a:r>
            <a:r>
              <a:rPr lang="en-US" sz="1400" dirty="0">
                <a:solidFill>
                  <a:srgbClr val="000000"/>
                </a:solidFill>
                <a:latin typeface="+mn-lt"/>
              </a:rPr>
              <a:t>four million, seven hundred seventy-four thousand, six hundred ninety</a:t>
            </a:r>
            <a:r>
              <a:rPr lang="en-US" b="1" dirty="0">
                <a:solidFill>
                  <a:srgbClr val="000000"/>
                </a:solidFill>
                <a:latin typeface="+mn-lt"/>
              </a:rPr>
              <a:t>) per day and for total year it will be of Rs. 1,742,762,142 (</a:t>
            </a:r>
            <a:r>
              <a:rPr lang="en-US" dirty="0">
                <a:solidFill>
                  <a:srgbClr val="000000"/>
                </a:solidFill>
                <a:latin typeface="+mn-lt"/>
              </a:rPr>
              <a:t>one billion, seven hundred forty-two million, seven hundred sixty-two thousand, one hundred forty-two</a:t>
            </a:r>
            <a:r>
              <a:rPr lang="en-US" b="1" dirty="0">
                <a:solidFill>
                  <a:srgbClr val="000000"/>
                </a:solidFill>
                <a:latin typeface="+mn-lt"/>
              </a:rPr>
              <a:t>)only just in West </a:t>
            </a:r>
            <a:r>
              <a:rPr lang="en-US" b="1" dirty="0" err="1">
                <a:solidFill>
                  <a:srgbClr val="000000"/>
                </a:solidFill>
                <a:latin typeface="+mn-lt"/>
              </a:rPr>
              <a:t>Bangal</a:t>
            </a:r>
            <a:r>
              <a:rPr lang="en-US" b="1" dirty="0">
                <a:solidFill>
                  <a:srgbClr val="000000"/>
                </a:solidFill>
                <a:latin typeface="+mn-lt"/>
              </a:rPr>
              <a:t>.</a:t>
            </a:r>
          </a:p>
          <a:p>
            <a:pPr marL="0" indent="0">
              <a:spcBef>
                <a:spcPts val="0"/>
              </a:spcBef>
            </a:pPr>
            <a:r>
              <a:rPr lang="en-US" b="1" dirty="0">
                <a:solidFill>
                  <a:srgbClr val="000000"/>
                </a:solidFill>
                <a:latin typeface="+mn-lt"/>
              </a:rPr>
              <a:t>And </a:t>
            </a:r>
            <a:r>
              <a:rPr lang="en-US" b="1" dirty="0" err="1">
                <a:solidFill>
                  <a:srgbClr val="000000"/>
                </a:solidFill>
                <a:latin typeface="+mn-lt"/>
              </a:rPr>
              <a:t>Intresting</a:t>
            </a:r>
            <a:r>
              <a:rPr lang="en-US" b="1" dirty="0">
                <a:solidFill>
                  <a:srgbClr val="000000"/>
                </a:solidFill>
                <a:latin typeface="+mn-lt"/>
              </a:rPr>
              <a:t> fact is that if we can reuse those E-wastes then the revenue will get increased by 10-15 times...</a:t>
            </a:r>
          </a:p>
        </p:txBody>
      </p:sp>
      <p:sp>
        <p:nvSpPr>
          <p:cNvPr id="16" name="TextBox 15">
            <a:extLst>
              <a:ext uri="{FF2B5EF4-FFF2-40B4-BE49-F238E27FC236}">
                <a16:creationId xmlns:a16="http://schemas.microsoft.com/office/drawing/2014/main" id="{8A7351E7-7377-C270-50D6-EBD64D2232B9}"/>
              </a:ext>
            </a:extLst>
          </p:cNvPr>
          <p:cNvSpPr txBox="1"/>
          <p:nvPr/>
        </p:nvSpPr>
        <p:spPr>
          <a:xfrm>
            <a:off x="357553" y="2086708"/>
            <a:ext cx="372989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Franklin Gothic"/>
              </a:rPr>
              <a:t>Market size:</a:t>
            </a:r>
            <a:endParaRPr lang="en-US" sz="2800"/>
          </a:p>
        </p:txBody>
      </p:sp>
    </p:spTree>
    <p:extLst>
      <p:ext uri="{BB962C8B-B14F-4D97-AF65-F5344CB8AC3E}">
        <p14:creationId xmlns:p14="http://schemas.microsoft.com/office/powerpoint/2010/main" val="463437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latin typeface="+mj-lt"/>
              </a:rPr>
              <a:t>Team Member Details </a:t>
            </a:r>
            <a:endParaRPr dirty="0">
              <a:latin typeface="+mj-lt"/>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latin typeface="+mn-lt"/>
              </a:rPr>
              <a:t>Team Leader Name: Chirag </a:t>
            </a:r>
            <a:r>
              <a:rPr lang="en-US" sz="1200" b="1" dirty="0" err="1">
                <a:solidFill>
                  <a:srgbClr val="5D7C3F"/>
                </a:solidFill>
                <a:latin typeface="+mn-lt"/>
              </a:rPr>
              <a:t>Nahata</a:t>
            </a:r>
            <a:endParaRPr dirty="0">
              <a:latin typeface="+mn-lt"/>
            </a:endParaRPr>
          </a:p>
          <a:p>
            <a:pPr marL="0" lvl="0" indent="0" algn="l" rtl="0">
              <a:lnSpc>
                <a:spcPct val="90000"/>
              </a:lnSpc>
              <a:spcBef>
                <a:spcPts val="1000"/>
              </a:spcBef>
              <a:spcAft>
                <a:spcPts val="0"/>
              </a:spcAft>
              <a:buClr>
                <a:schemeClr val="dk1"/>
              </a:buClr>
              <a:buSzPts val="1200"/>
              <a:buNone/>
            </a:pPr>
            <a:r>
              <a:rPr lang="en-US" sz="1200" dirty="0">
                <a:latin typeface="+mn-lt"/>
              </a:rPr>
              <a:t>Branch (</a:t>
            </a:r>
            <a:r>
              <a:rPr lang="en-US" sz="1200" dirty="0" err="1">
                <a:latin typeface="+mn-lt"/>
              </a:rPr>
              <a:t>Btech</a:t>
            </a:r>
            <a:r>
              <a:rPr lang="en-US" sz="1200" dirty="0">
                <a:latin typeface="+mn-lt"/>
              </a:rPr>
              <a:t>/</a:t>
            </a:r>
            <a:r>
              <a:rPr lang="en-US" sz="1200" dirty="0" err="1">
                <a:latin typeface="+mn-lt"/>
              </a:rPr>
              <a:t>Mtech</a:t>
            </a:r>
            <a:r>
              <a:rPr lang="en-US" sz="1200" dirty="0">
                <a:latin typeface="+mn-lt"/>
              </a:rPr>
              <a:t>/PhD </a:t>
            </a:r>
            <a:r>
              <a:rPr lang="en-US" sz="1200" dirty="0" err="1">
                <a:latin typeface="+mn-lt"/>
              </a:rPr>
              <a:t>etc</a:t>
            </a:r>
            <a:r>
              <a:rPr lang="en-US" sz="1200" dirty="0">
                <a:latin typeface="+mn-lt"/>
              </a:rPr>
              <a:t>):	</a:t>
            </a:r>
            <a:r>
              <a:rPr lang="en-US" sz="1200" dirty="0" err="1">
                <a:latin typeface="+mn-lt"/>
              </a:rPr>
              <a:t>B.Tech</a:t>
            </a:r>
            <a:r>
              <a:rPr lang="en-US" sz="1200" dirty="0">
                <a:latin typeface="+mn-lt"/>
              </a:rPr>
              <a:t>		Stream (ECE, CSE </a:t>
            </a:r>
            <a:r>
              <a:rPr lang="en-US" sz="1200" dirty="0" err="1">
                <a:latin typeface="+mn-lt"/>
              </a:rPr>
              <a:t>etc</a:t>
            </a:r>
            <a:r>
              <a:rPr lang="en-US" sz="1200" dirty="0">
                <a:latin typeface="+mn-lt"/>
              </a:rPr>
              <a:t>):	CSE(AIML)		Year (I,II,III,IV):  I</a:t>
            </a:r>
            <a:endParaRPr dirty="0">
              <a:latin typeface="+mn-lt"/>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mn-lt"/>
              </a:rPr>
              <a:t>Team Member 1 Name: Akash Nath</a:t>
            </a:r>
            <a:endParaRPr dirty="0">
              <a:latin typeface="+mn-lt"/>
            </a:endParaRPr>
          </a:p>
          <a:p>
            <a:pPr marL="0" lvl="0" indent="0" algn="l" rtl="0">
              <a:lnSpc>
                <a:spcPct val="90000"/>
              </a:lnSpc>
              <a:spcBef>
                <a:spcPts val="1000"/>
              </a:spcBef>
              <a:spcAft>
                <a:spcPts val="0"/>
              </a:spcAft>
              <a:buClr>
                <a:schemeClr val="dk1"/>
              </a:buClr>
              <a:buSzPts val="1200"/>
              <a:buNone/>
            </a:pPr>
            <a:r>
              <a:rPr lang="en-US" sz="1200" dirty="0">
                <a:latin typeface="+mn-lt"/>
              </a:rPr>
              <a:t>Branch (</a:t>
            </a:r>
            <a:r>
              <a:rPr lang="en-US" sz="1200" dirty="0" err="1">
                <a:latin typeface="+mn-lt"/>
              </a:rPr>
              <a:t>Btech</a:t>
            </a:r>
            <a:r>
              <a:rPr lang="en-US" sz="1200" dirty="0">
                <a:latin typeface="+mn-lt"/>
              </a:rPr>
              <a:t>/</a:t>
            </a:r>
            <a:r>
              <a:rPr lang="en-US" sz="1200" dirty="0" err="1">
                <a:latin typeface="+mn-lt"/>
              </a:rPr>
              <a:t>Mtech</a:t>
            </a:r>
            <a:r>
              <a:rPr lang="en-US" sz="1200" dirty="0">
                <a:latin typeface="+mn-lt"/>
              </a:rPr>
              <a:t>/PhD </a:t>
            </a:r>
            <a:r>
              <a:rPr lang="en-US" sz="1200" dirty="0" err="1">
                <a:latin typeface="+mn-lt"/>
              </a:rPr>
              <a:t>etc</a:t>
            </a:r>
            <a:r>
              <a:rPr lang="en-US" sz="1200" dirty="0">
                <a:latin typeface="+mn-lt"/>
              </a:rPr>
              <a:t>):	</a:t>
            </a:r>
            <a:r>
              <a:rPr lang="en-US" sz="1200" dirty="0" err="1">
                <a:latin typeface="+mn-lt"/>
              </a:rPr>
              <a:t>B.Tech</a:t>
            </a:r>
            <a:r>
              <a:rPr lang="en-US" sz="1200" dirty="0">
                <a:latin typeface="+mn-lt"/>
              </a:rPr>
              <a:t>		Stream (ECE, CSE </a:t>
            </a:r>
            <a:r>
              <a:rPr lang="en-US" sz="1200" dirty="0" err="1">
                <a:latin typeface="+mn-lt"/>
              </a:rPr>
              <a:t>etc</a:t>
            </a:r>
            <a:r>
              <a:rPr lang="en-US" sz="1200" dirty="0">
                <a:latin typeface="+mn-lt"/>
              </a:rPr>
              <a:t>):	CSE(AIML)		Year (I,II,III,IV):  I</a:t>
            </a:r>
            <a:endParaRPr dirty="0">
              <a:latin typeface="+mn-lt"/>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mn-lt"/>
              </a:rPr>
              <a:t>Team Member 2 Name: Rohit Debnath</a:t>
            </a:r>
            <a:endParaRPr dirty="0">
              <a:latin typeface="+mn-lt"/>
            </a:endParaRPr>
          </a:p>
          <a:p>
            <a:pPr marL="0" lvl="0" indent="0" algn="l" rtl="0">
              <a:lnSpc>
                <a:spcPct val="90000"/>
              </a:lnSpc>
              <a:spcBef>
                <a:spcPts val="1000"/>
              </a:spcBef>
              <a:spcAft>
                <a:spcPts val="0"/>
              </a:spcAft>
              <a:buClr>
                <a:schemeClr val="dk1"/>
              </a:buClr>
              <a:buSzPts val="1200"/>
              <a:buNone/>
            </a:pPr>
            <a:r>
              <a:rPr lang="en-US" sz="1200" dirty="0">
                <a:latin typeface="+mn-lt"/>
              </a:rPr>
              <a:t>Branch (</a:t>
            </a:r>
            <a:r>
              <a:rPr lang="en-US" sz="1200" dirty="0" err="1">
                <a:latin typeface="+mn-lt"/>
              </a:rPr>
              <a:t>Btech</a:t>
            </a:r>
            <a:r>
              <a:rPr lang="en-US" sz="1200" dirty="0">
                <a:latin typeface="+mn-lt"/>
              </a:rPr>
              <a:t>/</a:t>
            </a:r>
            <a:r>
              <a:rPr lang="en-US" sz="1200" dirty="0" err="1">
                <a:latin typeface="+mn-lt"/>
              </a:rPr>
              <a:t>Mtech</a:t>
            </a:r>
            <a:r>
              <a:rPr lang="en-US" sz="1200" dirty="0">
                <a:latin typeface="+mn-lt"/>
              </a:rPr>
              <a:t>/PhD </a:t>
            </a:r>
            <a:r>
              <a:rPr lang="en-US" sz="1200" dirty="0" err="1">
                <a:latin typeface="+mn-lt"/>
              </a:rPr>
              <a:t>etc</a:t>
            </a:r>
            <a:r>
              <a:rPr lang="en-US" sz="1200" dirty="0">
                <a:latin typeface="+mn-lt"/>
              </a:rPr>
              <a:t>):	</a:t>
            </a:r>
            <a:r>
              <a:rPr lang="en-US" sz="1200" dirty="0" err="1">
                <a:latin typeface="+mn-lt"/>
              </a:rPr>
              <a:t>B.Tech</a:t>
            </a:r>
            <a:r>
              <a:rPr lang="en-US" sz="1200" dirty="0">
                <a:latin typeface="+mn-lt"/>
              </a:rPr>
              <a:t>		Stream (ECE, CSE </a:t>
            </a:r>
            <a:r>
              <a:rPr lang="en-US" sz="1200" dirty="0" err="1">
                <a:latin typeface="+mn-lt"/>
              </a:rPr>
              <a:t>etc</a:t>
            </a:r>
            <a:r>
              <a:rPr lang="en-US" sz="1200" dirty="0">
                <a:latin typeface="+mn-lt"/>
              </a:rPr>
              <a:t>):	CSE(AIML)		Year (I,II,III,IV):  I</a:t>
            </a:r>
            <a:endParaRPr dirty="0">
              <a:latin typeface="+mn-lt"/>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mn-lt"/>
              </a:rPr>
              <a:t>Team Member 3 Name: </a:t>
            </a:r>
            <a:r>
              <a:rPr lang="en-US" sz="1200" b="1" dirty="0" err="1">
                <a:solidFill>
                  <a:srgbClr val="5D7C3F"/>
                </a:solidFill>
                <a:latin typeface="+mn-lt"/>
              </a:rPr>
              <a:t>Sangjukta</a:t>
            </a:r>
            <a:r>
              <a:rPr lang="en-US" sz="1200" b="1" dirty="0">
                <a:solidFill>
                  <a:srgbClr val="5D7C3F"/>
                </a:solidFill>
                <a:latin typeface="+mn-lt"/>
              </a:rPr>
              <a:t> Bhattacharjee </a:t>
            </a:r>
            <a:endParaRPr lang="en-US" dirty="0">
              <a:latin typeface="+mn-lt"/>
            </a:endParaRPr>
          </a:p>
          <a:p>
            <a:pPr marL="0" lvl="0" indent="0" algn="l" rtl="0">
              <a:lnSpc>
                <a:spcPct val="90000"/>
              </a:lnSpc>
              <a:spcBef>
                <a:spcPts val="1000"/>
              </a:spcBef>
              <a:spcAft>
                <a:spcPts val="0"/>
              </a:spcAft>
              <a:buClr>
                <a:schemeClr val="dk1"/>
              </a:buClr>
              <a:buSzPts val="1200"/>
              <a:buNone/>
            </a:pPr>
            <a:r>
              <a:rPr lang="en-US" sz="1200" dirty="0">
                <a:latin typeface="+mn-lt"/>
              </a:rPr>
              <a:t>Branch (</a:t>
            </a:r>
            <a:r>
              <a:rPr lang="en-US" sz="1200" dirty="0" err="1">
                <a:latin typeface="+mn-lt"/>
              </a:rPr>
              <a:t>Btech</a:t>
            </a:r>
            <a:r>
              <a:rPr lang="en-US" sz="1200" dirty="0">
                <a:latin typeface="+mn-lt"/>
              </a:rPr>
              <a:t>/</a:t>
            </a:r>
            <a:r>
              <a:rPr lang="en-US" sz="1200" dirty="0" err="1">
                <a:latin typeface="+mn-lt"/>
              </a:rPr>
              <a:t>Mtech</a:t>
            </a:r>
            <a:r>
              <a:rPr lang="en-US" sz="1200" dirty="0">
                <a:latin typeface="+mn-lt"/>
              </a:rPr>
              <a:t>/PhD </a:t>
            </a:r>
            <a:r>
              <a:rPr lang="en-US" sz="1200" dirty="0" err="1">
                <a:latin typeface="+mn-lt"/>
              </a:rPr>
              <a:t>etc</a:t>
            </a:r>
            <a:r>
              <a:rPr lang="en-US" sz="1200" dirty="0">
                <a:latin typeface="+mn-lt"/>
              </a:rPr>
              <a:t>):	</a:t>
            </a:r>
            <a:r>
              <a:rPr lang="en-US" sz="1200" dirty="0" err="1">
                <a:latin typeface="+mn-lt"/>
              </a:rPr>
              <a:t>B.Tech</a:t>
            </a:r>
            <a:r>
              <a:rPr lang="en-US" sz="1200" dirty="0">
                <a:latin typeface="+mn-lt"/>
              </a:rPr>
              <a:t>		Stream (ECE, CSE </a:t>
            </a:r>
            <a:r>
              <a:rPr lang="en-US" sz="1200" dirty="0" err="1">
                <a:latin typeface="+mn-lt"/>
              </a:rPr>
              <a:t>etc</a:t>
            </a:r>
            <a:r>
              <a:rPr lang="en-US" sz="1200" dirty="0">
                <a:latin typeface="+mn-lt"/>
              </a:rPr>
              <a:t>):	ECE		Year (I,II,III,IV):  I</a:t>
            </a:r>
            <a:endParaRPr lang="en-US" dirty="0">
              <a:latin typeface="+mn-lt"/>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mn-lt"/>
              </a:rPr>
              <a:t>Team Member 4 Name: </a:t>
            </a:r>
            <a:r>
              <a:rPr lang="en-US" sz="1200" b="1" dirty="0" err="1">
                <a:solidFill>
                  <a:srgbClr val="5D7C3F"/>
                </a:solidFill>
                <a:latin typeface="+mn-lt"/>
              </a:rPr>
              <a:t>Biki</a:t>
            </a:r>
            <a:r>
              <a:rPr lang="en-US" sz="1200" b="1" dirty="0">
                <a:solidFill>
                  <a:srgbClr val="5D7C3F"/>
                </a:solidFill>
                <a:latin typeface="+mn-lt"/>
              </a:rPr>
              <a:t> Mukherjee</a:t>
            </a:r>
            <a:endParaRPr lang="en-US" dirty="0">
              <a:latin typeface="+mn-lt"/>
            </a:endParaRPr>
          </a:p>
          <a:p>
            <a:pPr marL="0" lvl="0" indent="0" algn="l" rtl="0">
              <a:lnSpc>
                <a:spcPct val="90000"/>
              </a:lnSpc>
              <a:spcBef>
                <a:spcPts val="1000"/>
              </a:spcBef>
              <a:spcAft>
                <a:spcPts val="0"/>
              </a:spcAft>
              <a:buClr>
                <a:schemeClr val="dk1"/>
              </a:buClr>
              <a:buSzPts val="1200"/>
              <a:buNone/>
            </a:pPr>
            <a:r>
              <a:rPr lang="en-US" sz="1200" dirty="0">
                <a:latin typeface="+mn-lt"/>
              </a:rPr>
              <a:t>Branch (</a:t>
            </a:r>
            <a:r>
              <a:rPr lang="en-US" sz="1200" dirty="0" err="1">
                <a:latin typeface="+mn-lt"/>
              </a:rPr>
              <a:t>Btech</a:t>
            </a:r>
            <a:r>
              <a:rPr lang="en-US" sz="1200" dirty="0">
                <a:latin typeface="+mn-lt"/>
              </a:rPr>
              <a:t>/</a:t>
            </a:r>
            <a:r>
              <a:rPr lang="en-US" sz="1200" dirty="0" err="1">
                <a:latin typeface="+mn-lt"/>
              </a:rPr>
              <a:t>Mtech</a:t>
            </a:r>
            <a:r>
              <a:rPr lang="en-US" sz="1200" dirty="0">
                <a:latin typeface="+mn-lt"/>
              </a:rPr>
              <a:t>/PhD </a:t>
            </a:r>
            <a:r>
              <a:rPr lang="en-US" sz="1200" dirty="0" err="1">
                <a:latin typeface="+mn-lt"/>
              </a:rPr>
              <a:t>etc</a:t>
            </a:r>
            <a:r>
              <a:rPr lang="en-US" sz="1200" dirty="0">
                <a:latin typeface="+mn-lt"/>
              </a:rPr>
              <a:t>):	</a:t>
            </a:r>
            <a:r>
              <a:rPr lang="en-US" sz="1200" dirty="0" err="1">
                <a:latin typeface="+mn-lt"/>
              </a:rPr>
              <a:t>B.Tech</a:t>
            </a:r>
            <a:r>
              <a:rPr lang="en-US" sz="1200" dirty="0">
                <a:latin typeface="+mn-lt"/>
              </a:rPr>
              <a:t>		Stream (ECE, CSE </a:t>
            </a:r>
            <a:r>
              <a:rPr lang="en-US" sz="1200" dirty="0" err="1">
                <a:latin typeface="+mn-lt"/>
              </a:rPr>
              <a:t>etc</a:t>
            </a:r>
            <a:r>
              <a:rPr lang="en-US" sz="1200" dirty="0">
                <a:latin typeface="+mn-lt"/>
              </a:rPr>
              <a:t>):	ECE		Year (I,II,III,IV):  I</a:t>
            </a:r>
            <a:endParaRPr lang="en-US" dirty="0">
              <a:latin typeface="+mn-lt"/>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mn-lt"/>
              </a:rPr>
              <a:t>Team Member 5 Name: Aditya Biswas</a:t>
            </a:r>
            <a:endParaRPr lang="en-US" dirty="0">
              <a:latin typeface="+mn-lt"/>
            </a:endParaRPr>
          </a:p>
          <a:p>
            <a:pPr marL="0" lvl="0" indent="0" algn="l" rtl="0">
              <a:lnSpc>
                <a:spcPct val="90000"/>
              </a:lnSpc>
              <a:spcBef>
                <a:spcPts val="1000"/>
              </a:spcBef>
              <a:spcAft>
                <a:spcPts val="0"/>
              </a:spcAft>
              <a:buClr>
                <a:schemeClr val="dk1"/>
              </a:buClr>
              <a:buSzPts val="1200"/>
              <a:buNone/>
            </a:pPr>
            <a:r>
              <a:rPr lang="en-US" sz="1200" dirty="0">
                <a:latin typeface="+mn-lt"/>
              </a:rPr>
              <a:t>Branch (</a:t>
            </a:r>
            <a:r>
              <a:rPr lang="en-US" sz="1200" dirty="0" err="1">
                <a:latin typeface="+mn-lt"/>
              </a:rPr>
              <a:t>Btech</a:t>
            </a:r>
            <a:r>
              <a:rPr lang="en-US" sz="1200" dirty="0">
                <a:latin typeface="+mn-lt"/>
              </a:rPr>
              <a:t>/</a:t>
            </a:r>
            <a:r>
              <a:rPr lang="en-US" sz="1200" dirty="0" err="1">
                <a:latin typeface="+mn-lt"/>
              </a:rPr>
              <a:t>Mtech</a:t>
            </a:r>
            <a:r>
              <a:rPr lang="en-US" sz="1200" dirty="0">
                <a:latin typeface="+mn-lt"/>
              </a:rPr>
              <a:t>/PhD </a:t>
            </a:r>
            <a:r>
              <a:rPr lang="en-US" sz="1200" dirty="0" err="1">
                <a:latin typeface="+mn-lt"/>
              </a:rPr>
              <a:t>etc</a:t>
            </a:r>
            <a:r>
              <a:rPr lang="en-US" sz="1200" dirty="0">
                <a:latin typeface="+mn-lt"/>
              </a:rPr>
              <a:t>):	</a:t>
            </a:r>
            <a:r>
              <a:rPr lang="en-US" sz="1200" dirty="0" err="1">
                <a:latin typeface="+mn-lt"/>
              </a:rPr>
              <a:t>B.Tech</a:t>
            </a:r>
            <a:r>
              <a:rPr lang="en-US" sz="1200" dirty="0">
                <a:latin typeface="+mn-lt"/>
              </a:rPr>
              <a:t>		Stream (ECE, CSE </a:t>
            </a:r>
            <a:r>
              <a:rPr lang="en-US" sz="1200" dirty="0" err="1">
                <a:latin typeface="+mn-lt"/>
              </a:rPr>
              <a:t>etc</a:t>
            </a:r>
            <a:r>
              <a:rPr lang="en-US" sz="1200" dirty="0">
                <a:latin typeface="+mn-lt"/>
              </a:rPr>
              <a:t>):	CSE(AIML)		Year (I,II,III,IV):  I</a:t>
            </a:r>
            <a:endParaRPr lang="en-US" dirty="0">
              <a:latin typeface="+mn-lt"/>
            </a:endParaRPr>
          </a:p>
          <a:p>
            <a:pPr marL="0" lvl="0" indent="0" algn="l" rtl="0">
              <a:lnSpc>
                <a:spcPct val="90000"/>
              </a:lnSpc>
              <a:spcBef>
                <a:spcPts val="1000"/>
              </a:spcBef>
              <a:spcAft>
                <a:spcPts val="0"/>
              </a:spcAft>
              <a:buClr>
                <a:srgbClr val="804160"/>
              </a:buClr>
              <a:buSzPts val="1200"/>
              <a:buNone/>
            </a:pPr>
            <a:r>
              <a:rPr lang="en-US" sz="1200" b="1" dirty="0">
                <a:solidFill>
                  <a:srgbClr val="804160"/>
                </a:solidFill>
                <a:latin typeface="+mn-lt"/>
              </a:rPr>
              <a:t>Team Mentor 1 Name: Type Your Name Here</a:t>
            </a:r>
            <a:endParaRPr dirty="0">
              <a:latin typeface="+mn-lt"/>
            </a:endParaRPr>
          </a:p>
          <a:p>
            <a:pPr marL="0" lvl="0" indent="0" algn="l" rtl="0">
              <a:lnSpc>
                <a:spcPct val="90000"/>
              </a:lnSpc>
              <a:spcBef>
                <a:spcPts val="1000"/>
              </a:spcBef>
              <a:spcAft>
                <a:spcPts val="0"/>
              </a:spcAft>
              <a:buClr>
                <a:schemeClr val="dk1"/>
              </a:buClr>
              <a:buSzPts val="1200"/>
              <a:buNone/>
            </a:pPr>
            <a:r>
              <a:rPr lang="en-US" sz="1200" dirty="0">
                <a:latin typeface="+mn-lt"/>
              </a:rPr>
              <a:t>Category (Academic/Industry): 			Expertise (AI/ML/Blockchain </a:t>
            </a:r>
            <a:r>
              <a:rPr lang="en-US" sz="1200" dirty="0" err="1">
                <a:latin typeface="+mn-lt"/>
              </a:rPr>
              <a:t>etc</a:t>
            </a:r>
            <a:r>
              <a:rPr lang="en-US" sz="1200" dirty="0">
                <a:latin typeface="+mn-lt"/>
              </a:rPr>
              <a:t>): 		Domain Experience (in years):    </a:t>
            </a:r>
            <a:endParaRPr dirty="0">
              <a:latin typeface="+mn-lt"/>
            </a:endParaRPr>
          </a:p>
          <a:p>
            <a:pPr marL="0" lvl="0" indent="0" algn="l" rtl="0">
              <a:lnSpc>
                <a:spcPct val="90000"/>
              </a:lnSpc>
              <a:spcBef>
                <a:spcPts val="1000"/>
              </a:spcBef>
              <a:spcAft>
                <a:spcPts val="0"/>
              </a:spcAft>
              <a:buClr>
                <a:srgbClr val="804160"/>
              </a:buClr>
              <a:buSzPts val="1200"/>
              <a:buNone/>
            </a:pPr>
            <a:r>
              <a:rPr lang="en-US" sz="1200" b="1" dirty="0">
                <a:solidFill>
                  <a:srgbClr val="804160"/>
                </a:solidFill>
                <a:latin typeface="+mn-lt"/>
              </a:rPr>
              <a:t>Team Mentor 2 Name: Type Your Name Here</a:t>
            </a:r>
            <a:endParaRPr dirty="0">
              <a:latin typeface="+mn-lt"/>
            </a:endParaRPr>
          </a:p>
          <a:p>
            <a:pPr marL="0" lvl="0" indent="0" algn="l" rtl="0">
              <a:lnSpc>
                <a:spcPct val="90000"/>
              </a:lnSpc>
              <a:spcBef>
                <a:spcPts val="1000"/>
              </a:spcBef>
              <a:spcAft>
                <a:spcPts val="0"/>
              </a:spcAft>
              <a:buClr>
                <a:schemeClr val="dk1"/>
              </a:buClr>
              <a:buSzPts val="1200"/>
              <a:buNone/>
            </a:pPr>
            <a:r>
              <a:rPr lang="en-US" sz="1200" dirty="0">
                <a:latin typeface="+mn-lt"/>
              </a:rPr>
              <a:t>Category (Academic/Industry):		 	Expertise (AI/ML/Blockchain </a:t>
            </a:r>
            <a:r>
              <a:rPr lang="en-US" sz="1200" dirty="0" err="1">
                <a:latin typeface="+mn-lt"/>
              </a:rPr>
              <a:t>etc</a:t>
            </a:r>
            <a:r>
              <a:rPr lang="en-US" sz="1200" dirty="0">
                <a:latin typeface="+mn-lt"/>
              </a:rPr>
              <a:t>): 		Domain Experience (in years):    </a:t>
            </a:r>
            <a:endParaRPr dirty="0">
              <a:latin typeface="+mn-lt"/>
            </a:endParaRP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1268</Words>
  <Application>Microsoft Office PowerPoint</Application>
  <PresentationFormat>Widescreen</PresentationFormat>
  <Paragraphs>83</Paragraphs>
  <Slides>6</Slides>
  <Notes>4</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Theme1</vt:lpstr>
      <vt:lpstr>Basic Details of the Team and Problem Statement</vt:lpstr>
      <vt:lpstr>Idea/Approach Details</vt:lpstr>
      <vt:lpstr>Idea/Approach Details</vt:lpstr>
      <vt:lpstr>What Problem we are solving?</vt:lpstr>
      <vt:lpstr>Buissness Idea:</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Chirag Nahata</cp:lastModifiedBy>
  <cp:revision>774</cp:revision>
  <dcterms:created xsi:type="dcterms:W3CDTF">2022-02-11T07:14:46Z</dcterms:created>
  <dcterms:modified xsi:type="dcterms:W3CDTF">2023-09-20T09:33:07Z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