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2"/>
    <p:sldId id="257" r:id="rId3"/>
    <p:sldId id="258" r:id="rId4"/>
    <p:sldId id="259" r:id="rId5"/>
    <p:sldId id="260" r:id="rId6"/>
    <p:sldId id="261" r:id="rId7"/>
    <p:sldId id="269" r:id="rId8"/>
    <p:sldId id="270" r:id="rId9"/>
    <p:sldId id="271" r:id="rId10"/>
    <p:sldId id="272" r:id="rId11"/>
    <p:sldId id="268" r:id="rId12"/>
    <p:sldId id="264" r:id="rId13"/>
    <p:sldId id="265"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15-01-2024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2BD690-5D1C-4A22-A83F-72B087D8A357}" type="slidenum">
              <a:rPr lang="en-IN" smtClean="0"/>
              <a:t>14</a:t>
            </a:fld>
            <a:endParaRPr lang="en-IN"/>
          </a:p>
        </p:txBody>
      </p:sp>
    </p:spTree>
    <p:extLst>
      <p:ext uri="{BB962C8B-B14F-4D97-AF65-F5344CB8AC3E}">
        <p14:creationId xmlns:p14="http://schemas.microsoft.com/office/powerpoint/2010/main" val="251093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t>15-01-2024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15-01-2024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15-01-2024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t>15-01-2024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430" y="311150"/>
            <a:ext cx="8728075" cy="1855470"/>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700" b="0" dirty="0">
                <a:cs typeface="Leelawadee" panose="020B0502040204020203"/>
              </a:rPr>
              <a:t>on</a:t>
            </a:r>
            <a:br>
              <a:rPr lang="en-US" dirty="0">
                <a:cs typeface="Leelawadee" panose="020B0502040204020203"/>
              </a:rPr>
            </a:br>
            <a:r>
              <a:rPr lang="en-US" sz="2200" dirty="0">
                <a:cs typeface="Leelawadee" panose="020B0502040204020203"/>
              </a:rPr>
              <a:t>Scientific Calculator using Client-Server Architecture.</a:t>
            </a:r>
            <a:br>
              <a:rPr lang="en-US" sz="2200" dirty="0">
                <a:cs typeface="Leelawadee" panose="020B0502040204020203"/>
              </a:rPr>
            </a:br>
            <a:r>
              <a:rPr lang="en-US" sz="2200" dirty="0">
                <a:cs typeface="Leelawadee" panose="020B0502040204020203"/>
              </a:rPr>
              <a:t>(Socket Programming)</a:t>
            </a:r>
          </a:p>
        </p:txBody>
      </p:sp>
      <p:sp>
        <p:nvSpPr>
          <p:cNvPr id="4" name="Subtitle 2"/>
          <p:cNvSpPr txBox="1"/>
          <p:nvPr/>
        </p:nvSpPr>
        <p:spPr>
          <a:xfrm>
            <a:off x="5506592" y="2109870"/>
            <a:ext cx="3371977" cy="247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55" b="1" dirty="0">
              <a:solidFill>
                <a:schemeClr val="tx1"/>
              </a:solidFill>
            </a:endParaRPr>
          </a:p>
          <a:p>
            <a:pPr algn="l"/>
            <a:r>
              <a:rPr lang="en-US" sz="1555" b="1" dirty="0">
                <a:solidFill>
                  <a:schemeClr val="tx1"/>
                </a:solidFill>
              </a:rPr>
              <a:t>Presented by</a:t>
            </a:r>
          </a:p>
          <a:p>
            <a:pPr algn="l"/>
            <a:r>
              <a:rPr lang="en-US" sz="1555" dirty="0">
                <a:solidFill>
                  <a:schemeClr val="tx1"/>
                </a:solidFill>
              </a:rPr>
              <a:t>Dharmesh Raj– 2141018036</a:t>
            </a:r>
          </a:p>
          <a:p>
            <a:pPr algn="l"/>
            <a:r>
              <a:rPr lang="en-US" sz="1555" dirty="0">
                <a:solidFill>
                  <a:schemeClr val="tx1"/>
                </a:solidFill>
              </a:rPr>
              <a:t>Utsav Raj – 2141018035</a:t>
            </a:r>
          </a:p>
          <a:p>
            <a:pPr algn="l"/>
            <a:r>
              <a:rPr lang="en-US" sz="1555" dirty="0">
                <a:solidFill>
                  <a:schemeClr val="tx1"/>
                </a:solidFill>
              </a:rPr>
              <a:t>Akash Pradhan– 2141016398</a:t>
            </a:r>
          </a:p>
          <a:p>
            <a:pPr algn="l"/>
            <a:r>
              <a:rPr lang="en-US" sz="1555" dirty="0">
                <a:solidFill>
                  <a:schemeClr val="tx1"/>
                </a:solidFill>
              </a:rPr>
              <a:t>Saket Ranjan- 2141018057</a:t>
            </a:r>
          </a:p>
          <a:p>
            <a:pPr algn="l"/>
            <a:endParaRPr lang="en-US" sz="1555" dirty="0">
              <a:solidFill>
                <a:schemeClr val="tx1"/>
              </a:solidFill>
            </a:endParaRPr>
          </a:p>
        </p:txBody>
      </p:sp>
      <p:pic>
        <p:nvPicPr>
          <p:cNvPr id="5" name="Picture"/>
          <p:cNvPicPr/>
          <p:nvPr/>
        </p:nvPicPr>
        <p:blipFill>
          <a:blip r:embed="rId2"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p:cNvSpPr txBox="1"/>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p:cNvSpPr txBox="1"/>
          <p:nvPr/>
        </p:nvSpPr>
        <p:spPr>
          <a:xfrm>
            <a:off x="265430" y="4782820"/>
            <a:ext cx="8616315" cy="1846580"/>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p>
          <a:p>
            <a:r>
              <a:rPr lang="en-US" sz="2000" b="1" dirty="0">
                <a:cs typeface="Leelawadee" panose="020B0502040204020203"/>
              </a:rPr>
              <a:t>Institute of Technical Education &amp; Research (FET)</a:t>
            </a:r>
          </a:p>
          <a:p>
            <a:endParaRPr lang="en-US" sz="2000" dirty="0">
              <a:cs typeface="Leelawadee" panose="020B0502040204020203"/>
            </a:endParaRPr>
          </a:p>
          <a:p>
            <a:r>
              <a:rPr lang="en-US" sz="2000" b="1" dirty="0" err="1">
                <a:cs typeface="Leelawadee" panose="020B0502040204020203"/>
              </a:rPr>
              <a:t>Siksha</a:t>
            </a:r>
            <a:r>
              <a:rPr lang="en-US" sz="2000" b="1" dirty="0">
                <a:cs typeface="Leelawadee" panose="020B0502040204020203"/>
              </a:rPr>
              <a:t> ‘O’ </a:t>
            </a:r>
            <a:r>
              <a:rPr lang="en-US" sz="2000" b="1" dirty="0" err="1">
                <a:cs typeface="Leelawadee" panose="020B0502040204020203"/>
              </a:rPr>
              <a:t>Anusandhan</a:t>
            </a:r>
            <a:r>
              <a:rPr lang="en-US" sz="2000" b="1" dirty="0">
                <a:cs typeface="Leelawadee" panose="020B0502040204020203"/>
              </a:rPr>
              <a:t> Deemed to be University, Bhubaneswar</a:t>
            </a:r>
          </a:p>
          <a:p>
            <a:r>
              <a:rPr lang="en-US" sz="2000" dirty="0">
                <a:cs typeface="Leelawadee" panose="020B0502040204020203"/>
              </a:rPr>
              <a:t>Jan, 2024</a:t>
            </a:r>
          </a:p>
        </p:txBody>
      </p:sp>
      <p:sp>
        <p:nvSpPr>
          <p:cNvPr id="12" name="Subtitle 2"/>
          <p:cNvSpPr txBox="1"/>
          <p:nvPr/>
        </p:nvSpPr>
        <p:spPr>
          <a:xfrm>
            <a:off x="172437" y="2554886"/>
            <a:ext cx="3154680" cy="14051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chemeClr val="tx1"/>
                </a:solidFill>
              </a:rPr>
              <a:t>Supervisor</a:t>
            </a:r>
          </a:p>
          <a:p>
            <a:r>
              <a:rPr lang="en-US" sz="2000" dirty="0">
                <a:solidFill>
                  <a:schemeClr val="tx1"/>
                </a:solidFill>
              </a:rPr>
              <a:t>Prof. </a:t>
            </a:r>
            <a:r>
              <a:rPr lang="en-US" sz="2000" dirty="0" err="1">
                <a:solidFill>
                  <a:schemeClr val="tx1"/>
                </a:solidFill>
              </a:rPr>
              <a:t>Sebamai</a:t>
            </a:r>
            <a:r>
              <a:rPr lang="en-US" sz="2000" dirty="0">
                <a:solidFill>
                  <a:schemeClr val="tx1"/>
                </a:solidFill>
              </a:rPr>
              <a:t> </a:t>
            </a:r>
            <a:r>
              <a:rPr lang="en-US" sz="2000">
                <a:solidFill>
                  <a:schemeClr val="tx1"/>
                </a:solidFill>
              </a:rPr>
              <a:t>Parija</a:t>
            </a:r>
            <a:endParaRPr lang="en-US" sz="2000" dirty="0">
              <a:solidFill>
                <a:schemeClr val="tx1"/>
              </a:solidFill>
            </a:endParaRPr>
          </a:p>
          <a:p>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63DE22B-2CA3-F5BB-498E-E10EAC6A19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7" y="415834"/>
            <a:ext cx="8785225" cy="4941689"/>
          </a:xfrm>
        </p:spPr>
      </p:pic>
      <p:sp>
        <p:nvSpPr>
          <p:cNvPr id="4" name="Date Placeholder 3">
            <a:extLst>
              <a:ext uri="{FF2B5EF4-FFF2-40B4-BE49-F238E27FC236}">
                <a16:creationId xmlns:a16="http://schemas.microsoft.com/office/drawing/2014/main" id="{076AC6DF-3274-CCA4-F453-B77986E7453E}"/>
              </a:ext>
            </a:extLst>
          </p:cNvPr>
          <p:cNvSpPr>
            <a:spLocks noGrp="1"/>
          </p:cNvSpPr>
          <p:nvPr>
            <p:ph type="dt" sz="half" idx="10"/>
          </p:nvPr>
        </p:nvSpPr>
        <p:spPr/>
        <p:txBody>
          <a:bodyPr/>
          <a:lstStyle/>
          <a:p>
            <a:fld id="{7EA8749E-3FF3-41B2-B4DE-BB379C572509}" type="datetime1">
              <a:rPr lang="en-IN" smtClean="0"/>
              <a:t>15-01-2024</a:t>
            </a:fld>
            <a:endParaRPr lang="en-IN"/>
          </a:p>
        </p:txBody>
      </p:sp>
      <p:sp>
        <p:nvSpPr>
          <p:cNvPr id="5" name="Footer Placeholder 4">
            <a:extLst>
              <a:ext uri="{FF2B5EF4-FFF2-40B4-BE49-F238E27FC236}">
                <a16:creationId xmlns:a16="http://schemas.microsoft.com/office/drawing/2014/main" id="{EF42E73D-E840-DA8E-DD64-DE0B92F0B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BFCE7-5559-FDAC-4AF6-3E607A02A19F}"/>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60735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 and Interpretation</a:t>
            </a:r>
            <a:endParaRPr lang="en-IN" dirty="0"/>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11</a:t>
            </a:fld>
            <a:endParaRPr lang="en-IN"/>
          </a:p>
        </p:txBody>
      </p:sp>
      <p:pic>
        <p:nvPicPr>
          <p:cNvPr id="7" name="Content Placeholder 6"/>
          <p:cNvPicPr>
            <a:picLocks noGrp="1" noChangeAspect="1"/>
          </p:cNvPicPr>
          <p:nvPr>
            <p:ph idx="1"/>
          </p:nvPr>
        </p:nvPicPr>
        <p:blipFill>
          <a:blip r:embed="rId2"/>
          <a:stretch>
            <a:fillRect/>
          </a:stretch>
        </p:blipFill>
        <p:spPr>
          <a:xfrm>
            <a:off x="458470" y="2349500"/>
            <a:ext cx="6372860" cy="1431925"/>
          </a:xfrm>
          <a:prstGeom prst="rect">
            <a:avLst/>
          </a:prstGeom>
        </p:spPr>
      </p:pic>
      <p:sp>
        <p:nvSpPr>
          <p:cNvPr id="8" name="Text Box 7"/>
          <p:cNvSpPr txBox="1"/>
          <p:nvPr/>
        </p:nvSpPr>
        <p:spPr>
          <a:xfrm>
            <a:off x="458470" y="1364615"/>
            <a:ext cx="3438525" cy="368300"/>
          </a:xfrm>
          <a:prstGeom prst="rect">
            <a:avLst/>
          </a:prstGeom>
          <a:noFill/>
        </p:spPr>
        <p:txBody>
          <a:bodyPr wrap="square" rtlCol="0">
            <a:spAutoFit/>
          </a:bodyPr>
          <a:lstStyle/>
          <a:p>
            <a:r>
              <a:rPr lang="en-US"/>
              <a:t>Output:</a:t>
            </a:r>
          </a:p>
        </p:txBody>
      </p:sp>
      <p:pic>
        <p:nvPicPr>
          <p:cNvPr id="9" name="Picture 8"/>
          <p:cNvPicPr>
            <a:picLocks noChangeAspect="1"/>
          </p:cNvPicPr>
          <p:nvPr/>
        </p:nvPicPr>
        <p:blipFill>
          <a:blip r:embed="rId3"/>
          <a:stretch>
            <a:fillRect/>
          </a:stretch>
        </p:blipFill>
        <p:spPr>
          <a:xfrm>
            <a:off x="458470" y="4664075"/>
            <a:ext cx="7548880" cy="1359535"/>
          </a:xfrm>
          <a:prstGeom prst="rect">
            <a:avLst/>
          </a:prstGeom>
        </p:spPr>
      </p:pic>
      <p:sp>
        <p:nvSpPr>
          <p:cNvPr id="10" name="Text Box 9"/>
          <p:cNvSpPr txBox="1"/>
          <p:nvPr/>
        </p:nvSpPr>
        <p:spPr>
          <a:xfrm>
            <a:off x="548640" y="1856740"/>
            <a:ext cx="3540125" cy="368300"/>
          </a:xfrm>
          <a:prstGeom prst="rect">
            <a:avLst/>
          </a:prstGeom>
          <a:noFill/>
        </p:spPr>
        <p:txBody>
          <a:bodyPr wrap="square" rtlCol="0">
            <a:spAutoFit/>
          </a:bodyPr>
          <a:lstStyle/>
          <a:p>
            <a:r>
              <a:rPr lang="en-US"/>
              <a:t>Server:</a:t>
            </a:r>
          </a:p>
        </p:txBody>
      </p:sp>
      <p:sp>
        <p:nvSpPr>
          <p:cNvPr id="11" name="Text Box 10"/>
          <p:cNvSpPr txBox="1"/>
          <p:nvPr/>
        </p:nvSpPr>
        <p:spPr>
          <a:xfrm>
            <a:off x="628650" y="4147185"/>
            <a:ext cx="1188720" cy="368300"/>
          </a:xfrm>
          <a:prstGeom prst="rect">
            <a:avLst/>
          </a:prstGeom>
          <a:noFill/>
        </p:spPr>
        <p:txBody>
          <a:bodyPr wrap="square" rtlCol="0">
            <a:spAutoFit/>
          </a:bodyPr>
          <a:lstStyle/>
          <a:p>
            <a:r>
              <a:rPr lang="en-US"/>
              <a:t>Client: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endParaRPr lang="en-IN" dirty="0"/>
          </a:p>
        </p:txBody>
      </p:sp>
      <p:sp>
        <p:nvSpPr>
          <p:cNvPr id="3" name="Content Placeholder 2"/>
          <p:cNvSpPr>
            <a:spLocks noGrp="1"/>
          </p:cNvSpPr>
          <p:nvPr>
            <p:ph idx="1"/>
          </p:nvPr>
        </p:nvSpPr>
        <p:spPr/>
        <p:txBody>
          <a:bodyPr>
            <a:normAutofit/>
          </a:bodyPr>
          <a:lstStyle/>
          <a:p>
            <a:pPr marL="0" indent="0" algn="just">
              <a:buNone/>
            </a:pPr>
            <a:endParaRPr lang="en-GB" sz="1800" dirty="0"/>
          </a:p>
          <a:p>
            <a:pPr marL="0" indent="0" algn="just">
              <a:buNone/>
            </a:pPr>
            <a:endParaRPr lang="en-GB" sz="1800" dirty="0"/>
          </a:p>
          <a:p>
            <a:pPr marL="0" indent="0" algn="just">
              <a:buNone/>
            </a:pPr>
            <a:endParaRPr lang="en-GB" sz="1800" dirty="0"/>
          </a:p>
          <a:p>
            <a:pPr marL="0" indent="0" algn="just">
              <a:buNone/>
            </a:pPr>
            <a:r>
              <a:rPr lang="en-GB" sz="1800" dirty="0"/>
              <a:t>In conclusion, the successful implementation of a scientific calculator employing a client-server architecture in Java showcases the effective use of key libraries. Leveraging java.io and java.net facilitated seamless communication, while java.util supported concurrent handling for improved efficiency. The incorporation of these libraries, coupled with algorithms for mathematical operations, results in a reliable and responsive application. This project underscores Java's versatility in building networked applications, providing valuable insights into the potential of distributed computing.</a:t>
            </a:r>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endParaRPr lang="en-IN" dirty="0"/>
          </a:p>
        </p:txBody>
      </p:sp>
      <p:sp>
        <p:nvSpPr>
          <p:cNvPr id="3" name="Content Placeholder 2"/>
          <p:cNvSpPr>
            <a:spLocks noGrp="1"/>
          </p:cNvSpPr>
          <p:nvPr>
            <p:ph idx="1"/>
          </p:nvPr>
        </p:nvSpPr>
        <p:spPr/>
        <p:txBody>
          <a:bodyPr/>
          <a:lstStyle/>
          <a:p>
            <a:r>
              <a:rPr lang="en-IN" sz="1600" dirty="0"/>
              <a:t>[1]Tannenbaum, A. S. (2003). "Computer Networks." Pearson India.</a:t>
            </a:r>
          </a:p>
          <a:p>
            <a:r>
              <a:rPr lang="en-IN" sz="1600" dirty="0"/>
              <a:t>[2]Harold, E. R. (2005). "Java Network Programming." O’Reilly (Shroff Publishers).</a:t>
            </a:r>
          </a:p>
          <a:p>
            <a:r>
              <a:rPr lang="en-IN" sz="1600" dirty="0"/>
              <a:t>[3]Oracle Corporation. (2021). "Java™ Platform, Standard Edition 11 Documentation." [Online]. Available: https://docs.oracle.com/en/java/javase/11/</a:t>
            </a:r>
          </a:p>
          <a:p>
            <a:r>
              <a:rPr lang="en-IN" sz="1600" dirty="0"/>
              <a:t>[4]Stevens, W. R., Fenner, B., &amp; Rudoff, A. M. (2003). "UNIX Network Programming, Volume 1: The Sockets Networking API." Addison-Wesley.</a:t>
            </a:r>
          </a:p>
          <a:p>
            <a:endParaRPr lang="en-IN" sz="1600" dirty="0"/>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pPr marL="0" indent="0">
              <a:buNone/>
            </a:pPr>
            <a:endParaRPr lang="en-IN"/>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14</a:t>
            </a:fld>
            <a:endParaRPr lang="en-IN"/>
          </a:p>
        </p:txBody>
      </p:sp>
      <p:pic>
        <p:nvPicPr>
          <p:cNvPr id="2050" name="Picture 2" descr="https://i0.wp.com/sociallover.net/wp-content/uploads/2017/04/thank-you-images-for-p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65" y="222250"/>
            <a:ext cx="8791575" cy="586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Contents</a:t>
            </a:r>
            <a:endParaRPr lang="en-IN" dirty="0"/>
          </a:p>
        </p:txBody>
      </p:sp>
      <p:sp>
        <p:nvSpPr>
          <p:cNvPr id="3" name="Content Placeholder 2"/>
          <p:cNvSpPr>
            <a:spLocks noGrp="1"/>
          </p:cNvSpPr>
          <p:nvPr>
            <p:ph idx="1"/>
          </p:nvPr>
        </p:nvSpPr>
        <p:spPr/>
        <p:txBody>
          <a:bodyPr>
            <a:normAutofit/>
          </a:bodyPr>
          <a:lstStyle/>
          <a:p>
            <a:endParaRPr lang="en-US" sz="1800" dirty="0"/>
          </a:p>
          <a:p>
            <a:endParaRPr lang="en-US" sz="1800" dirty="0"/>
          </a:p>
          <a:p>
            <a:r>
              <a:rPr lang="en-US" sz="1800" dirty="0"/>
              <a:t>Introduction	</a:t>
            </a:r>
          </a:p>
          <a:p>
            <a:r>
              <a:rPr lang="en-US" sz="1800" dirty="0"/>
              <a:t>Problem statement	</a:t>
            </a:r>
          </a:p>
          <a:p>
            <a:r>
              <a:rPr lang="en-US" sz="1800" dirty="0"/>
              <a:t>Methodology	</a:t>
            </a:r>
          </a:p>
          <a:p>
            <a:r>
              <a:rPr lang="en-US" sz="1800" dirty="0"/>
              <a:t>Implementation	</a:t>
            </a:r>
          </a:p>
          <a:p>
            <a:r>
              <a:rPr lang="en-US" sz="1800" dirty="0"/>
              <a:t>Result and Interpretation</a:t>
            </a:r>
          </a:p>
          <a:p>
            <a:r>
              <a:rPr lang="en-US" sz="1800" dirty="0"/>
              <a:t>Conclusion</a:t>
            </a:r>
          </a:p>
          <a:p>
            <a:endParaRPr lang="en-IN" sz="1800" dirty="0"/>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endParaRPr lang="en-IN" dirty="0"/>
          </a:p>
        </p:txBody>
      </p:sp>
      <p:sp>
        <p:nvSpPr>
          <p:cNvPr id="3" name="Content Placeholder 2"/>
          <p:cNvSpPr>
            <a:spLocks noGrp="1"/>
          </p:cNvSpPr>
          <p:nvPr>
            <p:ph idx="1"/>
          </p:nvPr>
        </p:nvSpPr>
        <p:spPr/>
        <p:txBody>
          <a:bodyPr>
            <a:normAutofit/>
          </a:bodyPr>
          <a:lstStyle/>
          <a:p>
            <a:endParaRPr lang="en-IN" sz="2000" dirty="0"/>
          </a:p>
          <a:p>
            <a:endParaRPr lang="en-IN" sz="2000" dirty="0"/>
          </a:p>
          <a:p>
            <a:r>
              <a:rPr lang="en-IN" sz="2000" dirty="0"/>
              <a:t>Objective:</a:t>
            </a:r>
          </a:p>
          <a:p>
            <a:pPr lvl="1"/>
            <a:r>
              <a:rPr lang="en-IN" sz="1710" dirty="0"/>
              <a:t>Develop a scientific calculator using client-server architecture with a focus on socket programming.</a:t>
            </a:r>
          </a:p>
          <a:p>
            <a:pPr marL="457200" lvl="1" indent="0">
              <a:buNone/>
            </a:pPr>
            <a:endParaRPr lang="en-IN" sz="1710" dirty="0"/>
          </a:p>
          <a:p>
            <a:pPr marL="457200" lvl="1" indent="0">
              <a:buNone/>
            </a:pPr>
            <a:r>
              <a:rPr lang="en-IN" sz="1710" dirty="0"/>
              <a:t>Key Components:</a:t>
            </a:r>
          </a:p>
          <a:p>
            <a:pPr marL="457200" lvl="1" indent="0">
              <a:buNone/>
            </a:pPr>
            <a:endParaRPr lang="en-IN" sz="1710" dirty="0"/>
          </a:p>
          <a:p>
            <a:pPr lvl="1"/>
            <a:r>
              <a:rPr lang="en-IN" sz="1710" dirty="0"/>
              <a:t>Client: User interface for input and results display.</a:t>
            </a:r>
          </a:p>
          <a:p>
            <a:pPr lvl="1"/>
            <a:r>
              <a:rPr lang="en-IN" sz="1710" dirty="0"/>
              <a:t>Server: Backend processing mathematical operations.</a:t>
            </a:r>
          </a:p>
          <a:p>
            <a:pPr lvl="1"/>
            <a:r>
              <a:rPr lang="en-IN" sz="1710" dirty="0"/>
              <a:t>Socket Programming: Communication protocol facilitating interaction between client and server.</a:t>
            </a:r>
          </a:p>
          <a:p>
            <a:pPr marL="457200" lvl="1" indent="0">
              <a:buNone/>
            </a:pPr>
            <a:endParaRPr lang="en-IN" sz="1710" dirty="0"/>
          </a:p>
          <a:p>
            <a:pPr marL="457200" lvl="1" indent="0">
              <a:buNone/>
            </a:pPr>
            <a:endParaRPr lang="en-IN" sz="1710" dirty="0"/>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p:cNvSpPr>
            <a:spLocks noGrp="1"/>
          </p:cNvSpPr>
          <p:nvPr>
            <p:ph idx="1"/>
          </p:nvPr>
        </p:nvSpPr>
        <p:spPr/>
        <p:txBody>
          <a:bodyPr>
            <a:normAutofit/>
          </a:bodyPr>
          <a:lstStyle/>
          <a:p>
            <a:pPr marL="0" indent="0" algn="just">
              <a:buNone/>
            </a:pPr>
            <a:endParaRPr lang="en-GB" sz="2000" dirty="0"/>
          </a:p>
          <a:p>
            <a:pPr marL="0" indent="0" algn="just">
              <a:buNone/>
            </a:pPr>
            <a:endParaRPr lang="en-GB" sz="2000" dirty="0"/>
          </a:p>
          <a:p>
            <a:pPr marL="0" indent="0" algn="just">
              <a:buNone/>
            </a:pPr>
            <a:endParaRPr lang="en-GB" sz="2000" dirty="0"/>
          </a:p>
          <a:p>
            <a:pPr marL="0" indent="0" algn="just">
              <a:buNone/>
            </a:pPr>
            <a:endParaRPr lang="en-GB" sz="2000" dirty="0"/>
          </a:p>
          <a:p>
            <a:pPr marL="0" indent="0" algn="just">
              <a:buNone/>
            </a:pPr>
            <a:r>
              <a:rPr lang="en-GB" sz="2000" dirty="0"/>
              <a:t>Developing a scientific calculator that efficiently performs complex computations through a client-server architecture, employing socket programming for seamless communication, to enhance collaborative and distributed computing experiences.</a:t>
            </a:r>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Methodology	</a:t>
            </a:r>
            <a:endParaRPr lang="en-IN" dirty="0"/>
          </a:p>
        </p:txBody>
      </p:sp>
      <p:sp>
        <p:nvSpPr>
          <p:cNvPr id="3" name="Content Placeholder 2"/>
          <p:cNvSpPr>
            <a:spLocks noGrp="1"/>
          </p:cNvSpPr>
          <p:nvPr>
            <p:ph idx="1"/>
          </p:nvPr>
        </p:nvSpPr>
        <p:spPr>
          <a:xfrm>
            <a:off x="188006" y="1011579"/>
            <a:ext cx="8785077" cy="5195843"/>
          </a:xfrm>
        </p:spPr>
        <p:txBody>
          <a:bodyPr>
            <a:normAutofit/>
          </a:bodyPr>
          <a:lstStyle/>
          <a:p>
            <a:endParaRPr lang="en-IN" sz="1400" dirty="0"/>
          </a:p>
          <a:p>
            <a:endParaRPr lang="en-IN" sz="1400" dirty="0"/>
          </a:p>
          <a:p>
            <a:endParaRPr lang="en-IN" sz="1400" dirty="0"/>
          </a:p>
          <a:p>
            <a:endParaRPr lang="en-IN" sz="1400" dirty="0"/>
          </a:p>
          <a:p>
            <a:r>
              <a:rPr lang="en-IN" sz="1400" dirty="0"/>
              <a:t>Client-Server Design:</a:t>
            </a:r>
          </a:p>
          <a:p>
            <a:pPr lvl="1"/>
            <a:r>
              <a:rPr lang="en-IN" sz="1200" dirty="0"/>
              <a:t>Establish a client-server architecture where the client provides input, and the server processes mathematical operations.</a:t>
            </a:r>
          </a:p>
          <a:p>
            <a:r>
              <a:rPr lang="en-IN" sz="1400" dirty="0"/>
              <a:t>Socket Programming:</a:t>
            </a:r>
          </a:p>
          <a:p>
            <a:pPr lvl="1"/>
            <a:r>
              <a:rPr lang="en-IN" sz="1200" dirty="0"/>
              <a:t>Implement socket programming for communication between the client and server, ensuring efficient data exchange.</a:t>
            </a:r>
          </a:p>
          <a:p>
            <a:r>
              <a:rPr lang="en-IN" sz="1400" dirty="0"/>
              <a:t>Mathematical Operations Handling:</a:t>
            </a:r>
          </a:p>
          <a:p>
            <a:pPr lvl="1"/>
            <a:r>
              <a:rPr lang="en-IN" sz="1025" dirty="0"/>
              <a:t>Design algorithms on the server to handle complex mathematical operations requested by the client.</a:t>
            </a:r>
          </a:p>
          <a:p>
            <a:r>
              <a:rPr lang="en-IN" sz="1400" dirty="0"/>
              <a:t>Error Handling:</a:t>
            </a:r>
          </a:p>
          <a:p>
            <a:pPr lvl="1"/>
            <a:r>
              <a:rPr lang="en-IN" sz="1200" dirty="0"/>
              <a:t>Implement robust error-handling mechanisms to enhance the reliability of the calculator.</a:t>
            </a:r>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a:t>
            </a:r>
            <a:endParaRPr lang="en-IN" dirty="0"/>
          </a:p>
        </p:txBody>
      </p:sp>
      <p:sp>
        <p:nvSpPr>
          <p:cNvPr id="3" name="Content Placeholder 2"/>
          <p:cNvSpPr>
            <a:spLocks noGrp="1"/>
          </p:cNvSpPr>
          <p:nvPr>
            <p:ph idx="1"/>
          </p:nvPr>
        </p:nvSpPr>
        <p:spPr/>
        <p:txBody>
          <a:bodyPr>
            <a:normAutofit/>
          </a:bodyPr>
          <a:lstStyle/>
          <a:p>
            <a:endParaRPr lang="en-US" altLang="en-GB" sz="1600" dirty="0"/>
          </a:p>
          <a:p>
            <a:endParaRPr lang="en-US" altLang="en-GB" sz="1600" dirty="0"/>
          </a:p>
          <a:p>
            <a:r>
              <a:rPr lang="en-US" altLang="en-GB" sz="1600" dirty="0"/>
              <a:t>C</a:t>
            </a:r>
            <a:r>
              <a:rPr lang="en-GB" sz="1600" dirty="0" err="1"/>
              <a:t>lient</a:t>
            </a:r>
            <a:r>
              <a:rPr lang="en-GB" sz="1600" dirty="0"/>
              <a:t> Side:</a:t>
            </a:r>
          </a:p>
          <a:p>
            <a:pPr lvl="1"/>
            <a:r>
              <a:rPr lang="en-GB" sz="1600" dirty="0"/>
              <a:t>Develop a user-friendly interface for input and result display.</a:t>
            </a:r>
          </a:p>
          <a:p>
            <a:r>
              <a:rPr lang="en-GB" sz="1600" dirty="0"/>
              <a:t>Server Side:</a:t>
            </a:r>
          </a:p>
          <a:p>
            <a:pPr lvl="1"/>
            <a:r>
              <a:rPr lang="en-GB" sz="1600" dirty="0"/>
              <a:t>Implement backend logic to process mathematical operations and respond to client requests.</a:t>
            </a:r>
          </a:p>
          <a:p>
            <a:r>
              <a:rPr lang="en-GB" sz="1600" dirty="0"/>
              <a:t>Socket Integration:</a:t>
            </a:r>
          </a:p>
          <a:p>
            <a:pPr lvl="1"/>
            <a:r>
              <a:rPr lang="en-GB" sz="1600" dirty="0"/>
              <a:t>Incorporate socket programming for seamless communication between the client and server.</a:t>
            </a:r>
          </a:p>
          <a:p>
            <a:r>
              <a:rPr lang="en-GB" sz="1600" dirty="0"/>
              <a:t>Concurrency Handling:</a:t>
            </a:r>
          </a:p>
          <a:p>
            <a:pPr lvl="1"/>
            <a:r>
              <a:rPr lang="en-GB" sz="1600" dirty="0"/>
              <a:t>Address concurrency issues to support multiple client connections concurrently.</a:t>
            </a:r>
          </a:p>
          <a:p>
            <a:r>
              <a:rPr lang="en-GB" sz="1600" dirty="0"/>
              <a:t>User Input Validation:</a:t>
            </a:r>
          </a:p>
          <a:p>
            <a:pPr lvl="1"/>
            <a:r>
              <a:rPr lang="en-GB" sz="1600" dirty="0"/>
              <a:t>Validate user input on the client side to enhance security and prevent erroneous calculations.</a:t>
            </a:r>
          </a:p>
        </p:txBody>
      </p:sp>
      <p:sp>
        <p:nvSpPr>
          <p:cNvPr id="4" name="Date Placeholder 3"/>
          <p:cNvSpPr>
            <a:spLocks noGrp="1"/>
          </p:cNvSpPr>
          <p:nvPr>
            <p:ph type="dt" sz="half" idx="10"/>
          </p:nvPr>
        </p:nvSpPr>
        <p:spPr/>
        <p:txBody>
          <a:bodyPr/>
          <a:lstStyle/>
          <a:p>
            <a:r>
              <a:rPr lang="en-IN" dirty="0"/>
              <a:t>15-01-2024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B64F-D4B4-CED0-E9C7-AB4D39380E21}"/>
              </a:ext>
            </a:extLst>
          </p:cNvPr>
          <p:cNvSpPr>
            <a:spLocks noGrp="1"/>
          </p:cNvSpPr>
          <p:nvPr>
            <p:ph type="title"/>
          </p:nvPr>
        </p:nvSpPr>
        <p:spPr/>
        <p:txBody>
          <a:bodyPr>
            <a:normAutofit fontScale="90000"/>
          </a:bodyPr>
          <a:lstStyle/>
          <a:p>
            <a:r>
              <a:rPr lang="en-IN" dirty="0"/>
              <a:t>Implementation</a:t>
            </a:r>
          </a:p>
        </p:txBody>
      </p:sp>
      <p:sp>
        <p:nvSpPr>
          <p:cNvPr id="4" name="Date Placeholder 3">
            <a:extLst>
              <a:ext uri="{FF2B5EF4-FFF2-40B4-BE49-F238E27FC236}">
                <a16:creationId xmlns:a16="http://schemas.microsoft.com/office/drawing/2014/main" id="{C802C4E9-2A16-70D4-81B3-B9FB0F187403}"/>
              </a:ext>
            </a:extLst>
          </p:cNvPr>
          <p:cNvSpPr>
            <a:spLocks noGrp="1"/>
          </p:cNvSpPr>
          <p:nvPr>
            <p:ph type="dt" sz="half" idx="10"/>
          </p:nvPr>
        </p:nvSpPr>
        <p:spPr/>
        <p:txBody>
          <a:bodyPr/>
          <a:lstStyle/>
          <a:p>
            <a:r>
              <a:rPr lang="en-IN" dirty="0"/>
              <a:t>15-01-2024</a:t>
            </a:r>
          </a:p>
        </p:txBody>
      </p:sp>
      <p:sp>
        <p:nvSpPr>
          <p:cNvPr id="5" name="Footer Placeholder 4">
            <a:extLst>
              <a:ext uri="{FF2B5EF4-FFF2-40B4-BE49-F238E27FC236}">
                <a16:creationId xmlns:a16="http://schemas.microsoft.com/office/drawing/2014/main" id="{E8FD565E-342E-8534-E01B-5F4B22D68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3FCE9B-5B0F-9A7E-20C5-F1852377F9FA}"/>
              </a:ext>
            </a:extLst>
          </p:cNvPr>
          <p:cNvSpPr>
            <a:spLocks noGrp="1"/>
          </p:cNvSpPr>
          <p:nvPr>
            <p:ph type="sldNum" sz="quarter" idx="12"/>
          </p:nvPr>
        </p:nvSpPr>
        <p:spPr/>
        <p:txBody>
          <a:bodyPr/>
          <a:lstStyle/>
          <a:p>
            <a:fld id="{ADFB7573-0EEC-4F18-B4D8-B9624EC7F9C7}" type="slidenum">
              <a:rPr lang="en-IN" smtClean="0"/>
              <a:t>7</a:t>
            </a:fld>
            <a:endParaRPr lang="en-IN"/>
          </a:p>
        </p:txBody>
      </p:sp>
      <p:pic>
        <p:nvPicPr>
          <p:cNvPr id="14" name="Picture 13">
            <a:extLst>
              <a:ext uri="{FF2B5EF4-FFF2-40B4-BE49-F238E27FC236}">
                <a16:creationId xmlns:a16="http://schemas.microsoft.com/office/drawing/2014/main" id="{D4AA484D-2FE7-4409-0F5E-B098D8095F0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58" t="13695" r="11228" b="35368"/>
          <a:stretch/>
        </p:blipFill>
        <p:spPr>
          <a:xfrm>
            <a:off x="188006" y="1089320"/>
            <a:ext cx="5835722" cy="2214202"/>
          </a:xfrm>
          <a:prstGeom prst="rect">
            <a:avLst/>
          </a:prstGeom>
        </p:spPr>
      </p:pic>
      <p:pic>
        <p:nvPicPr>
          <p:cNvPr id="16" name="Picture 15">
            <a:extLst>
              <a:ext uri="{FF2B5EF4-FFF2-40B4-BE49-F238E27FC236}">
                <a16:creationId xmlns:a16="http://schemas.microsoft.com/office/drawing/2014/main" id="{DF474CC1-BCA9-D856-6139-06A0BC9D6BFC}"/>
              </a:ext>
            </a:extLst>
          </p:cNvPr>
          <p:cNvPicPr>
            <a:picLocks noChangeAspect="1"/>
          </p:cNvPicPr>
          <p:nvPr/>
        </p:nvPicPr>
        <p:blipFill rotWithShape="1">
          <a:blip r:embed="rId3">
            <a:extLst>
              <a:ext uri="{28A0092B-C50C-407E-A947-70E740481C1C}">
                <a14:useLocalDpi xmlns:a14="http://schemas.microsoft.com/office/drawing/2010/main" val="0"/>
              </a:ext>
            </a:extLst>
          </a:blip>
          <a:srcRect l="12472" t="13496" r="23707" b="35368"/>
          <a:stretch/>
        </p:blipFill>
        <p:spPr>
          <a:xfrm>
            <a:off x="3020603" y="3447252"/>
            <a:ext cx="5835723" cy="2630184"/>
          </a:xfrm>
          <a:prstGeom prst="rect">
            <a:avLst/>
          </a:prstGeom>
        </p:spPr>
      </p:pic>
      <p:sp>
        <p:nvSpPr>
          <p:cNvPr id="17" name="TextBox 16">
            <a:extLst>
              <a:ext uri="{FF2B5EF4-FFF2-40B4-BE49-F238E27FC236}">
                <a16:creationId xmlns:a16="http://schemas.microsoft.com/office/drawing/2014/main" id="{BE914A46-D266-B385-647F-A2A775142A88}"/>
              </a:ext>
            </a:extLst>
          </p:cNvPr>
          <p:cNvSpPr txBox="1"/>
          <p:nvPr/>
        </p:nvSpPr>
        <p:spPr>
          <a:xfrm>
            <a:off x="6185043" y="2354520"/>
            <a:ext cx="1880171" cy="646331"/>
          </a:xfrm>
          <a:prstGeom prst="rect">
            <a:avLst/>
          </a:prstGeom>
          <a:noFill/>
        </p:spPr>
        <p:txBody>
          <a:bodyPr wrap="square" rtlCol="0">
            <a:spAutoFit/>
          </a:bodyPr>
          <a:lstStyle/>
          <a:p>
            <a:r>
              <a:rPr lang="en-IN" dirty="0"/>
              <a:t>This is Server side program snippet.</a:t>
            </a:r>
          </a:p>
        </p:txBody>
      </p:sp>
      <p:cxnSp>
        <p:nvCxnSpPr>
          <p:cNvPr id="19" name="Connector: Curved 18">
            <a:extLst>
              <a:ext uri="{FF2B5EF4-FFF2-40B4-BE49-F238E27FC236}">
                <a16:creationId xmlns:a16="http://schemas.microsoft.com/office/drawing/2014/main" id="{4BD85735-D188-4DFD-33BE-14F9DD307FEA}"/>
              </a:ext>
            </a:extLst>
          </p:cNvPr>
          <p:cNvCxnSpPr>
            <a:cxnSpLocks/>
          </p:cNvCxnSpPr>
          <p:nvPr/>
        </p:nvCxnSpPr>
        <p:spPr>
          <a:xfrm rot="10800000">
            <a:off x="6185043" y="1520575"/>
            <a:ext cx="1705510" cy="1336546"/>
          </a:xfrm>
          <a:prstGeom prst="curvedConnector3">
            <a:avLst>
              <a:gd name="adj1" fmla="val -59639"/>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153846A-9F4B-A30D-BB1E-244A8902B303}"/>
              </a:ext>
            </a:extLst>
          </p:cNvPr>
          <p:cNvSpPr txBox="1"/>
          <p:nvPr/>
        </p:nvSpPr>
        <p:spPr>
          <a:xfrm>
            <a:off x="750014" y="4746239"/>
            <a:ext cx="2116477" cy="646331"/>
          </a:xfrm>
          <a:prstGeom prst="rect">
            <a:avLst/>
          </a:prstGeom>
          <a:noFill/>
        </p:spPr>
        <p:txBody>
          <a:bodyPr wrap="square" rtlCol="0">
            <a:spAutoFit/>
          </a:bodyPr>
          <a:lstStyle/>
          <a:p>
            <a:r>
              <a:rPr lang="en-IN" dirty="0"/>
              <a:t>This is Client side code snippet.</a:t>
            </a:r>
          </a:p>
        </p:txBody>
      </p:sp>
      <p:cxnSp>
        <p:nvCxnSpPr>
          <p:cNvPr id="30" name="Connector: Curved 29">
            <a:extLst>
              <a:ext uri="{FF2B5EF4-FFF2-40B4-BE49-F238E27FC236}">
                <a16:creationId xmlns:a16="http://schemas.microsoft.com/office/drawing/2014/main" id="{2CC9C887-1351-D6C4-9ADA-692D5C84227C}"/>
              </a:ext>
            </a:extLst>
          </p:cNvPr>
          <p:cNvCxnSpPr>
            <a:cxnSpLocks/>
            <a:stCxn id="28" idx="1"/>
          </p:cNvCxnSpPr>
          <p:nvPr/>
        </p:nvCxnSpPr>
        <p:spPr>
          <a:xfrm rot="10800000" flipH="1">
            <a:off x="750014" y="3914237"/>
            <a:ext cx="2085652" cy="1155169"/>
          </a:xfrm>
          <a:prstGeom prst="curvedConnector3">
            <a:avLst>
              <a:gd name="adj1" fmla="val -109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34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73B2A2F-1B84-4E25-D6A0-7C1B45BE1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51" y="537754"/>
            <a:ext cx="8988698" cy="5056143"/>
          </a:xfrm>
        </p:spPr>
      </p:pic>
      <p:sp>
        <p:nvSpPr>
          <p:cNvPr id="4" name="Date Placeholder 3">
            <a:extLst>
              <a:ext uri="{FF2B5EF4-FFF2-40B4-BE49-F238E27FC236}">
                <a16:creationId xmlns:a16="http://schemas.microsoft.com/office/drawing/2014/main" id="{ED22F2B6-061B-7B60-A94B-7AF524DE8EC8}"/>
              </a:ext>
            </a:extLst>
          </p:cNvPr>
          <p:cNvSpPr>
            <a:spLocks noGrp="1"/>
          </p:cNvSpPr>
          <p:nvPr>
            <p:ph type="dt" sz="half" idx="10"/>
          </p:nvPr>
        </p:nvSpPr>
        <p:spPr/>
        <p:txBody>
          <a:bodyPr/>
          <a:lstStyle/>
          <a:p>
            <a:fld id="{7EA8749E-3FF3-41B2-B4DE-BB379C572509}" type="datetime1">
              <a:rPr lang="en-IN" smtClean="0"/>
              <a:t>15-01-2024</a:t>
            </a:fld>
            <a:endParaRPr lang="en-IN"/>
          </a:p>
        </p:txBody>
      </p:sp>
      <p:sp>
        <p:nvSpPr>
          <p:cNvPr id="5" name="Footer Placeholder 4">
            <a:extLst>
              <a:ext uri="{FF2B5EF4-FFF2-40B4-BE49-F238E27FC236}">
                <a16:creationId xmlns:a16="http://schemas.microsoft.com/office/drawing/2014/main" id="{B13C96B6-0B1D-0921-74FF-03F84E089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ED0E4-1AF4-45F8-52C5-BD4B90CC52F4}"/>
              </a:ext>
            </a:extLst>
          </p:cNvPr>
          <p:cNvSpPr>
            <a:spLocks noGrp="1"/>
          </p:cNvSpPr>
          <p:nvPr>
            <p:ph type="sldNum" sz="quarter" idx="12"/>
          </p:nvPr>
        </p:nvSpPr>
        <p:spPr/>
        <p:txBody>
          <a:bodyPr/>
          <a:lstStyle/>
          <a:p>
            <a:fld id="{ADFB7573-0EEC-4F18-B4D8-B9624EC7F9C7}" type="slidenum">
              <a:rPr lang="en-IN" smtClean="0"/>
              <a:t>8</a:t>
            </a:fld>
            <a:endParaRPr lang="en-IN"/>
          </a:p>
        </p:txBody>
      </p:sp>
    </p:spTree>
    <p:extLst>
      <p:ext uri="{BB962C8B-B14F-4D97-AF65-F5344CB8AC3E}">
        <p14:creationId xmlns:p14="http://schemas.microsoft.com/office/powerpoint/2010/main" val="216502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F809C3B-5E4B-CC01-62C1-AF2F6F592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06" y="452410"/>
            <a:ext cx="8785225" cy="4941689"/>
          </a:xfrm>
        </p:spPr>
      </p:pic>
      <p:sp>
        <p:nvSpPr>
          <p:cNvPr id="4" name="Date Placeholder 3">
            <a:extLst>
              <a:ext uri="{FF2B5EF4-FFF2-40B4-BE49-F238E27FC236}">
                <a16:creationId xmlns:a16="http://schemas.microsoft.com/office/drawing/2014/main" id="{F6EDFCBB-FB7F-12A7-B17D-C826D541E642}"/>
              </a:ext>
            </a:extLst>
          </p:cNvPr>
          <p:cNvSpPr>
            <a:spLocks noGrp="1"/>
          </p:cNvSpPr>
          <p:nvPr>
            <p:ph type="dt" sz="half" idx="10"/>
          </p:nvPr>
        </p:nvSpPr>
        <p:spPr/>
        <p:txBody>
          <a:bodyPr/>
          <a:lstStyle/>
          <a:p>
            <a:fld id="{7EA8749E-3FF3-41B2-B4DE-BB379C572509}" type="datetime1">
              <a:rPr lang="en-IN" smtClean="0"/>
              <a:t>15-01-2024</a:t>
            </a:fld>
            <a:endParaRPr lang="en-IN"/>
          </a:p>
        </p:txBody>
      </p:sp>
      <p:sp>
        <p:nvSpPr>
          <p:cNvPr id="5" name="Footer Placeholder 4">
            <a:extLst>
              <a:ext uri="{FF2B5EF4-FFF2-40B4-BE49-F238E27FC236}">
                <a16:creationId xmlns:a16="http://schemas.microsoft.com/office/drawing/2014/main" id="{27EE32EF-DB8C-2576-29DF-F23546DEC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58132-B242-9BA3-89A4-7CFA14832812}"/>
              </a:ext>
            </a:extLst>
          </p:cNvPr>
          <p:cNvSpPr>
            <a:spLocks noGrp="1"/>
          </p:cNvSpPr>
          <p:nvPr>
            <p:ph type="sldNum" sz="quarter" idx="12"/>
          </p:nvPr>
        </p:nvSpPr>
        <p:spPr/>
        <p:txBody>
          <a:bodyPr/>
          <a:lstStyle/>
          <a:p>
            <a:fld id="{ADFB7573-0EEC-4F18-B4D8-B9624EC7F9C7}" type="slidenum">
              <a:rPr lang="en-IN" smtClean="0"/>
              <a:t>9</a:t>
            </a:fld>
            <a:endParaRPr lang="en-IN"/>
          </a:p>
        </p:txBody>
      </p:sp>
    </p:spTree>
    <p:extLst>
      <p:ext uri="{BB962C8B-B14F-4D97-AF65-F5344CB8AC3E}">
        <p14:creationId xmlns:p14="http://schemas.microsoft.com/office/powerpoint/2010/main" val="3085144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585</Words>
  <Application>Microsoft Office PowerPoint</Application>
  <PresentationFormat>On-screen Show (4:3)</PresentationFormat>
  <Paragraphs>110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 Antiqua</vt:lpstr>
      <vt:lpstr>Calibri</vt:lpstr>
      <vt:lpstr>Leelawadee</vt:lpstr>
      <vt:lpstr>Office Theme</vt:lpstr>
      <vt:lpstr>External Project Presentation of Computer Networking(CSE 3034) on Scientific Calculator using Client-Server Architecture. (Socket Programming)</vt:lpstr>
      <vt:lpstr>Contents</vt:lpstr>
      <vt:lpstr>Introduction </vt:lpstr>
      <vt:lpstr>Problem Statement </vt:lpstr>
      <vt:lpstr>Methodology </vt:lpstr>
      <vt:lpstr>Implementation </vt:lpstr>
      <vt:lpstr>Implementation</vt:lpstr>
      <vt:lpstr>PowerPoint Presentation</vt:lpstr>
      <vt:lpstr>PowerPoint Presentation</vt:lpstr>
      <vt:lpstr>PowerPoint Presentation</vt:lpstr>
      <vt:lpstr>Result and Interpretation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SAKET RANJAN</cp:lastModifiedBy>
  <cp:revision>37</cp:revision>
  <dcterms:created xsi:type="dcterms:W3CDTF">2024-01-10T07:33:24Z</dcterms:created>
  <dcterms:modified xsi:type="dcterms:W3CDTF">2024-01-15T04:00:04Z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