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2.xml" ContentType="application/vnd.openxmlformats-officedocument.presentationml.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s/slide13.xml" ContentType="application/vnd.openxmlformats-officedocument.presentationml.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slides/slide14.xml" ContentType="application/vnd.openxmlformats-officedocument.presentationml.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Relationship Id="rId2" Type="http://schemas.microsoft.com/office/2011/relationships/chartStyle" Target="style3.xml"/><Relationship Id="rId3" Type="http://schemas.microsoft.com/office/2011/relationships/chartColorStyle" Target="colors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Relationship Id="rId2" Type="http://schemas.microsoft.com/office/2011/relationships/chartStyle" Target="style4.xml"/><Relationship Id="rId3" Type="http://schemas.microsoft.com/office/2011/relationships/chartColorStyle" Target="colors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Relationship Id="rId2" Type="http://schemas.microsoft.com/office/2011/relationships/chartStyle" Target="style5.xml"/><Relationship Id="rId3" Type="http://schemas.microsoft.com/office/2011/relationships/chartColorStyle" Target="colors5.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[Emp_Records.xlsx]heet1!PivotTable1</c:name>
    <c:fmtId val="-1"/>
  </c:pivotSource>
  <c:chart>
    <c:autoTitleDeleted val="1"/>
    <c:plotArea>
      <c:layout/>
      <c:doughnutChart>
        <c:varyColors val="1"/>
        <c:ser>
          <c:idx val="0"/>
          <c:order val="0"/>
          <c:tx>
            <c:strRef>
              <c:f>[Emp_Records.xlsx]heet1!$B$3</c:f>
              <c:strCache>
                <c:ptCount val="1"/>
                <c:pt idx="0">
                  <c:v>Total</c:v>
                </c:pt>
              </c:strCache>
            </c:strRef>
          </c:tx>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[Emp_Records.xlsx]heet1!$A$4:$A$8</c:f>
              <c:strCache>
                <c:ptCount val="4"/>
                <c:pt idx="0">
                  <c:v>East</c:v>
                </c:pt>
                <c:pt idx="1">
                  <c:v>North</c:v>
                </c:pt>
                <c:pt idx="2">
                  <c:v>South</c:v>
                </c:pt>
                <c:pt idx="3">
                  <c:v>West</c:v>
                </c:pt>
              </c:strCache>
            </c:strRef>
          </c:cat>
          <c:val>
            <c:numRef>
              <c:f>[Emp_Records.xlsx]heet1!$B$4:$B$8</c:f>
              <c:numCache>
                <c:formatCode>##\.##,"L"</c:formatCode>
                <c:ptCount val="4"/>
                <c:pt idx="0">
                  <c:v>2201632.0</c:v>
                </c:pt>
                <c:pt idx="1">
                  <c:v>2334595.0</c:v>
                </c:pt>
                <c:pt idx="2">
                  <c:v>2386309.0</c:v>
                </c:pt>
                <c:pt idx="3">
                  <c:v>1974059.0</c:v>
                </c:pt>
              </c:numCache>
            </c:numRef>
          </c:val>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[Emp_Records.xlsx]heet1!PivotTable1</c:name>
    <c:fmtId val="-1"/>
  </c:pivotSource>
  <c:chart>
    <c:autoTitleDeleted val="1"/>
    <c:plotArea>
      <c:layout>
        <c:manualLayout>
          <c:layoutTarget val="inner"/>
          <c:xMode val="edge"/>
          <c:yMode val="edge"/>
          <c:x val="0.23270149014581"/>
          <c:y val="0.110883511536297"/>
          <c:w val="0.470104149975965"/>
          <c:h val="0.825526167698368"/>
        </c:manualLayout>
      </c:layout>
      <c:doughnutChart>
        <c:varyColors val="1"/>
        <c:ser>
          <c:idx val="0"/>
          <c:order val="0"/>
          <c:tx>
            <c:strRef>
              <c:f>[Emp_Records.xlsx]heet1!$B$3</c:f>
              <c:strCache>
                <c:ptCount val="1"/>
                <c:pt idx="0">
                  <c:v>Total</c:v>
                </c:pt>
              </c:strCache>
            </c:strRef>
          </c:tx>
          <c:spPr/>
          <c:explosion val="0"/>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[Emp_Records.xlsx]heet1!$A$4:$A$8</c:f>
              <c:strCache>
                <c:ptCount val="4"/>
                <c:pt idx="0">
                  <c:v>East</c:v>
                </c:pt>
                <c:pt idx="1">
                  <c:v>North</c:v>
                </c:pt>
                <c:pt idx="2">
                  <c:v>South</c:v>
                </c:pt>
                <c:pt idx="3">
                  <c:v>West</c:v>
                </c:pt>
              </c:strCache>
            </c:strRef>
          </c:cat>
          <c:val>
            <c:numRef>
              <c:f>[Emp_Records.xlsx]heet1!$B$4:$B$8</c:f>
              <c:numCache>
                <c:formatCode>##\.##,"L"</c:formatCode>
                <c:ptCount val="4"/>
                <c:pt idx="0">
                  <c:v>2201632.0</c:v>
                </c:pt>
                <c:pt idx="1">
                  <c:v>2334595.0</c:v>
                </c:pt>
                <c:pt idx="2">
                  <c:v>2386309.0</c:v>
                </c:pt>
                <c:pt idx="3">
                  <c:v>1974059.0</c:v>
                </c:pt>
              </c:numCache>
            </c:numRef>
          </c:val>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[Emp_Records.xlsx]heet1!PivotTable5</c:name>
    <c:fmtId val="-1"/>
  </c:pivotSource>
  <c:chart>
    <c:autoTitleDeleted val="1"/>
    <c:plotArea>
      <c:layout>
        <c:manualLayout>
          <c:layoutTarget val="inner"/>
          <c:xMode val="edge"/>
          <c:yMode val="edge"/>
          <c:x val="0.0193818660878439"/>
          <c:y val="0.0833497926130753"/>
          <c:w val="0.942974025472101"/>
          <c:h val="0.71309500296267"/>
        </c:manualLayout>
      </c:layout>
      <c:barChart>
        <c:barDir val="col"/>
        <c:grouping val="stacked"/>
        <c:varyColors val="0"/>
        <c:ser>
          <c:idx val="0"/>
          <c:order val="0"/>
          <c:tx>
            <c:strRef>
              <c:f>[Emp_Records.xlsx]heet1!$L$3</c:f>
              <c:strCache>
                <c:ptCount val="1"/>
                <c:pt idx="0">
                  <c:v>Total</c:v>
                </c:pt>
              </c:strCache>
            </c:strRef>
          </c:tx>
          <c:spPr>
            <a:solidFill>
              <a:schemeClr val="accent1"/>
            </a:solidFill>
            <a:ln>
              <a:noFill/>
            </a:ln>
            <a:effectLst/>
          </c:spPr>
          <c:invertIfNegative val="0"/>
          <c:dLbls>
            <c:dLbl>
              <c:idx val="0"/>
              <c:layout>
                <c:manualLayout>
                  <c:x val="-0.0018037518037518"/>
                  <c:y val="-0.0743243243243243"/>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0154010849719562"/>
                  <c:y val="-0.0790118827102829"/>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61845090323635E-4"/>
                  <c:y val="-0.0841058073677074"/>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
                  <c:y val="-0.0608108108108108"/>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0111462010031581"/>
                  <c:y val="-0.0864759436505437"/>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
                  <c:y val="-0.0743243243243243"/>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0018037518037518"/>
                  <c:y val="-0.0912162162162162"/>
                </c:manualLayout>
              </c:layout>
              <c:dLblPos val="inEnd"/>
              <c:showLegendKey val="0"/>
              <c:showVal val="1"/>
              <c:showCatName val="0"/>
              <c:showSerName val="0"/>
              <c:showPercent val="0"/>
              <c:showBubbleSize val="0"/>
              <c:extLst>
                <c:ext xmlns:c15="http://schemas.microsoft.com/office/drawing/2012/chart" uri="{CE6537A1-D6FC-4f65-9D91-7224C49458BB}">
                  <c15:layout>
                    <c:manualLayout>
                      <c:w val="0.0809283309283309"/>
                      <c:h val="0.0977477477477477"/>
                    </c:manualLayout>
                  </c15:layout>
                </c:ext>
              </c:extLst>
            </c:dLbl>
            <c:dLbl>
              <c:idx val="7"/>
              <c:layout>
                <c:manualLayout>
                  <c:x val="0.0"/>
                  <c:y val="-0.0743243243243243"/>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0.0018037518037518"/>
                  <c:y val="-0.0675675675675676"/>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9"/>
              <c:layout>
                <c:manualLayout>
                  <c:x val="0.0"/>
                  <c:y val="-0.0743243243243243"/>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0"/>
              <c:layout>
                <c:manualLayout>
                  <c:x val="0.0018037518037518"/>
                  <c:y val="-0.0540540540540541"/>
                </c:manualLayout>
              </c:layout>
              <c:dLblPos val="inEnd"/>
              <c:showLegendKey val="0"/>
              <c:showVal val="1"/>
              <c:showCatName val="0"/>
              <c:showSerName val="0"/>
              <c:showPercent val="0"/>
              <c:showBubbleSize val="0"/>
              <c:extLst>
                <c:ext xmlns:c15="http://schemas.microsoft.com/office/drawing/2012/chart" uri="{CE6537A1-D6FC-4f65-9D91-7224C49458BB}">
                  <c15:layout>
                    <c:manualLayout>
                      <c:w val="0.0477428942968605"/>
                      <c:h val="0.0260714991111989"/>
                    </c:manualLayout>
                  </c15:layout>
                </c:ext>
              </c:extLst>
            </c:dLbl>
            <c:dLbl>
              <c:idx val="11"/>
              <c:layout>
                <c:manualLayout>
                  <c:x val="-0.00360750360750361"/>
                  <c:y val="-0.0777027027027027"/>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2.63643306556222E-4"/>
                  <c:y val="-0.0780036406147408"/>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3"/>
              <c:layout>
                <c:manualLayout>
                  <c:x val="0.00334386030094743"/>
                  <c:y val="-0.0730151443167441"/>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4"/>
              <c:layout>
                <c:manualLayout>
                  <c:x val="0.0"/>
                  <c:y val="-0.0841058073677074"/>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5"/>
              <c:layout>
                <c:manualLayout>
                  <c:x val="0.00721500721500721"/>
                  <c:y val="-0.0810810810810811"/>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6"/>
              <c:layout>
                <c:manualLayout>
                  <c:x val="0.0"/>
                  <c:y val="-0.0790118827102829"/>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7"/>
              <c:layout>
                <c:manualLayout>
                  <c:x val="-0.00249288350718776"/>
                  <c:y val="-0.0780036406147408"/>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8"/>
              <c:layout>
                <c:manualLayout>
                  <c:x val="-2.63643306556138E-4"/>
                  <c:y val="-0.0756335043319045"/>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dLbl>
              <c:idx val="19"/>
              <c:layout>
                <c:manualLayout>
                  <c:x val="-0.0018037518037518"/>
                  <c:y val="-0.0743243243243243"/>
                </c:manualLayout>
              </c:layout>
              <c:dLblPos val="in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accent1">
                        <a:lumMod val="50000"/>
                      </a:schemeClr>
                    </a:solidFill>
                    <a:latin typeface="+mn-lt"/>
                    <a:ea typeface="+mn-ea"/>
                    <a:cs typeface="+mn-cs"/>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[Emp_Records.xlsx]heet1!$K$4:$K$24</c:f>
              <c:strCache>
                <c:ptCount val="20"/>
                <c:pt idx="0">
                  <c:v>Wayne</c:v>
                </c:pt>
                <c:pt idx="1">
                  <c:v>Theresa</c:v>
                </c:pt>
                <c:pt idx="2">
                  <c:v>Roy</c:v>
                </c:pt>
                <c:pt idx="3">
                  <c:v>Patrick</c:v>
                </c:pt>
                <c:pt idx="4">
                  <c:v>Nancy</c:v>
                </c:pt>
                <c:pt idx="5">
                  <c:v>Melissa</c:v>
                </c:pt>
                <c:pt idx="6">
                  <c:v>Matthew</c:v>
                </c:pt>
                <c:pt idx="7">
                  <c:v>Mary</c:v>
                </c:pt>
                <c:pt idx="8">
                  <c:v>Lois</c:v>
                </c:pt>
                <c:pt idx="9">
                  <c:v>Judy</c:v>
                </c:pt>
                <c:pt idx="10">
                  <c:v>Jeremy</c:v>
                </c:pt>
                <c:pt idx="11">
                  <c:v>Jason</c:v>
                </c:pt>
                <c:pt idx="12">
                  <c:v>Frances</c:v>
                </c:pt>
                <c:pt idx="13">
                  <c:v>Elizabeth</c:v>
                </c:pt>
                <c:pt idx="14">
                  <c:v>Donna</c:v>
                </c:pt>
                <c:pt idx="15">
                  <c:v>Diana</c:v>
                </c:pt>
                <c:pt idx="16">
                  <c:v>Brenda</c:v>
                </c:pt>
                <c:pt idx="17">
                  <c:v>Benjamin</c:v>
                </c:pt>
                <c:pt idx="18">
                  <c:v>Anne</c:v>
                </c:pt>
                <c:pt idx="19">
                  <c:v>Ann</c:v>
                </c:pt>
              </c:strCache>
            </c:strRef>
          </c:cat>
          <c:val>
            <c:numRef>
              <c:f>[Emp_Records.xlsx]heet1!$L$4:$L$24</c:f>
              <c:numCache>
                <c:formatCode>##\.##,"L"</c:formatCode>
                <c:ptCount val="20"/>
                <c:pt idx="0">
                  <c:v>522528.0</c:v>
                </c:pt>
                <c:pt idx="1">
                  <c:v>506884.0</c:v>
                </c:pt>
                <c:pt idx="2">
                  <c:v>456917.0</c:v>
                </c:pt>
                <c:pt idx="3">
                  <c:v>352999.0</c:v>
                </c:pt>
                <c:pt idx="4">
                  <c:v>439104.0</c:v>
                </c:pt>
                <c:pt idx="5">
                  <c:v>576135.0</c:v>
                </c:pt>
                <c:pt idx="6">
                  <c:v>366538.0</c:v>
                </c:pt>
                <c:pt idx="7">
                  <c:v>610789.0</c:v>
                </c:pt>
                <c:pt idx="8">
                  <c:v>449763.0</c:v>
                </c:pt>
                <c:pt idx="9">
                  <c:v>678212.0</c:v>
                </c:pt>
                <c:pt idx="10">
                  <c:v>363081.0</c:v>
                </c:pt>
                <c:pt idx="11">
                  <c:v>488496.0</c:v>
                </c:pt>
                <c:pt idx="12">
                  <c:v>233647.0</c:v>
                </c:pt>
                <c:pt idx="13">
                  <c:v>485836.0</c:v>
                </c:pt>
                <c:pt idx="14">
                  <c:v>411316.0</c:v>
                </c:pt>
                <c:pt idx="15">
                  <c:v>411324.0</c:v>
                </c:pt>
                <c:pt idx="16">
                  <c:v>409719.0</c:v>
                </c:pt>
                <c:pt idx="17">
                  <c:v>117642.0</c:v>
                </c:pt>
                <c:pt idx="18">
                  <c:v>435519.0</c:v>
                </c:pt>
                <c:pt idx="19">
                  <c:v>580146.0</c:v>
                </c:pt>
              </c:numCache>
            </c:numRef>
          </c:val>
        </c:ser>
        <c:dLbls>
          <c:showLegendKey val="0"/>
          <c:showVal val="1"/>
          <c:showCatName val="0"/>
          <c:showSerName val="0"/>
          <c:showPercent val="0"/>
          <c:showBubbleSize val="0"/>
        </c:dLbls>
        <c:gapWidth val="150"/>
        <c:overlap val="100"/>
        <c:axId val="350668730"/>
        <c:axId val="387693545"/>
      </c:barChart>
      <c:catAx>
        <c:axId val="350668730"/>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87693545"/>
        <c:crosses val="autoZero"/>
        <c:auto val="1"/>
        <c:lblAlgn val="ctr"/>
        <c:lblOffset val="100"/>
        <c:noMultiLvlLbl val="0"/>
      </c:catAx>
      <c:valAx>
        <c:axId val="387693545"/>
        <c:scaling>
          <c:orientation val="minMax"/>
        </c:scaling>
        <c:delete val="1"/>
        <c:axPos val="l"/>
        <c:numFmt formatCode="##\.##,&quot;L&quot;"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066873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[Emp_Records.xlsx]heet1!PivotTable3</c:name>
    <c:fmtId val="-1"/>
  </c:pivotSource>
  <c:chart>
    <c:autoTitleDeleted val="1"/>
    <c:plotArea>
      <c:layout>
        <c:manualLayout>
          <c:layoutTarget val="inner"/>
          <c:xMode val="edge"/>
          <c:yMode val="edge"/>
          <c:x val="0.311166736198025"/>
          <c:y val="0.310409355721278"/>
          <c:w val="0.553038520372688"/>
          <c:h val="0.620912281705622"/>
        </c:manualLayout>
      </c:layout>
      <c:barChart>
        <c:barDir val="col"/>
        <c:grouping val="clustered"/>
        <c:varyColors val="0"/>
        <c:ser>
          <c:idx val="0"/>
          <c:order val="0"/>
          <c:tx>
            <c:strRef>
              <c:f>[Emp_Records.xlsx]heet1!$E$3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[Emp_Records.xlsx]heet1!$D$4:$D$8</c:f>
              <c:strCache>
                <c:ptCount val="4"/>
                <c:pt idx="0">
                  <c:v>Tent</c:v>
                </c:pt>
                <c:pt idx="1">
                  <c:v>Cloth</c:v>
                </c:pt>
                <c:pt idx="2">
                  <c:v>Shoes</c:v>
                </c:pt>
                <c:pt idx="3">
                  <c:v>Cups</c:v>
                </c:pt>
              </c:strCache>
            </c:strRef>
          </c:cat>
          <c:val>
            <c:numRef>
              <c:f>[Emp_Records.xlsx]heet1!$E$4:$E$8</c:f>
              <c:numCache>
                <c:formatCode>##\.##,"L"</c:formatCode>
                <c:ptCount val="4"/>
                <c:pt idx="0">
                  <c:v>2260012.0</c:v>
                </c:pt>
                <c:pt idx="1">
                  <c:v>1877169.0</c:v>
                </c:pt>
                <c:pt idx="2">
                  <c:v>2375389.0</c:v>
                </c:pt>
                <c:pt idx="3">
                  <c:v>2384025.0</c:v>
                </c:pt>
              </c:numCache>
            </c:numRef>
          </c:val>
        </c:ser>
        <c:dLbls>
          <c:showLegendKey val="0"/>
          <c:showVal val="1"/>
          <c:showCatName val="0"/>
          <c:showSerName val="0"/>
          <c:showPercent val="0"/>
          <c:showBubbleSize val="0"/>
        </c:dLbls>
        <c:gapWidth val="100"/>
        <c:overlap val="-24"/>
        <c:axId val="868842074"/>
        <c:axId val="634772245"/>
      </c:barChart>
      <c:catAx>
        <c:axId val="868842074"/>
        <c:scaling>
          <c:orientation val="minMax"/>
        </c:scaling>
        <c:delete val="0"/>
        <c:axPos val="b"/>
        <c:majorTickMark val="none"/>
        <c:minorTickMark val="none"/>
        <c:tickLblPos val="nextTo"/>
        <c:spPr>
          <a:noFill/>
          <a:ln w="9525" cap="flat" cmpd="sng" algn="ctr">
            <a:solidFill>
              <a:schemeClr val="tx2">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p>
        </c:txPr>
        <c:crossAx val="634772245"/>
        <c:crosses val="autoZero"/>
        <c:auto val="1"/>
        <c:lblAlgn val="ctr"/>
        <c:lblOffset val="100"/>
        <c:noMultiLvlLbl val="0"/>
      </c:catAx>
      <c:valAx>
        <c:axId val="634772245"/>
        <c:scaling>
          <c:orientation val="minMax"/>
        </c:scaling>
        <c:delete val="0"/>
        <c:axPos val="l"/>
        <c:majorGridlines>
          <c:spPr>
            <a:ln w="9525" cap="flat" cmpd="sng" algn="ctr">
              <a:solidFill>
                <a:schemeClr val="tx2">
                  <a:lumMod val="15000"/>
                  <a:lumOff val="85000"/>
                </a:schemeClr>
              </a:solidFill>
              <a:round/>
            </a:ln>
            <a:effectLst/>
          </c:spPr>
        </c:majorGridlines>
        <c:numFmt formatCode="##\.##,&quot;L&quot;"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p>
        </c:txPr>
        <c:crossAx val="86884207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lang="en-US"/>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[Emp_Records.xlsx]heet1!PivotTable4</c:name>
    <c:fmtId val="-1"/>
  </c:pivotSource>
  <c:chart>
    <c:autoTitleDeleted val="1"/>
    <c:plotArea>
      <c:layout>
        <c:manualLayout>
          <c:layoutTarget val="inner"/>
          <c:xMode val="edge"/>
          <c:yMode val="edge"/>
          <c:x val="0.00416666666666667"/>
          <c:y val="0.219907407407407"/>
          <c:w val="0.966944444444444"/>
          <c:h val="0.684351851851852"/>
        </c:manualLayout>
      </c:layout>
      <c:lineChart>
        <c:grouping val="standard"/>
        <c:varyColors val="0"/>
        <c:ser>
          <c:idx val="0"/>
          <c:order val="0"/>
          <c:tx>
            <c:strRef>
              <c:f>[Emp_Records.xlsx]heet1!$H$3</c:f>
              <c:strCache>
                <c:ptCount val="1"/>
                <c:pt idx="0">
                  <c:v>Total</c:v>
                </c:pt>
              </c:strCache>
            </c:strRef>
          </c:tx>
          <c:spPr>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s>
            <c:numFmt formatCode="General" sourceLinked="1"/>
            <c:spPr>
              <a:solidFill>
                <a:schemeClr val="accent1"/>
              </a:solid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accent1">
                          <a:lumMod val="60000"/>
                          <a:lumOff val="40000"/>
                        </a:schemeClr>
                      </a:solidFill>
                    </a:ln>
                    <a:effectLst/>
                  </c:spPr>
                </c15:leaderLines>
              </c:ext>
            </c:extLst>
          </c:dLbls>
          <c:trendline>
            <c:spPr>
              <a:ln w="28575" cap="rnd">
                <a:solidFill>
                  <a:schemeClr val="lt1">
                    <a:alpha val="50000"/>
                  </a:schemeClr>
                </a:solidFill>
                <a:round/>
              </a:ln>
              <a:effectLst/>
            </c:spPr>
            <c:trendlineType val="linear"/>
            <c:dispRSqr val="0"/>
            <c:dispEq val="0"/>
          </c:trendline>
          <c:cat>
            <c:strRef>
              <c:f>[Emp_Records.xlsx]heet1!$G$4:$G$8</c:f>
              <c:strCache>
                <c:ptCount val="4"/>
                <c:pt idx="0">
                  <c:v>Tent</c:v>
                </c:pt>
                <c:pt idx="1">
                  <c:v>Cloth</c:v>
                </c:pt>
                <c:pt idx="2">
                  <c:v>Shoes</c:v>
                </c:pt>
                <c:pt idx="3">
                  <c:v>Cups</c:v>
                </c:pt>
              </c:strCache>
            </c:strRef>
          </c:cat>
          <c:val>
            <c:numRef>
              <c:f>[Emp_Records.xlsx]heet1!$H$4:$H$8</c:f>
              <c:numCache>
                <c:formatCode>General</c:formatCode>
                <c:ptCount val="4"/>
                <c:pt idx="0">
                  <c:v>25371.0</c:v>
                </c:pt>
                <c:pt idx="1">
                  <c:v>24666.0</c:v>
                </c:pt>
                <c:pt idx="2">
                  <c:v>18000.0</c:v>
                </c:pt>
                <c:pt idx="3">
                  <c:v>34393.0</c:v>
                </c:pt>
              </c:numCache>
            </c:numRef>
          </c:val>
          <c:smooth val="0"/>
        </c:ser>
        <c:dLbls>
          <c:showLegendKey val="0"/>
          <c:showVal val="1"/>
          <c:showCatName val="0"/>
          <c:showSerName val="0"/>
          <c:showPercent val="0"/>
          <c:showBubbleSize val="0"/>
        </c:dLbls>
        <c:dropLines>
          <c:spPr>
            <a:ln w="12700" cap="flat" cmpd="sng" algn="ctr">
              <a:solidFill>
                <a:schemeClr val="accent1">
                  <a:lumMod val="60000"/>
                  <a:lumOff val="40000"/>
                </a:schemeClr>
              </a:solidFill>
              <a:prstDash val="solid"/>
              <a:round/>
            </a:ln>
            <a:effectLst/>
          </c:spPr>
        </c:dropLines>
        <c:marker val="1"/>
        <c:smooth val="0"/>
        <c:axId val="809915317"/>
        <c:axId val="858559821"/>
      </c:lineChart>
      <c:catAx>
        <c:axId val="809915317"/>
        <c:scaling>
          <c:orientation val="minMax"/>
        </c:scaling>
        <c:delete val="0"/>
        <c:axPos val="b"/>
        <c:majorTickMark val="out"/>
        <c:minorTickMark val="none"/>
        <c:tickLblPos val="nextTo"/>
        <c:spPr>
          <a:solidFill>
            <a:srgbClr val="0070C0"/>
          </a:solidFill>
          <a:ln w="12700" cap="flat" cmpd="sng" algn="ctr">
            <a:solidFill>
              <a:schemeClr val="lt1"/>
            </a:solidFill>
            <a:round/>
          </a:ln>
          <a:effectLst/>
        </c:spPr>
        <c:txPr>
          <a:bodyPr rot="-60000000" spcFirstLastPara="0" vertOverflow="ellipsis" vert="horz" wrap="square" anchor="ctr" anchorCtr="1"/>
          <a:lstStyle/>
          <a:p>
            <a:pPr>
              <a:defRPr lang="en-US" sz="900" b="0" i="0" u="none" strike="noStrike" kern="1200" spc="100" baseline="0">
                <a:solidFill>
                  <a:schemeClr val="lt1"/>
                </a:solidFill>
                <a:latin typeface="+mn-lt"/>
                <a:ea typeface="+mn-ea"/>
                <a:cs typeface="+mn-cs"/>
              </a:defRPr>
            </a:pPr>
          </a:p>
        </c:txPr>
        <c:crossAx val="858559821"/>
        <c:crosses val="autoZero"/>
        <c:auto val="1"/>
        <c:lblAlgn val="ctr"/>
        <c:lblOffset val="100"/>
        <c:noMultiLvlLbl val="0"/>
      </c:catAx>
      <c:valAx>
        <c:axId val="858559821"/>
        <c:scaling>
          <c:orientation val="minMax"/>
        </c:scaling>
        <c:delete val="1"/>
        <c:axPos val="l"/>
        <c:majorGridlines>
          <c:spPr>
            <a:ln w="9525" cap="flat" cmpd="sng" algn="ctr">
              <a:solidFill>
                <a:schemeClr val="lt1">
                  <a:alpha val="25000"/>
                </a:schemeClr>
              </a:solidFill>
              <a:round/>
            </a:ln>
            <a:effectLst/>
          </c:spPr>
        </c:majorGridlines>
        <c:numFmt formatCode="General" sourceLinked="1"/>
        <c:majorTickMark val="out"/>
        <c:minorTickMark val="none"/>
        <c:tickLblPos val="nextTo"/>
        <c:txPr>
          <a:bodyPr rot="-60000000" spcFirstLastPara="0" vertOverflow="ellipsis" vert="horz" wrap="square" anchor="ctr" anchorCtr="1"/>
          <a:lstStyle/>
          <a:p>
            <a:pPr>
              <a:defRPr lang="en-US" sz="900" b="0" i="0" u="none" strike="noStrike" kern="1200" baseline="0">
                <a:solidFill>
                  <a:schemeClr val="lt1"/>
                </a:solidFill>
                <a:latin typeface="+mn-lt"/>
                <a:ea typeface="+mn-ea"/>
                <a:cs typeface="+mn-cs"/>
              </a:defRPr>
            </a:pPr>
          </a:p>
        </c:txPr>
        <c:crossAx val="809915317"/>
        <c:crosses val="autoZero"/>
        <c:crossBetween val="between"/>
      </c:valAx>
      <c:spPr>
        <a:solidFill>
          <a:schemeClr val="bg1"/>
        </a:solidFill>
        <a:ln>
          <a:noFill/>
        </a:ln>
        <a:effectLst/>
      </c:spPr>
    </c:plotArea>
    <c:plotVisOnly val="1"/>
    <c:dispBlanksAs val="gap"/>
    <c:showDLblsOverMax val="0"/>
  </c:chart>
  <c:spPr>
    <a:solidFill>
      <a:schemeClr val="bg1"/>
    </a:solidFill>
    <a:ln w="9525" cap="flat" cmpd="sng" algn="ctr">
      <a:solidFill>
        <a:schemeClr val="accent1"/>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dir="t" rig="brightRoom"/>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dir="t" rig="brightRoom"/>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2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2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70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6" name="Holder 3"/>
          <p:cNvSpPr>
            <a:spLocks noGrp="1"/>
          </p:cNvSpPr>
          <p:nvPr>
            <p:ph type="body" idx="1"/>
          </p:nvPr>
        </p:nvSpPr>
        <p:spPr/>
        <p:txBody>
          <a:bodyPr bIns="0" lIns="0" rIns="0" tIns="0"/>
          <a:p/>
        </p:txBody>
      </p:sp>
      <p:sp>
        <p:nvSpPr>
          <p:cNvPr id="104870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9"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10"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1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1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1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18"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0.pn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3.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4.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5.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3" y="2894329"/>
            <a:ext cx="8610600" cy="1869441"/>
          </a:xfrm>
          <a:prstGeom prst="rect"/>
          <a:noFill/>
        </p:spPr>
        <p:txBody>
          <a:bodyPr rtlCol="0" wrap="square">
            <a:spAutoFit/>
          </a:bodyPr>
          <a:p>
            <a:r>
              <a:rPr sz="2400" lang="en-US"/>
              <a:t>STUDENT NAME:</a:t>
            </a:r>
            <a:r>
              <a:rPr altLang="en-US" sz="2400" lang="en-IN"/>
              <a:t> </a:t>
            </a:r>
            <a:r>
              <a:rPr altLang="en-US" sz="2400" lang="en-US"/>
              <a:t>A</a:t>
            </a:r>
            <a:r>
              <a:rPr altLang="en-US" sz="2400" lang="en-US"/>
              <a:t>K</a:t>
            </a:r>
            <a:r>
              <a:rPr altLang="en-US" sz="2400" lang="en-US"/>
              <a:t>ASH </a:t>
            </a:r>
            <a:r>
              <a:rPr altLang="en-US" sz="2400" lang="en-US"/>
              <a:t>K </a:t>
            </a:r>
            <a:endParaRPr dirty="0" sz="2400" lang="en-US"/>
          </a:p>
          <a:p>
            <a:r>
              <a:rPr dirty="0" sz="2400" lang="en-US"/>
              <a:t>REGISTER NO:</a:t>
            </a:r>
            <a:r>
              <a:rPr altLang="en-US" dirty="0" sz="2400" lang="en-IN"/>
              <a:t> 3122121</a:t>
            </a:r>
            <a:r>
              <a:rPr altLang="en-US" dirty="0" sz="2400" lang="en-US"/>
              <a:t>3</a:t>
            </a:r>
            <a:r>
              <a:rPr altLang="en-US" dirty="0" sz="2400" lang="en-US"/>
              <a:t>6</a:t>
            </a:r>
            <a:r>
              <a:rPr altLang="en-US" dirty="0" sz="2400" lang="en-US"/>
              <a:t>/</a:t>
            </a:r>
            <a:r>
              <a:rPr altLang="en-US" dirty="0" sz="2400" lang="en-IN"/>
              <a:t>asunm14373122121</a:t>
            </a:r>
            <a:r>
              <a:rPr altLang="en-US" dirty="0" sz="2400" lang="en-US"/>
              <a:t>3</a:t>
            </a:r>
            <a:endParaRPr dirty="0" sz="2400" lang="en-US"/>
          </a:p>
          <a:p>
            <a:r>
              <a:rPr dirty="0" sz="2400" lang="en-US"/>
              <a:t>DEPARTMENT:</a:t>
            </a:r>
            <a:r>
              <a:rPr altLang="en-US" dirty="0" sz="2400" lang="en-IN"/>
              <a:t> B.COM (COMPUTER APPLICATION)</a:t>
            </a:r>
            <a:endParaRPr dirty="0" sz="2400" lang="en-US"/>
          </a:p>
          <a:p>
            <a:r>
              <a:rPr dirty="0" sz="2400" lang="en-US"/>
              <a:t>COLLEGE</a:t>
            </a:r>
            <a:r>
              <a:rPr altLang="en-US" dirty="0" sz="2400" lang="en-IN"/>
              <a:t>: MAR GREGORIOS COLLEGE 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1"/>
          <p:cNvGraphicFramePr>
            <a:graphicFrameLocks/>
          </p:cNvGraphicFramePr>
          <p:nvPr/>
        </p:nvGraphicFramePr>
        <p:xfrm>
          <a:off x="1918970" y="2019300"/>
          <a:ext cx="6463030" cy="27813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7"/>
          <p:cNvGraphicFramePr>
            <a:graphicFrameLocks/>
          </p:cNvGraphicFramePr>
          <p:nvPr/>
        </p:nvGraphicFramePr>
        <p:xfrm>
          <a:off x="455930" y="1570355"/>
          <a:ext cx="7926070" cy="4513580"/>
        </p:xfrm>
        <a:graphic>
          <a:graphicData uri="http://schemas.openxmlformats.org/drawingml/2006/chart">
            <c:chart xmlns:c="http://schemas.openxmlformats.org/drawingml/2006/chart" xmlns:r="http://schemas.openxmlformats.org/officeDocument/2006/relationships" r:id="rId2"/>
          </a:graphicData>
        </a:graphic>
      </p:graphicFrame>
      <p:sp>
        <p:nvSpPr>
          <p:cNvPr id="1048684" name="Text Box 9"/>
          <p:cNvSpPr txBox="1"/>
          <p:nvPr/>
        </p:nvSpPr>
        <p:spPr>
          <a:xfrm>
            <a:off x="2438400" y="1620520"/>
            <a:ext cx="4064000" cy="398780"/>
          </a:xfrm>
          <a:prstGeom prst="rect"/>
          <a:noFill/>
        </p:spPr>
        <p:txBody>
          <a:bodyPr rtlCol="0" wrap="square">
            <a:spAutoFit/>
          </a:bodyPr>
          <a:p>
            <a:r>
              <a:rPr b="1" sz="2000" lang="en-US">
                <a:latin typeface="Arial Black" panose="020B0A04020102020204" charset="0"/>
                <a:cs typeface="Arial Black" panose="020B0A04020102020204" charset="0"/>
              </a:rPr>
              <a:t>PROFIT IN EACH REGIN</a:t>
            </a:r>
            <a:endParaRPr b="1" sz="2000" lang="en-US">
              <a:latin typeface="Arial Black" panose="020B0A04020102020204" charset="0"/>
              <a:cs typeface="Arial Black" panose="020B0A040201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4194306" name="Chart 10"/>
          <p:cNvGraphicFramePr>
            <a:graphicFrameLocks/>
          </p:cNvGraphicFramePr>
          <p:nvPr/>
        </p:nvGraphicFramePr>
        <p:xfrm>
          <a:off x="533400" y="1390015"/>
          <a:ext cx="9087485" cy="4851400"/>
        </p:xfrm>
        <a:graphic>
          <a:graphicData uri="http://schemas.openxmlformats.org/drawingml/2006/chart">
            <c:chart xmlns:c="http://schemas.openxmlformats.org/drawingml/2006/chart" xmlns:r="http://schemas.openxmlformats.org/officeDocument/2006/relationships" r:id="rId1"/>
          </a:graphicData>
        </a:graphic>
      </p:graphicFrame>
      <p:sp>
        <p:nvSpPr>
          <p:cNvPr id="1048690" name="Text Box 11"/>
          <p:cNvSpPr txBox="1"/>
          <p:nvPr/>
        </p:nvSpPr>
        <p:spPr>
          <a:xfrm>
            <a:off x="3810000" y="1447800"/>
            <a:ext cx="4064000" cy="368300"/>
          </a:xfrm>
          <a:prstGeom prst="rect"/>
          <a:noFill/>
        </p:spPr>
        <p:txBody>
          <a:bodyPr rtlCol="0" wrap="square">
            <a:spAutoFit/>
          </a:bodyPr>
          <a:p>
            <a:r>
              <a:rPr b="1" lang="en-US">
                <a:latin typeface="Arial Black" panose="020B0A04020102020204" charset="0"/>
                <a:cs typeface="Arial Black" panose="020B0A04020102020204" charset="0"/>
              </a:rPr>
              <a:t>EMPOLYEE TOTAL SALES</a:t>
            </a:r>
            <a:endParaRPr b="1" lang="en-US">
              <a:latin typeface="Arial Black" panose="020B0A04020102020204" charset="0"/>
              <a:cs typeface="Arial Black" panose="020B0A040201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4194307" name="Chart 7"/>
          <p:cNvGraphicFramePr>
            <a:graphicFrameLocks/>
          </p:cNvGraphicFramePr>
          <p:nvPr/>
        </p:nvGraphicFramePr>
        <p:xfrm>
          <a:off x="533400" y="1600200"/>
          <a:ext cx="6621780" cy="4119245"/>
        </p:xfrm>
        <a:graphic>
          <a:graphicData uri="http://schemas.openxmlformats.org/drawingml/2006/chart">
            <c:chart xmlns:c="http://schemas.openxmlformats.org/drawingml/2006/chart" xmlns:r="http://schemas.openxmlformats.org/officeDocument/2006/relationships" r:id="rId1"/>
          </a:graphicData>
        </a:graphic>
      </p:graphicFrame>
      <p:sp>
        <p:nvSpPr>
          <p:cNvPr id="1048696" name="Text Box 9"/>
          <p:cNvSpPr txBox="1"/>
          <p:nvPr/>
        </p:nvSpPr>
        <p:spPr>
          <a:xfrm>
            <a:off x="2286000" y="1695450"/>
            <a:ext cx="4064000" cy="368300"/>
          </a:xfrm>
          <a:prstGeom prst="rect"/>
          <a:noFill/>
        </p:spPr>
        <p:txBody>
          <a:bodyPr rtlCol="0" wrap="square">
            <a:spAutoFit/>
          </a:bodyPr>
          <a:p>
            <a:r>
              <a:rPr b="1" lang="en-US">
                <a:latin typeface="Arial Black" panose="020B0A04020102020204" charset="0"/>
                <a:cs typeface="Arial Black" panose="020B0A04020102020204" charset="0"/>
              </a:rPr>
              <a:t>PRICE OF PRODUCT SOLD</a:t>
            </a:r>
            <a:endParaRPr b="1" lang="en-US">
              <a:latin typeface="Arial Black" panose="020B0A04020102020204" charset="0"/>
              <a:cs typeface="Arial Black" panose="020B0A040201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0"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7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14</a:t>
            </a:fld>
            <a:endParaRPr sz="1100">
              <a:latin typeface="Trebuchet MS" panose="020B0603020202020204"/>
              <a:cs typeface="Trebuchet MS" panose="020B0603020202020204"/>
            </a:endParaRPr>
          </a:p>
        </p:txBody>
      </p:sp>
      <p:sp>
        <p:nvSpPr>
          <p:cNvPr id="1048702" name="Text Box 9"/>
          <p:cNvSpPr txBox="1"/>
          <p:nvPr/>
        </p:nvSpPr>
        <p:spPr>
          <a:xfrm>
            <a:off x="2286000" y="1695450"/>
            <a:ext cx="4575175" cy="368300"/>
          </a:xfrm>
          <a:prstGeom prst="rect"/>
          <a:noFill/>
        </p:spPr>
        <p:txBody>
          <a:bodyPr rtlCol="0" wrap="square">
            <a:spAutoFit/>
          </a:bodyPr>
          <a:p>
            <a:pPr algn="ctr"/>
            <a:r>
              <a:rPr b="1" lang="en-US">
                <a:latin typeface="Arial Black" panose="020B0A04020102020204" charset="0"/>
                <a:cs typeface="Arial Black" panose="020B0A04020102020204" charset="0"/>
              </a:rPr>
              <a:t>PRODUCT SOLD</a:t>
            </a:r>
            <a:endParaRPr b="1" lang="en-US">
              <a:latin typeface="Arial Black" panose="020B0A04020102020204" charset="0"/>
              <a:cs typeface="Arial Black" panose="020B0A04020102020204" charset="0"/>
            </a:endParaRPr>
          </a:p>
        </p:txBody>
      </p:sp>
      <p:graphicFrame>
        <p:nvGraphicFramePr>
          <p:cNvPr id="4194308" name="Chart 1"/>
          <p:cNvGraphicFramePr>
            <a:graphicFrameLocks/>
          </p:cNvGraphicFramePr>
          <p:nvPr/>
        </p:nvGraphicFramePr>
        <p:xfrm>
          <a:off x="922655" y="2119630"/>
          <a:ext cx="7851775" cy="35915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70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4" name="Text Box 2"/>
          <p:cNvSpPr txBox="1"/>
          <p:nvPr/>
        </p:nvSpPr>
        <p:spPr>
          <a:xfrm>
            <a:off x="843280" y="1764030"/>
            <a:ext cx="7840980" cy="2719070"/>
          </a:xfrm>
          <a:prstGeom prst="rect"/>
          <a:noFill/>
        </p:spPr>
        <p:txBody>
          <a:bodyPr rtlCol="0" wrap="square">
            <a:noAutofit/>
          </a:bodyPr>
          <a:p>
            <a:pPr algn="just" indent="457200"/>
            <a:r>
              <a:rPr b="1" sz="2000" lang="en-US">
                <a:latin typeface="Arial Black" panose="020B0A04020102020204" charset="0"/>
                <a:cs typeface="Arial Black" panose="020B0A04020102020204" charset="0"/>
              </a:rPr>
              <a:t>We have done a data anaylsis on employee dataset that will improve the performance of the employee and the company . This data anaylsis in done with the help of Microsoft Excel using feature like Pivot table,Pivot charts and fuction like Number Formatting,SUM fuction,Average fuction.</a:t>
            </a:r>
            <a:endParaRPr b="1" sz="2000" lang="en-US">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altLang="en-US" b="1" dirty="0" sz="4400" lang="en-IN">
                <a:solidFill>
                  <a:srgbClr val="0F0F0F"/>
                </a:solidFill>
                <a:latin typeface="Times New Roman" panose="02020603050405020304" pitchFamily="18" charset="0"/>
                <a:cs typeface="Times New Roman" panose="02020603050405020304" pitchFamily="18" charset="0"/>
              </a:rPr>
              <a:t>Sales </a:t>
            </a:r>
            <a:r>
              <a:rPr b="1" dirty="0" sz="4400" lang="en-US">
                <a:solidFill>
                  <a:srgbClr val="0F0F0F"/>
                </a:solidFill>
                <a:latin typeface="Times New Roman" panose="02020603050405020304" pitchFamily="18" charset="0"/>
                <a:cs typeface="Times New Roman" panose="02020603050405020304" pitchFamily="18" charset="0"/>
              </a:rPr>
              <a:t>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 Box 10"/>
          <p:cNvSpPr txBox="1"/>
          <p:nvPr/>
        </p:nvSpPr>
        <p:spPr>
          <a:xfrm>
            <a:off x="762000" y="1449705"/>
            <a:ext cx="6628765" cy="5934075"/>
          </a:xfrm>
          <a:prstGeom prst="rect"/>
          <a:noFill/>
        </p:spPr>
        <p:txBody>
          <a:bodyPr rtlCol="0" wrap="square">
            <a:noAutofit/>
          </a:bodyPr>
          <a:p>
            <a:pPr indent="-342900" lvl="1" marL="800100">
              <a:buFont typeface="Wingdings" panose="05000000000000000000" charset="0"/>
              <a:buChar char="v"/>
            </a:pPr>
            <a:r>
              <a:rPr altLang="en-US" sz="2000" lang="en-IN"/>
              <a:t>By analyzing sales data, companies can make informed decisions about product offerings, pricing strategies , and marketing campaigns.</a:t>
            </a:r>
            <a:endParaRPr altLang="en-US" sz="2000" lang="en-IN"/>
          </a:p>
          <a:p>
            <a:pPr indent="-342900" lvl="1" marL="800100">
              <a:buFont typeface="Wingdings" panose="05000000000000000000" charset="0"/>
              <a:buChar char="v"/>
            </a:pPr>
            <a:r>
              <a:rPr altLang="en-US" sz="2000" lang="en-IN"/>
              <a:t>Understanding individual performance allows management to adjust sales strategies. For example, high-performing techniques used by top salespeople can be replicated across the team</a:t>
            </a:r>
            <a:endParaRPr altLang="en-US" sz="2000" lang="en-IN"/>
          </a:p>
          <a:p>
            <a:pPr indent="-342900" lvl="1" marL="800100">
              <a:buFont typeface="Wingdings" panose="05000000000000000000" charset="0"/>
              <a:buChar char="v"/>
            </a:pPr>
            <a:r>
              <a:rPr altLang="en-US" sz="2000" lang="en-IN"/>
              <a:t>It will help the HR manager to analysis the employees performance .And reduce the work of HR.</a:t>
            </a:r>
            <a:endParaRPr altLang="en-US" sz="2000" lang="en-IN"/>
          </a:p>
          <a:p>
            <a:pPr indent="-342900" lvl="1" marL="800100">
              <a:buFont typeface="Wingdings" panose="05000000000000000000" charset="0"/>
              <a:buChar char="v"/>
            </a:pPr>
            <a:r>
              <a:rPr altLang="en-US" sz="2000" lang="en-IN"/>
              <a:t>Sales analysis can reveal specific areas where employees excel or struggle, allowing HR to tailor training programs to address these needs and improve overall sales effectiveness.</a:t>
            </a:r>
            <a:endParaRPr altLang="en-US" sz="2000" lang="en-IN"/>
          </a:p>
          <a:p>
            <a:pPr indent="-342900" lvl="1" marL="800100">
              <a:buFont typeface="Wingdings" panose="05000000000000000000" charset="0"/>
              <a:buChar char="v"/>
            </a:pPr>
            <a:r>
              <a:rPr altLang="en-US" sz="2000" lang="en-IN"/>
              <a:t>Sales performance data can help HR identify potential leaders and create succession plans by recognizing employees who consistently achieve strong results and exhibit leadership potential.</a:t>
            </a:r>
            <a:endParaRPr altLang="en-US" sz="2000" lang="en-IN"/>
          </a:p>
          <a:p>
            <a:pPr indent="-342900" marL="342900">
              <a:buFont typeface="Wingdings" panose="05000000000000000000" charset="0"/>
              <a:buChar char="v"/>
            </a:pPr>
            <a:endParaRPr altLang="en-US" sz="2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471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Understanding sales trends can help HR anticipate staffing needs, ensuring that the company has the right number of employees with the right skills to meet future demand.</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Sales performance data can help HR identify potential leaders and create succession plans by recognizing employees who consistently achieve strong results and exhibit leadership potential.</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By recognizing and rewarding employees based on their sales achievements, HR can boost morale and engagement, fostering a more motivated and productive workforce</a:t>
            </a: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Text Box 6"/>
          <p:cNvSpPr txBox="1"/>
          <p:nvPr/>
        </p:nvSpPr>
        <p:spPr>
          <a:xfrm>
            <a:off x="1990090" y="2235835"/>
            <a:ext cx="6029325" cy="3089910"/>
          </a:xfrm>
          <a:prstGeom prst="rect"/>
          <a:noFill/>
        </p:spPr>
        <p:txBody>
          <a:bodyPr rtlCol="0" wrap="square">
            <a:noAutofit/>
          </a:bodyPr>
          <a:p>
            <a:pPr indent="-342900" marL="342900">
              <a:buFont typeface="Wingdings" panose="05000000000000000000" charset="0"/>
              <a:buChar char="q"/>
            </a:pPr>
            <a:r>
              <a:rPr altLang="en-US" sz="2000" lang="en-IN"/>
              <a:t>Human Resource manager is the end user of this analysis this will help the manager to analysis the employee performance in sale departmenet and also the manufracturing department also by analysing the total amount of product or unit sold in the</a:t>
            </a:r>
            <a:r>
              <a:rPr altLang="en-IN" sz="2000" lang="en-US"/>
              <a:t> company </a:t>
            </a:r>
            <a:endParaRPr altLang="en-IN" sz="2000" lang="en-US"/>
          </a:p>
          <a:p>
            <a:pPr indent="-342900" marL="342900">
              <a:buFont typeface="Wingdings" panose="05000000000000000000" charset="0"/>
              <a:buChar char="q"/>
            </a:pPr>
            <a:r>
              <a:rPr altLang="en-IN" sz="2000" lang="en-US"/>
              <a:t>It helps to evaluate the company performace in the market and also help to understand the demand and supply chain in the market</a:t>
            </a:r>
            <a:endParaRPr altLang="en-IN" sz="20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6" name="Title 1"/>
          <p:cNvSpPr>
            <a:spLocks noGrp="1"/>
          </p:cNvSpPr>
          <p:nvPr>
            <p:ph type="title"/>
          </p:nvPr>
        </p:nvSpPr>
        <p:spPr>
          <a:xfrm>
            <a:off x="755332" y="385444"/>
            <a:ext cx="10681335" cy="723901"/>
          </a:xfrm>
        </p:spPr>
        <p:txBody>
          <a:bodyPr/>
          <a:p>
            <a:r>
              <a:rPr dirty="0" lang="en-IN"/>
              <a:t>Dataset Description</a:t>
            </a:r>
            <a:endParaRPr dirty="0" lang="en-IN"/>
          </a:p>
        </p:txBody>
      </p:sp>
      <p:sp>
        <p:nvSpPr>
          <p:cNvPr id="1048667" name="Text Box 2"/>
          <p:cNvSpPr txBox="1"/>
          <p:nvPr/>
        </p:nvSpPr>
        <p:spPr>
          <a:xfrm>
            <a:off x="2591435" y="1537970"/>
            <a:ext cx="5746750" cy="3456305"/>
          </a:xfrm>
          <a:prstGeom prst="rect"/>
          <a:noFill/>
        </p:spPr>
        <p:txBody>
          <a:bodyPr rtlCol="0" wrap="square">
            <a:noAutofit/>
          </a:bodyPr>
          <a:p>
            <a:r>
              <a:rPr sz="2800" lang="en-US"/>
              <a:t>1: EMPLOYEE ID</a:t>
            </a:r>
            <a:endParaRPr sz="2800" lang="en-US"/>
          </a:p>
          <a:p>
            <a:r>
              <a:rPr sz="2800" lang="en-US"/>
              <a:t>2: NAME OF THE EMPLOYEE</a:t>
            </a:r>
            <a:endParaRPr sz="2800" lang="en-US"/>
          </a:p>
          <a:p>
            <a:r>
              <a:rPr sz="2800" lang="en-US"/>
              <a:t>3: SALARY </a:t>
            </a:r>
            <a:endParaRPr sz="2800" lang="en-US"/>
          </a:p>
          <a:p>
            <a:r>
              <a:rPr sz="2800" lang="en-US"/>
              <a:t>4: PRODUCT</a:t>
            </a:r>
            <a:endParaRPr sz="2800" lang="en-US"/>
          </a:p>
          <a:p>
            <a:r>
              <a:rPr sz="2800" lang="en-US"/>
              <a:t>5:REGIN</a:t>
            </a:r>
            <a:endParaRPr sz="2800" lang="en-US"/>
          </a:p>
          <a:p>
            <a:r>
              <a:rPr sz="2800" lang="en-US"/>
              <a:t>6:UNIT SOLD</a:t>
            </a:r>
            <a:endParaRPr sz="2800" lang="en-US"/>
          </a:p>
          <a:p>
            <a:r>
              <a:rPr sz="2800" lang="en-US"/>
              <a:t>7:COST PER UNIT</a:t>
            </a:r>
            <a:endParaRPr sz="2800" lang="en-US"/>
          </a:p>
          <a:p>
            <a:r>
              <a:rPr sz="2800" lang="en-US"/>
              <a:t>8:PRODUCT</a:t>
            </a:r>
            <a:endParaRPr sz="2800" lang="en-US"/>
          </a:p>
          <a:p>
            <a:r>
              <a:rPr sz="2800" lang="en-US"/>
              <a:t>9:COST OF SALES</a:t>
            </a:r>
            <a:endParaRPr sz="2800" lang="en-US"/>
          </a:p>
          <a:p>
            <a:r>
              <a:rPr sz="2800" lang="en-US"/>
              <a:t>10:PROFIT</a:t>
            </a:r>
            <a:endParaRPr sz="28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4" name="TextBox 8"/>
          <p:cNvSpPr txBox="1"/>
          <p:nvPr/>
        </p:nvSpPr>
        <p:spPr>
          <a:xfrm>
            <a:off x="1544955" y="2354580"/>
            <a:ext cx="7484745" cy="2527935"/>
          </a:xfrm>
          <a:prstGeom prst="rect"/>
          <a:noFill/>
        </p:spPr>
        <p:txBody>
          <a:bodyPr rtlCol="0" wrap="square">
            <a:no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We have use the PIVOT TABLE analysis in the dataset and also use charts to represent the data .</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rakes</cp:lastModifiedBy>
  <dcterms:created xsi:type="dcterms:W3CDTF">2024-03-29T04:07:00Z</dcterms:created>
  <dcterms:modified xsi:type="dcterms:W3CDTF">2024-09-11T09:25:11Z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b28ed24fc8de45399964aaa754da3239</vt:lpwstr>
  </property>
  <property fmtid="{D5CDD505-2E9C-101B-9397-08002B2CF9AE}" pid="5" name="KSOProductBuildVer">
    <vt:lpwstr>1033-12.2.0.13472</vt:lpwstr>
  </property>
</Properties>
</file>