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9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6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8A24-43DA-4350-8AD0-510BCF275436}" type="datetimeFigureOut">
              <a:rPr lang="en-IN" smtClean="0"/>
              <a:t>24-07-2024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EDD0D4-4E02-4A25-A344-58A0A4D5E52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5162-6CB9-519B-7D6A-D0CAFD17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540" y="259976"/>
            <a:ext cx="8650941" cy="3169024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</a:t>
            </a:r>
            <a:r>
              <a:rPr lang="en-IN" sz="8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IN" sz="800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(Weekly)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8505A-AE6A-5DDE-31DB-244E86A96998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26031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135-D877-A4E3-B835-3E757D1D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4376"/>
            <a:ext cx="9603275" cy="679378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CED4-D4FA-0D7D-780C-968DD470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786986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Preparation and Extraction From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and DAX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</a:t>
            </a:r>
          </a:p>
        </p:txBody>
      </p:sp>
      <p:pic>
        <p:nvPicPr>
          <p:cNvPr id="1026" name="Picture 2" descr="What is Content Marketing? Posts, videos, articles and blogs - RTM World">
            <a:extLst>
              <a:ext uri="{FF2B5EF4-FFF2-40B4-BE49-F238E27FC236}">
                <a16:creationId xmlns:a16="http://schemas.microsoft.com/office/drawing/2014/main" id="{2B7E31ED-25BE-9642-E577-C907442E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55" y="3331416"/>
            <a:ext cx="3259432" cy="2134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7E35E6-7103-88E4-E2A8-65C25D7D7DCF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17120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15BC-0CC3-E902-DAA3-ED24F14C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5059"/>
            <a:ext cx="9603275" cy="59869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8C92-9832-9A3C-5B42-3F2D007A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88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card weekly dashboard that provides real-time insights into key performance metrics and trends, enabling stakeholders to monitor and analyze credit card operations effectively. </a:t>
            </a:r>
            <a:endParaRPr lang="en-IN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Objective Vector Images (over 5.3 million)">
            <a:extLst>
              <a:ext uri="{FF2B5EF4-FFF2-40B4-BE49-F238E27FC236}">
                <a16:creationId xmlns:a16="http://schemas.microsoft.com/office/drawing/2014/main" id="{E5ED06E0-B49B-BB62-7429-5454DA73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96" y="4204447"/>
            <a:ext cx="2228850" cy="222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15BAB-9625-2A6F-F39A-83C186CD40B0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309586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8EC-1498-11FA-2C93-083E09D0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26141"/>
            <a:ext cx="6607692" cy="1127613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Extraction From SQL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3921-62E6-D41C-A9FB-C091E14E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2108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Prepare csv file 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tables in SQL 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csv file into SQL </a:t>
            </a:r>
            <a:endParaRPr lang="en-IN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sv Generic Flat icon">
            <a:extLst>
              <a:ext uri="{FF2B5EF4-FFF2-40B4-BE49-F238E27FC236}">
                <a16:creationId xmlns:a16="http://schemas.microsoft.com/office/drawing/2014/main" id="{280E5323-B8E4-0367-5D4A-DFA807FD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251" y="2015733"/>
            <a:ext cx="1003638" cy="10036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SQL Server - UNIFY Solutions">
            <a:extLst>
              <a:ext uri="{FF2B5EF4-FFF2-40B4-BE49-F238E27FC236}">
                <a16:creationId xmlns:a16="http://schemas.microsoft.com/office/drawing/2014/main" id="{71B56264-C6DB-7F52-6D48-DA3DEACB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601" y="4033838"/>
            <a:ext cx="1003639" cy="10036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Power BI? - Beginner's Guide to ...">
            <a:extLst>
              <a:ext uri="{FF2B5EF4-FFF2-40B4-BE49-F238E27FC236}">
                <a16:creationId xmlns:a16="http://schemas.microsoft.com/office/drawing/2014/main" id="{13132605-4BEF-00F5-FD45-8D645BC2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033838"/>
            <a:ext cx="1076324" cy="1062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BD42DF-4782-43BE-C991-C6C96AF25674}"/>
              </a:ext>
            </a:extLst>
          </p:cNvPr>
          <p:cNvSpPr/>
          <p:nvPr/>
        </p:nvSpPr>
        <p:spPr>
          <a:xfrm>
            <a:off x="10569388" y="3188688"/>
            <a:ext cx="268941" cy="72787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BC328B-F768-9DC9-9B98-A8B96D268AAF}"/>
              </a:ext>
            </a:extLst>
          </p:cNvPr>
          <p:cNvSpPr/>
          <p:nvPr/>
        </p:nvSpPr>
        <p:spPr>
          <a:xfrm rot="5400000">
            <a:off x="9283214" y="4130737"/>
            <a:ext cx="261797" cy="89330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00153-8DFA-56E5-288C-B9B50BE9AB63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15705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384C-3869-CC29-7C78-A60CCE0B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81953"/>
            <a:ext cx="7656562" cy="57180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DAX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923D-81C0-571B-6AC9-E86C9ADF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74609" cy="47795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AgeGroup = SWITCH(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TRUE(),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cust_detail'[customer_age] &lt; 30, "20-30",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cust_detail'[customer_age] &gt;= 30 &amp;&amp; 'public cust_detail'[customer_age] &lt; 40, "30-40",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cust_detail'[customer_age] &gt;= 40 &amp;&amp; 'public cust_detail'[customer_age] &lt; 50, "40-50",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cust_detail'[customer_age] &gt;= 50 &amp;&amp; 'public cust_detail'[customer_age] &lt; 60, "50-60",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cust_detail'[customer_age] &gt;= 60, "60+",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"unknown" )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IncomeGroup = SWITCH(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TRUE(),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cust_detail'[income] &lt; 35000, "Low",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cust_detail'[income] &gt;= 35000 &amp;&amp; 'public cust_detail'[income] &lt;70000, "Med",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'public cust_detail'[income] &gt;= 70000, "High", 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1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"unknown" )</a:t>
            </a:r>
            <a:endParaRPr lang="en-IN" sz="11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Data Modelling in Power BI: Everything ...">
            <a:extLst>
              <a:ext uri="{FF2B5EF4-FFF2-40B4-BE49-F238E27FC236}">
                <a16:creationId xmlns:a16="http://schemas.microsoft.com/office/drawing/2014/main" id="{C576FB77-3C8C-9441-4446-D1177A19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324" y="5487520"/>
            <a:ext cx="3016944" cy="1173256"/>
          </a:xfrm>
          <a:prstGeom prst="roundRect">
            <a:avLst>
              <a:gd name="adj" fmla="val 231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649B1-C59E-6E9E-94EC-A650C6ADC5B0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50539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8D6-B5C4-EF50-F974-8B423FB6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3671"/>
            <a:ext cx="6670445" cy="5000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DAX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E57-413A-2277-30AC-04324DB9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week_num2 = WEEKNUM('public cc_detail'[week_start_date])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= 'public cc_detail'[annual_fees] + 'public cc_detail'[total_trans_amt] + 'public cc_detail'[interest_earned]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Current_week_Reveneue = CALCULATE(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SUM('public cc_detail'[Revenue]),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FILTER(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ALL('public cc_detail'),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'public cc_detail'[week_num2] = MAX('public cc_detail'[week_num2])))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Previous_week_Reveneue = CALCULATE(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SUM('public cc_detail'[Revenue]),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FILTER(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ALL('public cc_detail'), 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05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'public cc_detail'[week_num2] = MAX('public cc_detail'[week_num2])-1))</a:t>
            </a:r>
            <a:endParaRPr lang="en-IN" sz="105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ata Modelling in Power BI: Everything ...">
            <a:extLst>
              <a:ext uri="{FF2B5EF4-FFF2-40B4-BE49-F238E27FC236}">
                <a16:creationId xmlns:a16="http://schemas.microsoft.com/office/drawing/2014/main" id="{48EC7B08-7CA5-D6EE-BE06-75017AB4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324" y="5487520"/>
            <a:ext cx="3016944" cy="1173256"/>
          </a:xfrm>
          <a:prstGeom prst="roundRect">
            <a:avLst>
              <a:gd name="adj" fmla="val 231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C1619-CB4C-5E40-4EA4-A3D9E80AAD11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129185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3341-DE37-A0B5-6A28-5D188A57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9601"/>
            <a:ext cx="9603275" cy="1244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Insights- Week 53 (31st Dec)</a:t>
            </a:r>
            <a:endParaRPr lang="en-IN" sz="4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0CC2-C6CA-54DA-8EDA-3906C448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7059"/>
            <a:ext cx="7342797" cy="4347882"/>
          </a:xfrm>
        </p:spPr>
        <p:txBody>
          <a:bodyPr>
            <a:noAutofit/>
          </a:bodyPr>
          <a:lstStyle/>
          <a:p>
            <a:pPr marL="72000" indent="0" algn="just">
              <a:lnSpc>
                <a:spcPct val="50000"/>
              </a:lnSpc>
              <a:buNone/>
            </a:pPr>
            <a:endParaRPr lang="en-US" sz="1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 algn="just">
              <a:lnSpc>
                <a:spcPct val="50000"/>
              </a:lnSpc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 change: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increased by 28.8%,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Amt &amp; Count increased by 35.03% &amp; 12.8%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count increased by 12.8% </a:t>
            </a:r>
          </a:p>
          <a:p>
            <a:pPr marL="72000" indent="0" algn="just">
              <a:lnSpc>
                <a:spcPct val="50000"/>
              </a:lnSpc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 algn="just">
              <a:lnSpc>
                <a:spcPct val="50000"/>
              </a:lnSpc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YTD: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57M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is 8M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is 46M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are contributing more in revenue 31M, female 26M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 &amp; Silver credit card are contributing to 93% of overall transactions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TX, NY &amp; CA is contributing to 68%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Activation rate is 57.5% 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750" indent="-285750" algn="just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Delinquent rate is 6.06%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nsight Images – Browse 302,021 Stock Photos, Vectors, and Video | Adobe  Stock">
            <a:extLst>
              <a:ext uri="{FF2B5EF4-FFF2-40B4-BE49-F238E27FC236}">
                <a16:creationId xmlns:a16="http://schemas.microsoft.com/office/drawing/2014/main" id="{D52E08F0-5394-B8F0-B4D2-050949B4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50" y="2830305"/>
            <a:ext cx="2173941" cy="21739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8D288-2C81-C403-F79A-01B95A3EE1B8}"/>
              </a:ext>
            </a:extLst>
          </p:cNvPr>
          <p:cNvSpPr txBox="1"/>
          <p:nvPr/>
        </p:nvSpPr>
        <p:spPr>
          <a:xfrm>
            <a:off x="5508810" y="644413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Akash Kundu</a:t>
            </a:r>
          </a:p>
        </p:txBody>
      </p:sp>
    </p:spTree>
    <p:extLst>
      <p:ext uri="{BB962C8B-B14F-4D97-AF65-F5344CB8AC3E}">
        <p14:creationId xmlns:p14="http://schemas.microsoft.com/office/powerpoint/2010/main" val="2162335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543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Gill Sans MT</vt:lpstr>
      <vt:lpstr>Times New Roman</vt:lpstr>
      <vt:lpstr>Wingdings</vt:lpstr>
      <vt:lpstr>Gallery</vt:lpstr>
      <vt:lpstr>CREDIT CARD REPORT (Weekly)</vt:lpstr>
      <vt:lpstr>Content</vt:lpstr>
      <vt:lpstr>Project Objective</vt:lpstr>
      <vt:lpstr>Data Preparation and Extraction From SQL </vt:lpstr>
      <vt:lpstr>Data Preprocessing and DAX </vt:lpstr>
      <vt:lpstr>Data Preprocessing and DAX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Kundu</dc:creator>
  <cp:lastModifiedBy>Akash Kundu</cp:lastModifiedBy>
  <cp:revision>2</cp:revision>
  <dcterms:created xsi:type="dcterms:W3CDTF">2024-07-24T09:27:32Z</dcterms:created>
  <dcterms:modified xsi:type="dcterms:W3CDTF">2024-07-24T10:19:50Z</dcterms:modified>
</cp:coreProperties>
</file>