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66" r:id="rId5"/>
    <p:sldId id="259" r:id="rId6"/>
    <p:sldId id="267" r:id="rId7"/>
    <p:sldId id="260" r:id="rId8"/>
    <p:sldId id="268" r:id="rId9"/>
    <p:sldId id="261" r:id="rId10"/>
    <p:sldId id="269" r:id="rId11"/>
    <p:sldId id="262" r:id="rId12"/>
    <p:sldId id="270" r:id="rId13"/>
    <p:sldId id="263" r:id="rId14"/>
    <p:sldId id="271" r:id="rId15"/>
    <p:sldId id="264" r:id="rId16"/>
    <p:sldId id="265" r:id="rId1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autoAdjust="0"/>
    <p:restoredTop sz="94610"/>
  </p:normalViewPr>
  <p:slideViewPr>
    <p:cSldViewPr snapToGrid="0" snapToObjects="1">
      <p:cViewPr varScale="1">
        <p:scale>
          <a:sx n="72" d="100"/>
          <a:sy n="72" d="100"/>
        </p:scale>
        <p:origin x="64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9402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57262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3054625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39921191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4069131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03180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263148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txBody>
          <a:bodyPr/>
          <a:lstStyle/>
          <a:p>
            <a:endParaRPr lang="en-IN" dirty="0"/>
          </a:p>
        </p:txBody>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707469" y="1226701"/>
            <a:ext cx="7018258" cy="813554"/>
          </a:xfrm>
          <a:prstGeom prst="rect">
            <a:avLst/>
          </a:prstGeom>
          <a:noFill/>
          <a:ln/>
        </p:spPr>
        <p:txBody>
          <a:bodyPr wrap="none" rtlCol="0" anchor="t"/>
          <a:lstStyle/>
          <a:p>
            <a:pPr marL="0" indent="0">
              <a:lnSpc>
                <a:spcPts val="6406"/>
              </a:lnSpc>
              <a:buNone/>
            </a:pPr>
            <a:r>
              <a:rPr lang="en-US" sz="5125" dirty="0">
                <a:solidFill>
                  <a:srgbClr val="AE8625"/>
                </a:solidFill>
                <a:latin typeface="Prata" pitchFamily="34" charset="0"/>
                <a:ea typeface="Prata" pitchFamily="34" charset="-122"/>
                <a:cs typeface="Prata" pitchFamily="34" charset="-120"/>
              </a:rPr>
              <a:t>Student Grade System</a:t>
            </a:r>
            <a:endParaRPr lang="en-US" sz="5125" dirty="0"/>
          </a:p>
        </p:txBody>
      </p:sp>
      <p:sp>
        <p:nvSpPr>
          <p:cNvPr id="6" name="Text 2"/>
          <p:cNvSpPr/>
          <p:nvPr/>
        </p:nvSpPr>
        <p:spPr>
          <a:xfrm>
            <a:off x="707469" y="2323148"/>
            <a:ext cx="7729061" cy="1811655"/>
          </a:xfrm>
          <a:prstGeom prst="rect">
            <a:avLst/>
          </a:prstGeom>
          <a:noFill/>
          <a:ln/>
        </p:spPr>
        <p:txBody>
          <a:bodyPr wrap="square" rtlCol="0" anchor="t"/>
          <a:lstStyle/>
          <a:p>
            <a:pPr marL="0" indent="0">
              <a:lnSpc>
                <a:spcPts val="2377"/>
              </a:lnSpc>
              <a:buNone/>
            </a:pPr>
            <a:r>
              <a:rPr lang="en-US" sz="1486" dirty="0">
                <a:solidFill>
                  <a:srgbClr val="CFCBBF"/>
                </a:solidFill>
                <a:latin typeface="Raleway" pitchFamily="34" charset="0"/>
                <a:ea typeface="Raleway" pitchFamily="34" charset="-122"/>
                <a:cs typeface="Raleway" pitchFamily="34" charset="-120"/>
              </a:rPr>
              <a:t>Tracking and managing student grades is a critical component of modern education. An effective student grade system provides educators with the tools to accurately assess student performance, identify areas for improvement, and communicate progress to students and parents. This system serves as the foundation for data-driven decision making, enabling schools to tailor their curriculum and instruction to meet the unique needs of each student.</a:t>
            </a:r>
            <a:endParaRPr lang="en-US" sz="1486" dirty="0"/>
          </a:p>
        </p:txBody>
      </p:sp>
      <p:sp>
        <p:nvSpPr>
          <p:cNvPr id="7" name="Text 3"/>
          <p:cNvSpPr/>
          <p:nvPr/>
        </p:nvSpPr>
        <p:spPr>
          <a:xfrm>
            <a:off x="707469" y="4346972"/>
            <a:ext cx="7729061" cy="2113598"/>
          </a:xfrm>
          <a:prstGeom prst="rect">
            <a:avLst/>
          </a:prstGeom>
          <a:noFill/>
          <a:ln/>
        </p:spPr>
        <p:txBody>
          <a:bodyPr wrap="square" rtlCol="0" anchor="t"/>
          <a:lstStyle/>
          <a:p>
            <a:pPr marL="0" indent="0">
              <a:lnSpc>
                <a:spcPts val="2377"/>
              </a:lnSpc>
              <a:buNone/>
            </a:pPr>
            <a:r>
              <a:rPr lang="en-US" sz="1486" dirty="0">
                <a:solidFill>
                  <a:srgbClr val="CFCBBF"/>
                </a:solidFill>
                <a:latin typeface="Raleway" pitchFamily="34" charset="0"/>
                <a:ea typeface="Raleway" pitchFamily="34" charset="-122"/>
                <a:cs typeface="Raleway" pitchFamily="34" charset="-120"/>
              </a:rPr>
              <a:t>At the heart of the student grade system is a comprehensive database that stores and organizes all relevant student information, from assignment scores and test results to attendance records and behavioral data. By centralizing this data, educators can quickly access and analyze student performance, identify trends, and pinpoint areas where students may be struggling. This information can then be used to develop targeted interventions and personalized learning plans, ensuring that each student has the support they need to succeed.</a:t>
            </a:r>
            <a:endParaRPr lang="en-US" sz="1486" dirty="0"/>
          </a:p>
        </p:txBody>
      </p:sp>
      <p:sp>
        <p:nvSpPr>
          <p:cNvPr id="8" name="Shape 4"/>
          <p:cNvSpPr/>
          <p:nvPr/>
        </p:nvSpPr>
        <p:spPr>
          <a:xfrm>
            <a:off x="707469" y="6686788"/>
            <a:ext cx="301823" cy="301823"/>
          </a:xfrm>
          <a:prstGeom prst="roundRect">
            <a:avLst>
              <a:gd name="adj" fmla="val 30292872"/>
            </a:avLst>
          </a:prstGeom>
          <a:noFill/>
          <a:ln w="7620">
            <a:solidFill>
              <a:srgbClr val="FFFFFF"/>
            </a:solidFill>
            <a:prstDash val="solid"/>
          </a:ln>
        </p:spPr>
        <p:txBody>
          <a:bodyPr/>
          <a:lstStyle/>
          <a:p>
            <a:endParaRPr lang="en-IN"/>
          </a:p>
        </p:txBody>
      </p:sp>
      <p:sp>
        <p:nvSpPr>
          <p:cNvPr id="10" name="Text 5"/>
          <p:cNvSpPr/>
          <p:nvPr/>
        </p:nvSpPr>
        <p:spPr>
          <a:xfrm>
            <a:off x="1115617" y="6686788"/>
            <a:ext cx="7098743" cy="1128142"/>
          </a:xfrm>
          <a:prstGeom prst="rect">
            <a:avLst/>
          </a:prstGeom>
          <a:noFill/>
          <a:ln/>
        </p:spPr>
        <p:txBody>
          <a:bodyPr wrap="none" rtlCol="0" anchor="t">
            <a:scene3d>
              <a:camera prst="orthographicFront"/>
              <a:lightRig rig="soft" dir="t">
                <a:rot lat="0" lon="0" rev="15600000"/>
              </a:lightRig>
            </a:scene3d>
            <a:sp3d extrusionH="57150" prstMaterial="softEdge">
              <a:bevelT w="25400" h="38100"/>
            </a:sp3d>
          </a:bodyPr>
          <a:lstStyle/>
          <a:p>
            <a:pPr marL="0" indent="0" algn="l">
              <a:lnSpc>
                <a:spcPts val="2600"/>
              </a:lnSpc>
              <a:buNone/>
            </a:pPr>
            <a:r>
              <a:rPr lang="en-US" sz="2800" b="1" dirty="0">
                <a:ln/>
                <a:solidFill>
                  <a:schemeClr val="accent4"/>
                </a:solidFill>
                <a:latin typeface="Raleway" pitchFamily="34" charset="0"/>
              </a:rPr>
              <a:t>PRESENT BY:- AKASH SURESH SULTANE</a:t>
            </a:r>
          </a:p>
          <a:p>
            <a:pPr marL="0" indent="0" algn="l">
              <a:lnSpc>
                <a:spcPts val="2600"/>
              </a:lnSpc>
              <a:buNone/>
            </a:pPr>
            <a:endParaRPr lang="en-US" sz="2800" b="1" dirty="0">
              <a:ln/>
              <a:solidFill>
                <a:schemeClr val="accent4"/>
              </a:solidFill>
              <a:latin typeface="Raleway" pitchFamily="34" charset="0"/>
            </a:endParaRPr>
          </a:p>
          <a:p>
            <a:pPr marL="0" indent="0" algn="l">
              <a:lnSpc>
                <a:spcPts val="2600"/>
              </a:lnSpc>
              <a:buNone/>
            </a:pPr>
            <a:r>
              <a:rPr lang="en-US" sz="2800" b="1" dirty="0">
                <a:ln/>
                <a:solidFill>
                  <a:schemeClr val="accent4"/>
                </a:solidFill>
                <a:latin typeface="Raleway" pitchFamily="34" charset="0"/>
              </a:rPr>
              <a:t>PARTNER:- SOHAN MANOJ WAYKOS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552974"/>
          </a:xfrm>
          <a:prstGeom prst="rect">
            <a:avLst/>
          </a:prstGeom>
          <a:solidFill>
            <a:srgbClr val="1B1C1D"/>
          </a:solidFill>
          <a:ln/>
        </p:spPr>
        <p:txBody>
          <a:bodyPr/>
          <a:lstStyle/>
          <a:p>
            <a:endParaRPr lang="en-IN" dirty="0"/>
          </a:p>
        </p:txBody>
      </p:sp>
      <p:sp>
        <p:nvSpPr>
          <p:cNvPr id="4" name="Text 1"/>
          <p:cNvSpPr/>
          <p:nvPr/>
        </p:nvSpPr>
        <p:spPr>
          <a:xfrm>
            <a:off x="1335167" y="811411"/>
            <a:ext cx="3406954" cy="486013"/>
          </a:xfrm>
          <a:prstGeom prst="rect">
            <a:avLst/>
          </a:prstGeom>
          <a:noFill/>
          <a:ln/>
        </p:spPr>
        <p:txBody>
          <a:bodyPr wrap="none" rtlCol="0" anchor="t"/>
          <a:lstStyle/>
          <a:p>
            <a:pPr marL="0" indent="0">
              <a:lnSpc>
                <a:spcPts val="3827"/>
              </a:lnSpc>
              <a:buNone/>
            </a:pPr>
            <a:r>
              <a:rPr lang="en-US" sz="3062" dirty="0">
                <a:solidFill>
                  <a:srgbClr val="AE8625"/>
                </a:solidFill>
                <a:latin typeface="Prata" pitchFamily="34" charset="0"/>
                <a:ea typeface="Prata" pitchFamily="34" charset="-122"/>
                <a:cs typeface="Prata" pitchFamily="34" charset="-120"/>
              </a:rPr>
              <a:t>Curriculum list</a:t>
            </a:r>
            <a:endParaRPr lang="en-US" sz="3062" dirty="0"/>
          </a:p>
        </p:txBody>
      </p:sp>
      <p:sp>
        <p:nvSpPr>
          <p:cNvPr id="8" name="Text 5"/>
          <p:cNvSpPr/>
          <p:nvPr/>
        </p:nvSpPr>
        <p:spPr>
          <a:xfrm>
            <a:off x="3814107" y="1297424"/>
            <a:ext cx="2522897" cy="1139290"/>
          </a:xfrm>
          <a:prstGeom prst="rect">
            <a:avLst/>
          </a:prstGeom>
          <a:noFill/>
          <a:ln/>
        </p:spPr>
        <p:txBody>
          <a:bodyPr wrap="none" rtlCol="0" anchor="t"/>
          <a:lstStyle/>
          <a:p>
            <a:pPr marL="0" indent="0" algn="ctr">
              <a:lnSpc>
                <a:spcPts val="2296"/>
              </a:lnSpc>
              <a:buNone/>
            </a:pPr>
            <a:endParaRPr lang="en-US" sz="1837" dirty="0"/>
          </a:p>
        </p:txBody>
      </p:sp>
      <p:sp>
        <p:nvSpPr>
          <p:cNvPr id="18" name="Text 15"/>
          <p:cNvSpPr/>
          <p:nvPr/>
        </p:nvSpPr>
        <p:spPr>
          <a:xfrm>
            <a:off x="3782080" y="5887522"/>
            <a:ext cx="144661" cy="291703"/>
          </a:xfrm>
          <a:prstGeom prst="rect">
            <a:avLst/>
          </a:prstGeom>
          <a:noFill/>
          <a:ln/>
        </p:spPr>
        <p:txBody>
          <a:bodyPr wrap="none" rtlCol="0" anchor="t"/>
          <a:lstStyle/>
          <a:p>
            <a:pPr marL="0" indent="0" algn="ctr">
              <a:lnSpc>
                <a:spcPts val="2296"/>
              </a:lnSpc>
              <a:buNone/>
            </a:pPr>
            <a:endParaRPr lang="en-US" sz="1837" dirty="0"/>
          </a:p>
        </p:txBody>
      </p:sp>
      <p:pic>
        <p:nvPicPr>
          <p:cNvPr id="22" name="Picture 21" descr="A screenshot of a computer&#10;&#10;Description automatically generated">
            <a:extLst>
              <a:ext uri="{FF2B5EF4-FFF2-40B4-BE49-F238E27FC236}">
                <a16:creationId xmlns:a16="http://schemas.microsoft.com/office/drawing/2014/main" id="{A8E080DB-71CB-92D4-75CD-99BC646A39C0}"/>
              </a:ext>
            </a:extLst>
          </p:cNvPr>
          <p:cNvPicPr>
            <a:picLocks noChangeAspect="1"/>
          </p:cNvPicPr>
          <p:nvPr/>
        </p:nvPicPr>
        <p:blipFill>
          <a:blip r:embed="rId4"/>
          <a:stretch>
            <a:fillRect/>
          </a:stretch>
        </p:blipFill>
        <p:spPr>
          <a:xfrm>
            <a:off x="2700670" y="2243471"/>
            <a:ext cx="9207795" cy="539070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79184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9296876"/>
          </a:xfrm>
          <a:prstGeom prst="rect">
            <a:avLst/>
          </a:prstGeom>
          <a:solidFill>
            <a:srgbClr val="1B1C1D"/>
          </a:solidFill>
          <a:ln/>
        </p:spPr>
        <p:txBody>
          <a:bodyPr/>
          <a:lstStyle/>
          <a:p>
            <a:endParaRPr lang="en-IN"/>
          </a:p>
        </p:txBody>
      </p:sp>
      <p:sp>
        <p:nvSpPr>
          <p:cNvPr id="4" name="Text 1"/>
          <p:cNvSpPr/>
          <p:nvPr/>
        </p:nvSpPr>
        <p:spPr>
          <a:xfrm>
            <a:off x="3621167" y="427673"/>
            <a:ext cx="3888462" cy="486013"/>
          </a:xfrm>
          <a:prstGeom prst="rect">
            <a:avLst/>
          </a:prstGeom>
          <a:noFill/>
          <a:ln/>
        </p:spPr>
        <p:txBody>
          <a:bodyPr wrap="none" rtlCol="0" anchor="t"/>
          <a:lstStyle/>
          <a:p>
            <a:pPr marL="0" indent="0">
              <a:lnSpc>
                <a:spcPts val="3827"/>
              </a:lnSpc>
              <a:buNone/>
            </a:pPr>
            <a:r>
              <a:rPr lang="en-US" sz="3062" dirty="0">
                <a:solidFill>
                  <a:srgbClr val="AE8625"/>
                </a:solidFill>
                <a:latin typeface="Prata" pitchFamily="34" charset="0"/>
                <a:ea typeface="Prata" pitchFamily="34" charset="-122"/>
                <a:cs typeface="Prata" pitchFamily="34" charset="-120"/>
              </a:rPr>
              <a:t>Academic Record</a:t>
            </a:r>
            <a:endParaRPr lang="en-US" sz="3062" dirty="0"/>
          </a:p>
        </p:txBody>
      </p:sp>
      <p:sp>
        <p:nvSpPr>
          <p:cNvPr id="5" name="Shape 2"/>
          <p:cNvSpPr/>
          <p:nvPr/>
        </p:nvSpPr>
        <p:spPr>
          <a:xfrm>
            <a:off x="3621167" y="1346121"/>
            <a:ext cx="349925" cy="349925"/>
          </a:xfrm>
          <a:prstGeom prst="roundRect">
            <a:avLst>
              <a:gd name="adj" fmla="val 13335"/>
            </a:avLst>
          </a:prstGeom>
          <a:solidFill>
            <a:srgbClr val="2D3033"/>
          </a:solidFill>
          <a:ln/>
        </p:spPr>
        <p:txBody>
          <a:bodyPr/>
          <a:lstStyle/>
          <a:p>
            <a:endParaRPr lang="en-IN"/>
          </a:p>
        </p:txBody>
      </p:sp>
      <p:sp>
        <p:nvSpPr>
          <p:cNvPr id="6" name="Text 3"/>
          <p:cNvSpPr/>
          <p:nvPr/>
        </p:nvSpPr>
        <p:spPr>
          <a:xfrm>
            <a:off x="3755827" y="1375172"/>
            <a:ext cx="80486" cy="291703"/>
          </a:xfrm>
          <a:prstGeom prst="rect">
            <a:avLst/>
          </a:prstGeom>
          <a:noFill/>
          <a:ln/>
        </p:spPr>
        <p:txBody>
          <a:bodyPr wrap="none" rtlCol="0" anchor="t"/>
          <a:lstStyle/>
          <a:p>
            <a:pPr marL="0" indent="0" algn="ctr">
              <a:lnSpc>
                <a:spcPts val="2296"/>
              </a:lnSpc>
              <a:buNone/>
            </a:pPr>
            <a:r>
              <a:rPr lang="en-US" sz="1837" dirty="0">
                <a:solidFill>
                  <a:srgbClr val="AE8625"/>
                </a:solidFill>
                <a:latin typeface="Prata" pitchFamily="34" charset="0"/>
                <a:ea typeface="Prata" pitchFamily="34" charset="-122"/>
                <a:cs typeface="Prata" pitchFamily="34" charset="-120"/>
              </a:rPr>
              <a:t>1</a:t>
            </a:r>
            <a:endParaRPr lang="en-US" sz="1837" dirty="0"/>
          </a:p>
        </p:txBody>
      </p:sp>
      <p:sp>
        <p:nvSpPr>
          <p:cNvPr id="7" name="Text 4"/>
          <p:cNvSpPr/>
          <p:nvPr/>
        </p:nvSpPr>
        <p:spPr>
          <a:xfrm>
            <a:off x="4126587" y="1399580"/>
            <a:ext cx="2337554" cy="243007"/>
          </a:xfrm>
          <a:prstGeom prst="rect">
            <a:avLst/>
          </a:prstGeom>
          <a:noFill/>
          <a:ln/>
        </p:spPr>
        <p:txBody>
          <a:bodyPr wrap="none" rtlCol="0" anchor="t"/>
          <a:lstStyle/>
          <a:p>
            <a:pPr marL="0" indent="0">
              <a:lnSpc>
                <a:spcPts val="1914"/>
              </a:lnSpc>
              <a:buNone/>
            </a:pPr>
            <a:r>
              <a:rPr lang="en-US" sz="1531" dirty="0">
                <a:solidFill>
                  <a:srgbClr val="AE8625"/>
                </a:solidFill>
                <a:latin typeface="Prata" pitchFamily="34" charset="0"/>
                <a:ea typeface="Prata" pitchFamily="34" charset="-122"/>
                <a:cs typeface="Prata" pitchFamily="34" charset="-120"/>
              </a:rPr>
              <a:t>Comprehensive Tracking</a:t>
            </a:r>
            <a:endParaRPr lang="en-US" sz="1531" dirty="0"/>
          </a:p>
        </p:txBody>
      </p:sp>
      <p:sp>
        <p:nvSpPr>
          <p:cNvPr id="8" name="Text 5"/>
          <p:cNvSpPr/>
          <p:nvPr/>
        </p:nvSpPr>
        <p:spPr>
          <a:xfrm>
            <a:off x="4126587" y="1735812"/>
            <a:ext cx="3110865" cy="2487216"/>
          </a:xfrm>
          <a:prstGeom prst="rect">
            <a:avLst/>
          </a:prstGeom>
          <a:noFill/>
          <a:ln/>
        </p:spPr>
        <p:txBody>
          <a:bodyPr wrap="square" rtlCol="0" anchor="t"/>
          <a:lstStyle/>
          <a:p>
            <a:pPr marL="0" indent="0">
              <a:lnSpc>
                <a:spcPts val="1960"/>
              </a:lnSpc>
              <a:buNone/>
            </a:pPr>
            <a:r>
              <a:rPr lang="en-US" sz="1225" dirty="0">
                <a:solidFill>
                  <a:srgbClr val="CFCBBF"/>
                </a:solidFill>
                <a:latin typeface="Raleway" pitchFamily="34" charset="0"/>
                <a:ea typeface="Raleway" pitchFamily="34" charset="-122"/>
                <a:cs typeface="Raleway" pitchFamily="34" charset="-120"/>
              </a:rPr>
              <a:t>The student grade system provides a comprehensive way to track and monitor each student's academic performance. It records their grades, test scores, and overall academic progress across different subjects and grade levels. This detailed record allows educators, administrators, and parents to closely follow a student's journey and identify areas for improvement or recognition.</a:t>
            </a:r>
            <a:endParaRPr lang="en-US" sz="1225" dirty="0"/>
          </a:p>
        </p:txBody>
      </p:sp>
      <p:sp>
        <p:nvSpPr>
          <p:cNvPr id="9" name="Shape 6"/>
          <p:cNvSpPr/>
          <p:nvPr/>
        </p:nvSpPr>
        <p:spPr>
          <a:xfrm>
            <a:off x="7392948" y="1346121"/>
            <a:ext cx="349925" cy="349925"/>
          </a:xfrm>
          <a:prstGeom prst="roundRect">
            <a:avLst>
              <a:gd name="adj" fmla="val 13335"/>
            </a:avLst>
          </a:prstGeom>
          <a:solidFill>
            <a:srgbClr val="2D3033"/>
          </a:solidFill>
          <a:ln/>
        </p:spPr>
        <p:txBody>
          <a:bodyPr/>
          <a:lstStyle/>
          <a:p>
            <a:endParaRPr lang="en-IN"/>
          </a:p>
        </p:txBody>
      </p:sp>
      <p:sp>
        <p:nvSpPr>
          <p:cNvPr id="10" name="Text 7"/>
          <p:cNvSpPr/>
          <p:nvPr/>
        </p:nvSpPr>
        <p:spPr>
          <a:xfrm>
            <a:off x="7496413" y="1375172"/>
            <a:ext cx="142994" cy="291703"/>
          </a:xfrm>
          <a:prstGeom prst="rect">
            <a:avLst/>
          </a:prstGeom>
          <a:noFill/>
          <a:ln/>
        </p:spPr>
        <p:txBody>
          <a:bodyPr wrap="none" rtlCol="0" anchor="t"/>
          <a:lstStyle/>
          <a:p>
            <a:pPr marL="0" indent="0" algn="ctr">
              <a:lnSpc>
                <a:spcPts val="2296"/>
              </a:lnSpc>
              <a:buNone/>
            </a:pPr>
            <a:r>
              <a:rPr lang="en-US" sz="1837" dirty="0">
                <a:solidFill>
                  <a:srgbClr val="AE8625"/>
                </a:solidFill>
                <a:latin typeface="Prata" pitchFamily="34" charset="0"/>
                <a:ea typeface="Prata" pitchFamily="34" charset="-122"/>
                <a:cs typeface="Prata" pitchFamily="34" charset="-120"/>
              </a:rPr>
              <a:t>2</a:t>
            </a:r>
            <a:endParaRPr lang="en-US" sz="1837" dirty="0"/>
          </a:p>
        </p:txBody>
      </p:sp>
      <p:sp>
        <p:nvSpPr>
          <p:cNvPr id="11" name="Text 8"/>
          <p:cNvSpPr/>
          <p:nvPr/>
        </p:nvSpPr>
        <p:spPr>
          <a:xfrm>
            <a:off x="7898368" y="1399580"/>
            <a:ext cx="2673906" cy="243007"/>
          </a:xfrm>
          <a:prstGeom prst="rect">
            <a:avLst/>
          </a:prstGeom>
          <a:noFill/>
          <a:ln/>
        </p:spPr>
        <p:txBody>
          <a:bodyPr wrap="none" rtlCol="0" anchor="t"/>
          <a:lstStyle/>
          <a:p>
            <a:pPr marL="0" indent="0">
              <a:lnSpc>
                <a:spcPts val="1914"/>
              </a:lnSpc>
              <a:buNone/>
            </a:pPr>
            <a:r>
              <a:rPr lang="en-US" sz="1531" dirty="0">
                <a:solidFill>
                  <a:srgbClr val="AE8625"/>
                </a:solidFill>
                <a:latin typeface="Prata" pitchFamily="34" charset="0"/>
                <a:ea typeface="Prata" pitchFamily="34" charset="-122"/>
                <a:cs typeface="Prata" pitchFamily="34" charset="-120"/>
              </a:rPr>
              <a:t>Percentage-Based Reporting</a:t>
            </a:r>
            <a:endParaRPr lang="en-US" sz="1531" dirty="0"/>
          </a:p>
        </p:txBody>
      </p:sp>
      <p:sp>
        <p:nvSpPr>
          <p:cNvPr id="12" name="Text 9"/>
          <p:cNvSpPr/>
          <p:nvPr/>
        </p:nvSpPr>
        <p:spPr>
          <a:xfrm>
            <a:off x="7898368" y="1735812"/>
            <a:ext cx="3110865" cy="2984659"/>
          </a:xfrm>
          <a:prstGeom prst="rect">
            <a:avLst/>
          </a:prstGeom>
          <a:noFill/>
          <a:ln/>
        </p:spPr>
        <p:txBody>
          <a:bodyPr wrap="square" rtlCol="0" anchor="t"/>
          <a:lstStyle/>
          <a:p>
            <a:pPr marL="0" indent="0">
              <a:lnSpc>
                <a:spcPts val="1960"/>
              </a:lnSpc>
              <a:buNone/>
            </a:pPr>
            <a:r>
              <a:rPr lang="en-US" sz="1225" dirty="0">
                <a:solidFill>
                  <a:srgbClr val="CFCBBF"/>
                </a:solidFill>
                <a:latin typeface="Raleway" pitchFamily="34" charset="0"/>
                <a:ea typeface="Raleway" pitchFamily="34" charset="-122"/>
                <a:cs typeface="Raleway" pitchFamily="34" charset="-120"/>
              </a:rPr>
              <a:t>A key feature of the student grade system is its ability to generate percentage-based reports on a student's academic record. This data-driven approach provides a clear, quantifiable measure of a student's performance, making it easy to compare progress over time or against established benchmarks. Administrators and teachers can use these percentage-based reports to make informed decisions about curriculum, teaching methods, and student support services.</a:t>
            </a:r>
            <a:endParaRPr lang="en-US" sz="1225" dirty="0"/>
          </a:p>
        </p:txBody>
      </p:sp>
      <p:sp>
        <p:nvSpPr>
          <p:cNvPr id="13" name="Shape 10"/>
          <p:cNvSpPr/>
          <p:nvPr/>
        </p:nvSpPr>
        <p:spPr>
          <a:xfrm>
            <a:off x="3621167" y="4997410"/>
            <a:ext cx="349925" cy="349925"/>
          </a:xfrm>
          <a:prstGeom prst="roundRect">
            <a:avLst>
              <a:gd name="adj" fmla="val 13335"/>
            </a:avLst>
          </a:prstGeom>
          <a:solidFill>
            <a:srgbClr val="2D3033"/>
          </a:solidFill>
          <a:ln/>
        </p:spPr>
        <p:txBody>
          <a:bodyPr/>
          <a:lstStyle/>
          <a:p>
            <a:endParaRPr lang="en-IN"/>
          </a:p>
        </p:txBody>
      </p:sp>
      <p:sp>
        <p:nvSpPr>
          <p:cNvPr id="14" name="Text 11"/>
          <p:cNvSpPr/>
          <p:nvPr/>
        </p:nvSpPr>
        <p:spPr>
          <a:xfrm>
            <a:off x="3723799" y="5026462"/>
            <a:ext cx="144661" cy="291703"/>
          </a:xfrm>
          <a:prstGeom prst="rect">
            <a:avLst/>
          </a:prstGeom>
          <a:noFill/>
          <a:ln/>
        </p:spPr>
        <p:txBody>
          <a:bodyPr wrap="none" rtlCol="0" anchor="t"/>
          <a:lstStyle/>
          <a:p>
            <a:pPr marL="0" indent="0" algn="ctr">
              <a:lnSpc>
                <a:spcPts val="2296"/>
              </a:lnSpc>
              <a:buNone/>
            </a:pPr>
            <a:r>
              <a:rPr lang="en-US" sz="1837" dirty="0">
                <a:solidFill>
                  <a:srgbClr val="AE8625"/>
                </a:solidFill>
                <a:latin typeface="Prata" pitchFamily="34" charset="0"/>
                <a:ea typeface="Prata" pitchFamily="34" charset="-122"/>
                <a:cs typeface="Prata" pitchFamily="34" charset="-120"/>
              </a:rPr>
              <a:t>3</a:t>
            </a:r>
            <a:endParaRPr lang="en-US" sz="1837" dirty="0"/>
          </a:p>
        </p:txBody>
      </p:sp>
      <p:sp>
        <p:nvSpPr>
          <p:cNvPr id="15" name="Text 12"/>
          <p:cNvSpPr/>
          <p:nvPr/>
        </p:nvSpPr>
        <p:spPr>
          <a:xfrm>
            <a:off x="4126587" y="5050869"/>
            <a:ext cx="1944172" cy="243007"/>
          </a:xfrm>
          <a:prstGeom prst="rect">
            <a:avLst/>
          </a:prstGeom>
          <a:noFill/>
          <a:ln/>
        </p:spPr>
        <p:txBody>
          <a:bodyPr wrap="none" rtlCol="0" anchor="t"/>
          <a:lstStyle/>
          <a:p>
            <a:pPr marL="0" indent="0">
              <a:lnSpc>
                <a:spcPts val="1914"/>
              </a:lnSpc>
              <a:buNone/>
            </a:pPr>
            <a:r>
              <a:rPr lang="en-US" sz="1531" dirty="0">
                <a:solidFill>
                  <a:srgbClr val="AE8625"/>
                </a:solidFill>
                <a:latin typeface="Prata" pitchFamily="34" charset="0"/>
                <a:ea typeface="Prata" pitchFamily="34" charset="-122"/>
                <a:cs typeface="Prata" pitchFamily="34" charset="-120"/>
              </a:rPr>
              <a:t>Trends and Patterns</a:t>
            </a:r>
            <a:endParaRPr lang="en-US" sz="1531" dirty="0"/>
          </a:p>
        </p:txBody>
      </p:sp>
      <p:sp>
        <p:nvSpPr>
          <p:cNvPr id="16" name="Text 13"/>
          <p:cNvSpPr/>
          <p:nvPr/>
        </p:nvSpPr>
        <p:spPr>
          <a:xfrm>
            <a:off x="4126587" y="5387102"/>
            <a:ext cx="3110865" cy="3233380"/>
          </a:xfrm>
          <a:prstGeom prst="rect">
            <a:avLst/>
          </a:prstGeom>
          <a:noFill/>
          <a:ln/>
        </p:spPr>
        <p:txBody>
          <a:bodyPr wrap="square" rtlCol="0" anchor="t"/>
          <a:lstStyle/>
          <a:p>
            <a:pPr marL="0" indent="0">
              <a:lnSpc>
                <a:spcPts val="1960"/>
              </a:lnSpc>
              <a:buNone/>
            </a:pPr>
            <a:r>
              <a:rPr lang="en-US" sz="1225" dirty="0">
                <a:solidFill>
                  <a:srgbClr val="CFCBBF"/>
                </a:solidFill>
                <a:latin typeface="Raleway" pitchFamily="34" charset="0"/>
                <a:ea typeface="Raleway" pitchFamily="34" charset="-122"/>
                <a:cs typeface="Raleway" pitchFamily="34" charset="-120"/>
              </a:rPr>
              <a:t>By analyzing the percentage-based academic records, the student grade system can uncover valuable trends and patterns. This information can help identify students who may be struggling in certain subjects, as well as those who are excelling and could benefit from more advanced coursework or enrichment opportunities. The system's ability to track performance over multiple years also allows for the identification of long-term trends, enabling proactive interventions and targeted support for students.</a:t>
            </a:r>
            <a:endParaRPr lang="en-US" sz="1225" dirty="0"/>
          </a:p>
        </p:txBody>
      </p:sp>
      <p:sp>
        <p:nvSpPr>
          <p:cNvPr id="17" name="Shape 14"/>
          <p:cNvSpPr/>
          <p:nvPr/>
        </p:nvSpPr>
        <p:spPr>
          <a:xfrm>
            <a:off x="7392948" y="4997410"/>
            <a:ext cx="349925" cy="349925"/>
          </a:xfrm>
          <a:prstGeom prst="roundRect">
            <a:avLst>
              <a:gd name="adj" fmla="val 13335"/>
            </a:avLst>
          </a:prstGeom>
          <a:solidFill>
            <a:srgbClr val="2D3033"/>
          </a:solidFill>
          <a:ln/>
        </p:spPr>
        <p:txBody>
          <a:bodyPr/>
          <a:lstStyle/>
          <a:p>
            <a:endParaRPr lang="en-IN"/>
          </a:p>
        </p:txBody>
      </p:sp>
      <p:sp>
        <p:nvSpPr>
          <p:cNvPr id="18" name="Text 15"/>
          <p:cNvSpPr/>
          <p:nvPr/>
        </p:nvSpPr>
        <p:spPr>
          <a:xfrm>
            <a:off x="7499628" y="5026462"/>
            <a:ext cx="136565" cy="291703"/>
          </a:xfrm>
          <a:prstGeom prst="rect">
            <a:avLst/>
          </a:prstGeom>
          <a:noFill/>
          <a:ln/>
        </p:spPr>
        <p:txBody>
          <a:bodyPr wrap="none" rtlCol="0" anchor="t"/>
          <a:lstStyle/>
          <a:p>
            <a:pPr marL="0" indent="0" algn="ctr">
              <a:lnSpc>
                <a:spcPts val="2296"/>
              </a:lnSpc>
              <a:buNone/>
            </a:pPr>
            <a:r>
              <a:rPr lang="en-US" sz="1837" dirty="0">
                <a:solidFill>
                  <a:srgbClr val="AE8625"/>
                </a:solidFill>
                <a:latin typeface="Prata" pitchFamily="34" charset="0"/>
                <a:ea typeface="Prata" pitchFamily="34" charset="-122"/>
                <a:cs typeface="Prata" pitchFamily="34" charset="-120"/>
              </a:rPr>
              <a:t>4</a:t>
            </a:r>
            <a:endParaRPr lang="en-US" sz="1837" dirty="0"/>
          </a:p>
        </p:txBody>
      </p:sp>
      <p:sp>
        <p:nvSpPr>
          <p:cNvPr id="19" name="Text 16"/>
          <p:cNvSpPr/>
          <p:nvPr/>
        </p:nvSpPr>
        <p:spPr>
          <a:xfrm>
            <a:off x="7898368" y="5050869"/>
            <a:ext cx="2780824" cy="243007"/>
          </a:xfrm>
          <a:prstGeom prst="rect">
            <a:avLst/>
          </a:prstGeom>
          <a:noFill/>
          <a:ln/>
        </p:spPr>
        <p:txBody>
          <a:bodyPr wrap="none" rtlCol="0" anchor="t"/>
          <a:lstStyle/>
          <a:p>
            <a:pPr marL="0" indent="0">
              <a:lnSpc>
                <a:spcPts val="1914"/>
              </a:lnSpc>
              <a:buNone/>
            </a:pPr>
            <a:r>
              <a:rPr lang="en-US" sz="1531" dirty="0">
                <a:solidFill>
                  <a:srgbClr val="AE8625"/>
                </a:solidFill>
                <a:latin typeface="Prata" pitchFamily="34" charset="0"/>
                <a:ea typeface="Prata" pitchFamily="34" charset="-122"/>
                <a:cs typeface="Prata" pitchFamily="34" charset="-120"/>
              </a:rPr>
              <a:t>Data-Driven Decision Making</a:t>
            </a:r>
            <a:endParaRPr lang="en-US" sz="1531" dirty="0"/>
          </a:p>
        </p:txBody>
      </p:sp>
      <p:sp>
        <p:nvSpPr>
          <p:cNvPr id="20" name="Text 17"/>
          <p:cNvSpPr/>
          <p:nvPr/>
        </p:nvSpPr>
        <p:spPr>
          <a:xfrm>
            <a:off x="7898368" y="5387102"/>
            <a:ext cx="3110865" cy="3482102"/>
          </a:xfrm>
          <a:prstGeom prst="rect">
            <a:avLst/>
          </a:prstGeom>
          <a:noFill/>
          <a:ln/>
        </p:spPr>
        <p:txBody>
          <a:bodyPr wrap="square" rtlCol="0" anchor="t"/>
          <a:lstStyle/>
          <a:p>
            <a:pPr marL="0" indent="0">
              <a:lnSpc>
                <a:spcPts val="1960"/>
              </a:lnSpc>
              <a:buNone/>
            </a:pPr>
            <a:r>
              <a:rPr lang="en-US" sz="1225" dirty="0">
                <a:solidFill>
                  <a:srgbClr val="CFCBBF"/>
                </a:solidFill>
                <a:latin typeface="Raleway" pitchFamily="34" charset="0"/>
                <a:ea typeface="Raleway" pitchFamily="34" charset="-122"/>
                <a:cs typeface="Raleway" pitchFamily="34" charset="-120"/>
              </a:rPr>
              <a:t>The comprehensive academic records and percentage-based reporting provided by the student grade system empower administrators, teachers, and parents to make data-driven decisions. This information can inform curriculum development, resource allocation, and the implementation of tailored support programs. By leveraging the insights gained from the system, schools can optimize their educational offerings and ensure that each student receives the personalized attention and resources they need to succeed.</a:t>
            </a:r>
            <a:endParaRPr lang="en-US" sz="122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552974"/>
          </a:xfrm>
          <a:prstGeom prst="rect">
            <a:avLst/>
          </a:prstGeom>
          <a:solidFill>
            <a:srgbClr val="1B1C1D"/>
          </a:solidFill>
          <a:ln/>
        </p:spPr>
        <p:txBody>
          <a:bodyPr/>
          <a:lstStyle/>
          <a:p>
            <a:endParaRPr lang="en-IN" dirty="0"/>
          </a:p>
        </p:txBody>
      </p:sp>
      <p:sp>
        <p:nvSpPr>
          <p:cNvPr id="8" name="Text 5"/>
          <p:cNvSpPr/>
          <p:nvPr/>
        </p:nvSpPr>
        <p:spPr>
          <a:xfrm>
            <a:off x="3814107" y="1297424"/>
            <a:ext cx="2522897" cy="1139290"/>
          </a:xfrm>
          <a:prstGeom prst="rect">
            <a:avLst/>
          </a:prstGeom>
          <a:noFill/>
          <a:ln/>
        </p:spPr>
        <p:txBody>
          <a:bodyPr wrap="none" rtlCol="0" anchor="t"/>
          <a:lstStyle/>
          <a:p>
            <a:pPr marL="0" indent="0" algn="ctr">
              <a:lnSpc>
                <a:spcPts val="2296"/>
              </a:lnSpc>
              <a:buNone/>
            </a:pPr>
            <a:endParaRPr lang="en-US" sz="1837" dirty="0"/>
          </a:p>
        </p:txBody>
      </p:sp>
      <p:sp>
        <p:nvSpPr>
          <p:cNvPr id="18" name="Text 15"/>
          <p:cNvSpPr/>
          <p:nvPr/>
        </p:nvSpPr>
        <p:spPr>
          <a:xfrm>
            <a:off x="3782080" y="5887522"/>
            <a:ext cx="144661" cy="291703"/>
          </a:xfrm>
          <a:prstGeom prst="rect">
            <a:avLst/>
          </a:prstGeom>
          <a:noFill/>
          <a:ln/>
        </p:spPr>
        <p:txBody>
          <a:bodyPr wrap="none" rtlCol="0" anchor="t"/>
          <a:lstStyle/>
          <a:p>
            <a:pPr marL="0" indent="0" algn="ctr">
              <a:lnSpc>
                <a:spcPts val="2296"/>
              </a:lnSpc>
              <a:buNone/>
            </a:pPr>
            <a:endParaRPr lang="en-US" sz="1837" dirty="0"/>
          </a:p>
        </p:txBody>
      </p:sp>
      <p:sp>
        <p:nvSpPr>
          <p:cNvPr id="5" name="TextBox 4">
            <a:extLst>
              <a:ext uri="{FF2B5EF4-FFF2-40B4-BE49-F238E27FC236}">
                <a16:creationId xmlns:a16="http://schemas.microsoft.com/office/drawing/2014/main" id="{5083871A-BD8B-6992-6E8F-3FAA4C6B83C6}"/>
              </a:ext>
            </a:extLst>
          </p:cNvPr>
          <p:cNvSpPr txBox="1"/>
          <p:nvPr/>
        </p:nvSpPr>
        <p:spPr>
          <a:xfrm>
            <a:off x="1509824" y="867724"/>
            <a:ext cx="2522897" cy="738664"/>
          </a:xfrm>
          <a:prstGeom prst="rect">
            <a:avLst/>
          </a:prstGeom>
          <a:noFill/>
        </p:spPr>
        <p:txBody>
          <a:bodyPr wrap="square" rtlCol="0">
            <a:spAutoFit/>
          </a:bodyPr>
          <a:lstStyle/>
          <a:p>
            <a:r>
              <a:rPr lang="en-US" sz="2400" b="1" dirty="0">
                <a:solidFill>
                  <a:srgbClr val="AE8625"/>
                </a:solidFill>
                <a:latin typeface="Prata" pitchFamily="34" charset="0"/>
                <a:ea typeface="Prata" pitchFamily="34" charset="-122"/>
                <a:cs typeface="Prata" pitchFamily="34" charset="-120"/>
              </a:rPr>
              <a:t>Academic</a:t>
            </a:r>
            <a:r>
              <a:rPr lang="en-US" sz="1800" b="1" dirty="0">
                <a:solidFill>
                  <a:srgbClr val="AE8625"/>
                </a:solidFill>
                <a:latin typeface="Prata" pitchFamily="34" charset="0"/>
                <a:ea typeface="Prata" pitchFamily="34" charset="-122"/>
                <a:cs typeface="Prata" pitchFamily="34" charset="-120"/>
              </a:rPr>
              <a:t> </a:t>
            </a:r>
            <a:r>
              <a:rPr lang="en-US" sz="2400" b="1" dirty="0">
                <a:solidFill>
                  <a:srgbClr val="AE8625"/>
                </a:solidFill>
                <a:latin typeface="Prata" pitchFamily="34" charset="0"/>
                <a:ea typeface="Prata" pitchFamily="34" charset="-122"/>
                <a:cs typeface="Prata" pitchFamily="34" charset="-120"/>
              </a:rPr>
              <a:t>Record</a:t>
            </a:r>
            <a:endParaRPr lang="en-US" sz="1800" b="1" dirty="0"/>
          </a:p>
          <a:p>
            <a:endParaRPr lang="en-IN" b="1" dirty="0"/>
          </a:p>
        </p:txBody>
      </p:sp>
      <p:pic>
        <p:nvPicPr>
          <p:cNvPr id="7" name="Picture 6" descr="A screenshot of a computer&#10;&#10;Description automatically generated">
            <a:extLst>
              <a:ext uri="{FF2B5EF4-FFF2-40B4-BE49-F238E27FC236}">
                <a16:creationId xmlns:a16="http://schemas.microsoft.com/office/drawing/2014/main" id="{5CDA139D-6AE2-3B95-20F0-C31E245B73D0}"/>
              </a:ext>
            </a:extLst>
          </p:cNvPr>
          <p:cNvPicPr>
            <a:picLocks noChangeAspect="1"/>
          </p:cNvPicPr>
          <p:nvPr/>
        </p:nvPicPr>
        <p:blipFill>
          <a:blip r:embed="rId4"/>
          <a:stretch>
            <a:fillRect/>
          </a:stretch>
        </p:blipFill>
        <p:spPr>
          <a:xfrm>
            <a:off x="1509824" y="1519198"/>
            <a:ext cx="11819644" cy="653090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259800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100"/>
          </a:xfrm>
          <a:prstGeom prst="rect">
            <a:avLst/>
          </a:prstGeom>
          <a:solidFill>
            <a:srgbClr val="1B1C1D"/>
          </a:solidFill>
          <a:ln/>
        </p:spPr>
        <p:txBody>
          <a:bodyPr/>
          <a:lstStyle/>
          <a:p>
            <a:endParaRPr lang="en-IN"/>
          </a:p>
        </p:txBody>
      </p:sp>
      <p:sp>
        <p:nvSpPr>
          <p:cNvPr id="4" name="Text 1"/>
          <p:cNvSpPr/>
          <p:nvPr/>
        </p:nvSpPr>
        <p:spPr>
          <a:xfrm>
            <a:off x="2456378" y="562570"/>
            <a:ext cx="7668101" cy="639366"/>
          </a:xfrm>
          <a:prstGeom prst="rect">
            <a:avLst/>
          </a:prstGeom>
          <a:noFill/>
          <a:ln/>
        </p:spPr>
        <p:txBody>
          <a:bodyPr wrap="none" rtlCol="0" anchor="t"/>
          <a:lstStyle/>
          <a:p>
            <a:pPr marL="0" indent="0">
              <a:lnSpc>
                <a:spcPts val="5034"/>
              </a:lnSpc>
              <a:buNone/>
            </a:pPr>
            <a:r>
              <a:rPr lang="en-US" sz="4027" dirty="0">
                <a:solidFill>
                  <a:srgbClr val="AE8625"/>
                </a:solidFill>
                <a:latin typeface="Prata" pitchFamily="34" charset="0"/>
                <a:ea typeface="Prata" pitchFamily="34" charset="-122"/>
                <a:cs typeface="Prata" pitchFamily="34" charset="-120"/>
              </a:rPr>
              <a:t>Promoted Students Candidates</a:t>
            </a:r>
            <a:endParaRPr lang="en-US" sz="4027" dirty="0"/>
          </a:p>
        </p:txBody>
      </p:sp>
      <p:pic>
        <p:nvPicPr>
          <p:cNvPr id="5" name="Image 1" descr="preencoded.png"/>
          <p:cNvPicPr>
            <a:picLocks noChangeAspect="1"/>
          </p:cNvPicPr>
          <p:nvPr/>
        </p:nvPicPr>
        <p:blipFill>
          <a:blip r:embed="rId4"/>
          <a:stretch>
            <a:fillRect/>
          </a:stretch>
        </p:blipFill>
        <p:spPr>
          <a:xfrm>
            <a:off x="2456378" y="1611035"/>
            <a:ext cx="511373" cy="511373"/>
          </a:xfrm>
          <a:prstGeom prst="rect">
            <a:avLst/>
          </a:prstGeom>
        </p:spPr>
      </p:pic>
      <p:sp>
        <p:nvSpPr>
          <p:cNvPr id="6" name="Text 2"/>
          <p:cNvSpPr/>
          <p:nvPr/>
        </p:nvSpPr>
        <p:spPr>
          <a:xfrm>
            <a:off x="2456378" y="2326958"/>
            <a:ext cx="2890123" cy="319683"/>
          </a:xfrm>
          <a:prstGeom prst="rect">
            <a:avLst/>
          </a:prstGeom>
          <a:noFill/>
          <a:ln/>
        </p:spPr>
        <p:txBody>
          <a:bodyPr wrap="none" rtlCol="0" anchor="t"/>
          <a:lstStyle/>
          <a:p>
            <a:pPr marL="0" indent="0" algn="l">
              <a:lnSpc>
                <a:spcPts val="2517"/>
              </a:lnSpc>
              <a:buNone/>
            </a:pPr>
            <a:r>
              <a:rPr lang="en-US" sz="2014" dirty="0">
                <a:solidFill>
                  <a:srgbClr val="AE8625"/>
                </a:solidFill>
                <a:latin typeface="Prata" pitchFamily="34" charset="0"/>
                <a:ea typeface="Prata" pitchFamily="34" charset="-122"/>
                <a:cs typeface="Prata" pitchFamily="34" charset="-120"/>
              </a:rPr>
              <a:t>Academic Performance</a:t>
            </a:r>
            <a:endParaRPr lang="en-US" sz="2014" dirty="0"/>
          </a:p>
        </p:txBody>
      </p:sp>
      <p:sp>
        <p:nvSpPr>
          <p:cNvPr id="7" name="Text 3"/>
          <p:cNvSpPr/>
          <p:nvPr/>
        </p:nvSpPr>
        <p:spPr>
          <a:xfrm>
            <a:off x="2456378" y="2769275"/>
            <a:ext cx="3034665" cy="4580573"/>
          </a:xfrm>
          <a:prstGeom prst="rect">
            <a:avLst/>
          </a:prstGeom>
          <a:noFill/>
          <a:ln/>
        </p:spPr>
        <p:txBody>
          <a:bodyPr wrap="square" rtlCol="0" anchor="t"/>
          <a:lstStyle/>
          <a:p>
            <a:pPr marL="0" indent="0" algn="l">
              <a:lnSpc>
                <a:spcPts val="2577"/>
              </a:lnSpc>
              <a:buNone/>
            </a:pPr>
            <a:r>
              <a:rPr lang="en-US" sz="1611" dirty="0">
                <a:solidFill>
                  <a:srgbClr val="CFCBBF"/>
                </a:solidFill>
                <a:latin typeface="Raleway" pitchFamily="34" charset="0"/>
                <a:ea typeface="Raleway" pitchFamily="34" charset="-122"/>
                <a:cs typeface="Raleway" pitchFamily="34" charset="-120"/>
              </a:rPr>
              <a:t>The list of promoted students is carefully curated based on their academic performance throughout the year. These students have demonstrated excellence in their studies, consistently achieving high grades and showing a strong commitment to their education. Their academic records reflect their dedication and hard work, making them well-deserving of the promotion to the next grade level.</a:t>
            </a:r>
            <a:endParaRPr lang="en-US" sz="1611" dirty="0"/>
          </a:p>
        </p:txBody>
      </p:sp>
      <p:pic>
        <p:nvPicPr>
          <p:cNvPr id="8" name="Image 2" descr="preencoded.png"/>
          <p:cNvPicPr>
            <a:picLocks noChangeAspect="1"/>
          </p:cNvPicPr>
          <p:nvPr/>
        </p:nvPicPr>
        <p:blipFill>
          <a:blip r:embed="rId5"/>
          <a:stretch>
            <a:fillRect/>
          </a:stretch>
        </p:blipFill>
        <p:spPr>
          <a:xfrm>
            <a:off x="5797868" y="1611035"/>
            <a:ext cx="511373" cy="511373"/>
          </a:xfrm>
          <a:prstGeom prst="rect">
            <a:avLst/>
          </a:prstGeom>
        </p:spPr>
      </p:pic>
      <p:sp>
        <p:nvSpPr>
          <p:cNvPr id="9" name="Text 4"/>
          <p:cNvSpPr/>
          <p:nvPr/>
        </p:nvSpPr>
        <p:spPr>
          <a:xfrm>
            <a:off x="5797868" y="2326958"/>
            <a:ext cx="3034665" cy="639366"/>
          </a:xfrm>
          <a:prstGeom prst="rect">
            <a:avLst/>
          </a:prstGeom>
          <a:noFill/>
          <a:ln/>
        </p:spPr>
        <p:txBody>
          <a:bodyPr wrap="square" rtlCol="0" anchor="t"/>
          <a:lstStyle/>
          <a:p>
            <a:pPr marL="0" indent="0" algn="l">
              <a:lnSpc>
                <a:spcPts val="2517"/>
              </a:lnSpc>
              <a:buNone/>
            </a:pPr>
            <a:r>
              <a:rPr lang="en-US" sz="2014" dirty="0">
                <a:solidFill>
                  <a:srgbClr val="AE8625"/>
                </a:solidFill>
                <a:latin typeface="Prata" pitchFamily="34" charset="0"/>
                <a:ea typeface="Prata" pitchFamily="34" charset="-122"/>
                <a:cs typeface="Prata" pitchFamily="34" charset="-120"/>
              </a:rPr>
              <a:t>Continuous Improvement</a:t>
            </a:r>
            <a:endParaRPr lang="en-US" sz="2014" dirty="0"/>
          </a:p>
        </p:txBody>
      </p:sp>
      <p:sp>
        <p:nvSpPr>
          <p:cNvPr id="10" name="Text 5"/>
          <p:cNvSpPr/>
          <p:nvPr/>
        </p:nvSpPr>
        <p:spPr>
          <a:xfrm>
            <a:off x="5797868" y="3088958"/>
            <a:ext cx="3034665" cy="4580573"/>
          </a:xfrm>
          <a:prstGeom prst="rect">
            <a:avLst/>
          </a:prstGeom>
          <a:noFill/>
          <a:ln/>
        </p:spPr>
        <p:txBody>
          <a:bodyPr wrap="square" rtlCol="0" anchor="t"/>
          <a:lstStyle/>
          <a:p>
            <a:pPr marL="0" indent="0" algn="l">
              <a:lnSpc>
                <a:spcPts val="2577"/>
              </a:lnSpc>
              <a:buNone/>
            </a:pPr>
            <a:r>
              <a:rPr lang="en-US" sz="1611" dirty="0">
                <a:solidFill>
                  <a:srgbClr val="CFCBBF"/>
                </a:solidFill>
                <a:latin typeface="Raleway" pitchFamily="34" charset="0"/>
                <a:ea typeface="Raleway" pitchFamily="34" charset="-122"/>
                <a:cs typeface="Raleway" pitchFamily="34" charset="-120"/>
              </a:rPr>
              <a:t>The promotion of these students is a testament to their continuous growth and improvement. They have not only maintained high academic standards but have also shown a willingness to learn, adapt, and take on new challenges. This progression is a crucial aspect of their development, as it prepares them for the demands of the next grade and sets them up for long-term success.</a:t>
            </a:r>
            <a:endParaRPr lang="en-US" sz="1611" dirty="0"/>
          </a:p>
        </p:txBody>
      </p:sp>
      <p:pic>
        <p:nvPicPr>
          <p:cNvPr id="11" name="Image 3" descr="preencoded.png"/>
          <p:cNvPicPr>
            <a:picLocks noChangeAspect="1"/>
          </p:cNvPicPr>
          <p:nvPr/>
        </p:nvPicPr>
        <p:blipFill>
          <a:blip r:embed="rId6"/>
          <a:stretch>
            <a:fillRect/>
          </a:stretch>
        </p:blipFill>
        <p:spPr>
          <a:xfrm>
            <a:off x="9139357" y="1611035"/>
            <a:ext cx="511373" cy="511373"/>
          </a:xfrm>
          <a:prstGeom prst="rect">
            <a:avLst/>
          </a:prstGeom>
        </p:spPr>
      </p:pic>
      <p:sp>
        <p:nvSpPr>
          <p:cNvPr id="12" name="Text 6"/>
          <p:cNvSpPr/>
          <p:nvPr/>
        </p:nvSpPr>
        <p:spPr>
          <a:xfrm>
            <a:off x="9139357" y="2326958"/>
            <a:ext cx="2557224" cy="319683"/>
          </a:xfrm>
          <a:prstGeom prst="rect">
            <a:avLst/>
          </a:prstGeom>
          <a:noFill/>
          <a:ln/>
        </p:spPr>
        <p:txBody>
          <a:bodyPr wrap="none" rtlCol="0" anchor="t"/>
          <a:lstStyle/>
          <a:p>
            <a:pPr marL="0" indent="0" algn="l">
              <a:lnSpc>
                <a:spcPts val="2517"/>
              </a:lnSpc>
              <a:buNone/>
            </a:pPr>
            <a:r>
              <a:rPr lang="en-US" sz="2014" dirty="0">
                <a:solidFill>
                  <a:srgbClr val="AE8625"/>
                </a:solidFill>
                <a:latin typeface="Prata" pitchFamily="34" charset="0"/>
                <a:ea typeface="Prata" pitchFamily="34" charset="-122"/>
                <a:cs typeface="Prata" pitchFamily="34" charset="-120"/>
              </a:rPr>
              <a:t>Achievements</a:t>
            </a:r>
            <a:endParaRPr lang="en-US" sz="2014" dirty="0"/>
          </a:p>
        </p:txBody>
      </p:sp>
      <p:sp>
        <p:nvSpPr>
          <p:cNvPr id="13" name="Text 7"/>
          <p:cNvSpPr/>
          <p:nvPr/>
        </p:nvSpPr>
        <p:spPr>
          <a:xfrm>
            <a:off x="9139357" y="2769275"/>
            <a:ext cx="3034665" cy="4580573"/>
          </a:xfrm>
          <a:prstGeom prst="rect">
            <a:avLst/>
          </a:prstGeom>
          <a:noFill/>
          <a:ln/>
        </p:spPr>
        <p:txBody>
          <a:bodyPr wrap="square" rtlCol="0" anchor="t"/>
          <a:lstStyle/>
          <a:p>
            <a:pPr marL="0" indent="0" algn="l">
              <a:lnSpc>
                <a:spcPts val="2577"/>
              </a:lnSpc>
              <a:buNone/>
            </a:pPr>
            <a:r>
              <a:rPr lang="en-US" sz="1611" dirty="0">
                <a:solidFill>
                  <a:srgbClr val="CFCBBF"/>
                </a:solidFill>
                <a:latin typeface="Raleway" pitchFamily="34" charset="0"/>
                <a:ea typeface="Raleway" pitchFamily="34" charset="-122"/>
                <a:cs typeface="Raleway" pitchFamily="34" charset="-120"/>
              </a:rPr>
              <a:t>In addition to their academic prowess, many of the promoted students have also excelled in extracurricular activities, community service, or leadership roles. These well-rounded accomplishments further solidify their readiness for advancement and demonstrate their ability to balance academic responsibilities with personal growth and community engagement.</a:t>
            </a:r>
            <a:endParaRPr lang="en-US" sz="161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100"/>
          </a:xfrm>
          <a:prstGeom prst="rect">
            <a:avLst/>
          </a:prstGeom>
          <a:solidFill>
            <a:srgbClr val="1B1C1D"/>
          </a:solidFill>
          <a:ln/>
        </p:spPr>
        <p:txBody>
          <a:bodyPr/>
          <a:lstStyle/>
          <a:p>
            <a:endParaRPr lang="en-IN"/>
          </a:p>
        </p:txBody>
      </p:sp>
      <p:sp>
        <p:nvSpPr>
          <p:cNvPr id="4" name="Text 1"/>
          <p:cNvSpPr/>
          <p:nvPr/>
        </p:nvSpPr>
        <p:spPr>
          <a:xfrm>
            <a:off x="1276164" y="679528"/>
            <a:ext cx="7668101" cy="639366"/>
          </a:xfrm>
          <a:prstGeom prst="rect">
            <a:avLst/>
          </a:prstGeom>
          <a:noFill/>
          <a:ln/>
        </p:spPr>
        <p:txBody>
          <a:bodyPr wrap="none" rtlCol="0" anchor="t"/>
          <a:lstStyle/>
          <a:p>
            <a:pPr marL="0" indent="0">
              <a:lnSpc>
                <a:spcPts val="5034"/>
              </a:lnSpc>
              <a:buNone/>
            </a:pPr>
            <a:r>
              <a:rPr lang="en-US" sz="4027" dirty="0">
                <a:solidFill>
                  <a:srgbClr val="AE8625"/>
                </a:solidFill>
                <a:latin typeface="Prata" pitchFamily="34" charset="0"/>
                <a:ea typeface="Prata" pitchFamily="34" charset="-122"/>
                <a:cs typeface="Prata" pitchFamily="34" charset="-120"/>
              </a:rPr>
              <a:t>Promoted Students Candidates</a:t>
            </a:r>
            <a:endParaRPr lang="en-US" sz="4027" dirty="0"/>
          </a:p>
        </p:txBody>
      </p:sp>
      <p:pic>
        <p:nvPicPr>
          <p:cNvPr id="15" name="Picture 14" descr="A screenshot of a computer&#10;&#10;Description automatically generated">
            <a:extLst>
              <a:ext uri="{FF2B5EF4-FFF2-40B4-BE49-F238E27FC236}">
                <a16:creationId xmlns:a16="http://schemas.microsoft.com/office/drawing/2014/main" id="{4DF41040-48F0-D93D-52B1-EA1E1D949F6D}"/>
              </a:ext>
            </a:extLst>
          </p:cNvPr>
          <p:cNvPicPr>
            <a:picLocks noChangeAspect="1"/>
          </p:cNvPicPr>
          <p:nvPr/>
        </p:nvPicPr>
        <p:blipFill>
          <a:blip r:embed="rId4"/>
          <a:stretch>
            <a:fillRect/>
          </a:stretch>
        </p:blipFill>
        <p:spPr>
          <a:xfrm>
            <a:off x="1361432" y="2301225"/>
            <a:ext cx="11758679" cy="4435224"/>
          </a:xfrm>
          <a:prstGeom prst="rect">
            <a:avLst/>
          </a:prstGeom>
        </p:spPr>
      </p:pic>
    </p:spTree>
    <p:extLst>
      <p:ext uri="{BB962C8B-B14F-4D97-AF65-F5344CB8AC3E}">
        <p14:creationId xmlns:p14="http://schemas.microsoft.com/office/powerpoint/2010/main" val="3955593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10445472"/>
          </a:xfrm>
          <a:prstGeom prst="rect">
            <a:avLst/>
          </a:prstGeom>
          <a:solidFill>
            <a:srgbClr val="1B1C1D"/>
          </a:solidFill>
          <a:ln/>
        </p:spPr>
        <p:txBody>
          <a:bodyPr/>
          <a:lstStyle/>
          <a:p>
            <a:endParaRPr lang="en-IN"/>
          </a:p>
        </p:txBody>
      </p:sp>
      <p:sp>
        <p:nvSpPr>
          <p:cNvPr id="4" name="Text 1"/>
          <p:cNvSpPr/>
          <p:nvPr/>
        </p:nvSpPr>
        <p:spPr>
          <a:xfrm>
            <a:off x="3621167" y="427673"/>
            <a:ext cx="4505920" cy="486013"/>
          </a:xfrm>
          <a:prstGeom prst="rect">
            <a:avLst/>
          </a:prstGeom>
          <a:noFill/>
          <a:ln/>
        </p:spPr>
        <p:txBody>
          <a:bodyPr wrap="none" rtlCol="0" anchor="t"/>
          <a:lstStyle/>
          <a:p>
            <a:pPr marL="0" indent="0">
              <a:lnSpc>
                <a:spcPts val="3827"/>
              </a:lnSpc>
              <a:buNone/>
            </a:pPr>
            <a:r>
              <a:rPr lang="en-US" sz="3062" dirty="0">
                <a:solidFill>
                  <a:srgbClr val="AE8625"/>
                </a:solidFill>
                <a:latin typeface="Prata" pitchFamily="34" charset="0"/>
                <a:ea typeface="Prata" pitchFamily="34" charset="-122"/>
                <a:cs typeface="Prata" pitchFamily="34" charset="-120"/>
              </a:rPr>
              <a:t>Reports student records</a:t>
            </a:r>
            <a:endParaRPr lang="en-US" sz="3062" dirty="0"/>
          </a:p>
        </p:txBody>
      </p:sp>
      <p:sp>
        <p:nvSpPr>
          <p:cNvPr id="5" name="Text 2"/>
          <p:cNvSpPr/>
          <p:nvPr/>
        </p:nvSpPr>
        <p:spPr>
          <a:xfrm>
            <a:off x="3621167" y="1224677"/>
            <a:ext cx="7388066" cy="1243608"/>
          </a:xfrm>
          <a:prstGeom prst="rect">
            <a:avLst/>
          </a:prstGeom>
          <a:noFill/>
          <a:ln/>
        </p:spPr>
        <p:txBody>
          <a:bodyPr wrap="square" rtlCol="0" anchor="t"/>
          <a:lstStyle/>
          <a:p>
            <a:pPr marL="0" indent="0">
              <a:lnSpc>
                <a:spcPts val="1960"/>
              </a:lnSpc>
              <a:buNone/>
            </a:pPr>
            <a:r>
              <a:rPr lang="en-US" sz="1225" dirty="0">
                <a:solidFill>
                  <a:srgbClr val="CFCBBF"/>
                </a:solidFill>
                <a:latin typeface="Raleway" pitchFamily="34" charset="0"/>
                <a:ea typeface="Raleway" pitchFamily="34" charset="-122"/>
                <a:cs typeface="Raleway" pitchFamily="34" charset="-120"/>
              </a:rPr>
              <a:t>The student records report is a comprehensive tool that allows administrators and educators to access and analyze detailed information about each student's academic performance and progress. This report consolidates data from various sources, including student registration, grade submissions, attendance records, and any disciplinary actions, to provide a holistic view of a student's educational journey.</a:t>
            </a:r>
            <a:endParaRPr lang="en-US" sz="1225" dirty="0"/>
          </a:p>
        </p:txBody>
      </p:sp>
      <p:sp>
        <p:nvSpPr>
          <p:cNvPr id="6" name="Text 3"/>
          <p:cNvSpPr/>
          <p:nvPr/>
        </p:nvSpPr>
        <p:spPr>
          <a:xfrm>
            <a:off x="3621167" y="2643188"/>
            <a:ext cx="7388066" cy="994886"/>
          </a:xfrm>
          <a:prstGeom prst="rect">
            <a:avLst/>
          </a:prstGeom>
          <a:noFill/>
          <a:ln/>
        </p:spPr>
        <p:txBody>
          <a:bodyPr wrap="square" rtlCol="0" anchor="t"/>
          <a:lstStyle/>
          <a:p>
            <a:pPr marL="0" indent="0">
              <a:lnSpc>
                <a:spcPts val="1960"/>
              </a:lnSpc>
              <a:buNone/>
            </a:pPr>
            <a:r>
              <a:rPr lang="en-US" sz="1225" dirty="0">
                <a:solidFill>
                  <a:srgbClr val="CFCBBF"/>
                </a:solidFill>
                <a:latin typeface="Raleway" pitchFamily="34" charset="0"/>
                <a:ea typeface="Raleway" pitchFamily="34" charset="-122"/>
                <a:cs typeface="Raleway" pitchFamily="34" charset="-120"/>
              </a:rPr>
              <a:t>The report is typically organized in a tabular format, with rows representing individual students and columns displaying key data points such as student ID, name, grade level, cumulative GPA, class attendance, and any notable achievements or behavioral concerns. This structured layout makes it easy to quickly identify patterns, trends, and outliers within the student population.</a:t>
            </a:r>
            <a:endParaRPr lang="en-US" sz="1225" dirty="0"/>
          </a:p>
        </p:txBody>
      </p:sp>
      <p:sp>
        <p:nvSpPr>
          <p:cNvPr id="7" name="Text 4"/>
          <p:cNvSpPr/>
          <p:nvPr/>
        </p:nvSpPr>
        <p:spPr>
          <a:xfrm>
            <a:off x="3776662" y="3913823"/>
            <a:ext cx="740926" cy="497443"/>
          </a:xfrm>
          <a:prstGeom prst="rect">
            <a:avLst/>
          </a:prstGeom>
          <a:noFill/>
          <a:ln/>
        </p:spPr>
        <p:txBody>
          <a:bodyPr wrap="square" rtlCol="0" anchor="t"/>
          <a:lstStyle/>
          <a:p>
            <a:pPr marL="0" indent="0">
              <a:lnSpc>
                <a:spcPts val="1960"/>
              </a:lnSpc>
              <a:buNone/>
            </a:pPr>
            <a:r>
              <a:rPr lang="en-US" sz="1225" dirty="0">
                <a:solidFill>
                  <a:srgbClr val="CFCBBF"/>
                </a:solidFill>
                <a:latin typeface="Raleway" pitchFamily="34" charset="0"/>
                <a:ea typeface="Raleway" pitchFamily="34" charset="-122"/>
                <a:cs typeface="Raleway" pitchFamily="34" charset="-120"/>
              </a:rPr>
              <a:t>Student ID</a:t>
            </a:r>
            <a:endParaRPr lang="en-US" sz="1225" dirty="0"/>
          </a:p>
        </p:txBody>
      </p:sp>
      <p:sp>
        <p:nvSpPr>
          <p:cNvPr id="8" name="Text 5"/>
          <p:cNvSpPr/>
          <p:nvPr/>
        </p:nvSpPr>
        <p:spPr>
          <a:xfrm>
            <a:off x="4836200" y="3913823"/>
            <a:ext cx="737116" cy="248722"/>
          </a:xfrm>
          <a:prstGeom prst="rect">
            <a:avLst/>
          </a:prstGeom>
          <a:noFill/>
          <a:ln/>
        </p:spPr>
        <p:txBody>
          <a:bodyPr wrap="none" rtlCol="0" anchor="t"/>
          <a:lstStyle/>
          <a:p>
            <a:pPr marL="0" indent="0">
              <a:lnSpc>
                <a:spcPts val="1960"/>
              </a:lnSpc>
              <a:buNone/>
            </a:pPr>
            <a:r>
              <a:rPr lang="en-US" sz="1225" dirty="0">
                <a:solidFill>
                  <a:srgbClr val="CFCBBF"/>
                </a:solidFill>
                <a:latin typeface="Raleway" pitchFamily="34" charset="0"/>
                <a:ea typeface="Raleway" pitchFamily="34" charset="-122"/>
                <a:cs typeface="Raleway" pitchFamily="34" charset="-120"/>
              </a:rPr>
              <a:t>Name</a:t>
            </a:r>
            <a:endParaRPr lang="en-US" sz="1225" dirty="0"/>
          </a:p>
        </p:txBody>
      </p:sp>
      <p:sp>
        <p:nvSpPr>
          <p:cNvPr id="9" name="Text 6"/>
          <p:cNvSpPr/>
          <p:nvPr/>
        </p:nvSpPr>
        <p:spPr>
          <a:xfrm>
            <a:off x="5891927" y="3913823"/>
            <a:ext cx="737116" cy="497443"/>
          </a:xfrm>
          <a:prstGeom prst="rect">
            <a:avLst/>
          </a:prstGeom>
          <a:noFill/>
          <a:ln/>
        </p:spPr>
        <p:txBody>
          <a:bodyPr wrap="square" rtlCol="0" anchor="t"/>
          <a:lstStyle/>
          <a:p>
            <a:pPr marL="0" indent="0">
              <a:lnSpc>
                <a:spcPts val="1960"/>
              </a:lnSpc>
              <a:buNone/>
            </a:pPr>
            <a:r>
              <a:rPr lang="en-US" sz="1225" dirty="0">
                <a:solidFill>
                  <a:srgbClr val="CFCBBF"/>
                </a:solidFill>
                <a:latin typeface="Raleway" pitchFamily="34" charset="0"/>
                <a:ea typeface="Raleway" pitchFamily="34" charset="-122"/>
                <a:cs typeface="Raleway" pitchFamily="34" charset="-120"/>
              </a:rPr>
              <a:t>Grade Level</a:t>
            </a:r>
            <a:endParaRPr lang="en-US" sz="1225" dirty="0"/>
          </a:p>
        </p:txBody>
      </p:sp>
      <p:sp>
        <p:nvSpPr>
          <p:cNvPr id="10" name="Text 7"/>
          <p:cNvSpPr/>
          <p:nvPr/>
        </p:nvSpPr>
        <p:spPr>
          <a:xfrm>
            <a:off x="6947654" y="3913823"/>
            <a:ext cx="737116" cy="497443"/>
          </a:xfrm>
          <a:prstGeom prst="rect">
            <a:avLst/>
          </a:prstGeom>
          <a:noFill/>
          <a:ln/>
        </p:spPr>
        <p:txBody>
          <a:bodyPr wrap="square" rtlCol="0" anchor="t"/>
          <a:lstStyle/>
          <a:p>
            <a:pPr marL="0" indent="0">
              <a:lnSpc>
                <a:spcPts val="1960"/>
              </a:lnSpc>
              <a:buNone/>
            </a:pPr>
            <a:r>
              <a:rPr lang="en-US" sz="1225" dirty="0">
                <a:solidFill>
                  <a:srgbClr val="CFCBBF"/>
                </a:solidFill>
                <a:latin typeface="Raleway" pitchFamily="34" charset="0"/>
                <a:ea typeface="Raleway" pitchFamily="34" charset="-122"/>
                <a:cs typeface="Raleway" pitchFamily="34" charset="-120"/>
              </a:rPr>
              <a:t>Cumulative GPA</a:t>
            </a:r>
            <a:endParaRPr lang="en-US" sz="1225" dirty="0"/>
          </a:p>
        </p:txBody>
      </p:sp>
      <p:sp>
        <p:nvSpPr>
          <p:cNvPr id="11" name="Text 8"/>
          <p:cNvSpPr/>
          <p:nvPr/>
        </p:nvSpPr>
        <p:spPr>
          <a:xfrm>
            <a:off x="8003381" y="3913823"/>
            <a:ext cx="737116" cy="497443"/>
          </a:xfrm>
          <a:prstGeom prst="rect">
            <a:avLst/>
          </a:prstGeom>
          <a:noFill/>
          <a:ln/>
        </p:spPr>
        <p:txBody>
          <a:bodyPr wrap="square" rtlCol="0" anchor="t"/>
          <a:lstStyle/>
          <a:p>
            <a:pPr marL="0" indent="0">
              <a:lnSpc>
                <a:spcPts val="1960"/>
              </a:lnSpc>
              <a:buNone/>
            </a:pPr>
            <a:r>
              <a:rPr lang="en-US" sz="1225" dirty="0">
                <a:solidFill>
                  <a:srgbClr val="CFCBBF"/>
                </a:solidFill>
                <a:latin typeface="Raleway" pitchFamily="34" charset="0"/>
                <a:ea typeface="Raleway" pitchFamily="34" charset="-122"/>
                <a:cs typeface="Raleway" pitchFamily="34" charset="-120"/>
              </a:rPr>
              <a:t>Attendance</a:t>
            </a:r>
            <a:endParaRPr lang="en-US" sz="1225" dirty="0"/>
          </a:p>
        </p:txBody>
      </p:sp>
      <p:sp>
        <p:nvSpPr>
          <p:cNvPr id="12" name="Text 9"/>
          <p:cNvSpPr/>
          <p:nvPr/>
        </p:nvSpPr>
        <p:spPr>
          <a:xfrm>
            <a:off x="9059108" y="3913823"/>
            <a:ext cx="737116" cy="497443"/>
          </a:xfrm>
          <a:prstGeom prst="rect">
            <a:avLst/>
          </a:prstGeom>
          <a:noFill/>
          <a:ln/>
        </p:spPr>
        <p:txBody>
          <a:bodyPr wrap="square" rtlCol="0" anchor="t"/>
          <a:lstStyle/>
          <a:p>
            <a:pPr marL="0" indent="0">
              <a:lnSpc>
                <a:spcPts val="1960"/>
              </a:lnSpc>
              <a:buNone/>
            </a:pPr>
            <a:r>
              <a:rPr lang="en-US" sz="1225" dirty="0">
                <a:solidFill>
                  <a:srgbClr val="CFCBBF"/>
                </a:solidFill>
                <a:latin typeface="Raleway" pitchFamily="34" charset="0"/>
                <a:ea typeface="Raleway" pitchFamily="34" charset="-122"/>
                <a:cs typeface="Raleway" pitchFamily="34" charset="-120"/>
              </a:rPr>
              <a:t>Achievements</a:t>
            </a:r>
            <a:endParaRPr lang="en-US" sz="1225" dirty="0"/>
          </a:p>
        </p:txBody>
      </p:sp>
      <p:sp>
        <p:nvSpPr>
          <p:cNvPr id="13" name="Text 10"/>
          <p:cNvSpPr/>
          <p:nvPr/>
        </p:nvSpPr>
        <p:spPr>
          <a:xfrm>
            <a:off x="10114836" y="3913823"/>
            <a:ext cx="740926" cy="746165"/>
          </a:xfrm>
          <a:prstGeom prst="rect">
            <a:avLst/>
          </a:prstGeom>
          <a:noFill/>
          <a:ln/>
        </p:spPr>
        <p:txBody>
          <a:bodyPr wrap="square" rtlCol="0" anchor="t"/>
          <a:lstStyle/>
          <a:p>
            <a:pPr marL="0" indent="0">
              <a:lnSpc>
                <a:spcPts val="1960"/>
              </a:lnSpc>
              <a:buNone/>
            </a:pPr>
            <a:r>
              <a:rPr lang="en-US" sz="1225" dirty="0">
                <a:solidFill>
                  <a:srgbClr val="CFCBBF"/>
                </a:solidFill>
                <a:latin typeface="Raleway" pitchFamily="34" charset="0"/>
                <a:ea typeface="Raleway" pitchFamily="34" charset="-122"/>
                <a:cs typeface="Raleway" pitchFamily="34" charset="-120"/>
              </a:rPr>
              <a:t>Behavioral Concerns</a:t>
            </a:r>
            <a:endParaRPr lang="en-US" sz="1225" dirty="0"/>
          </a:p>
        </p:txBody>
      </p:sp>
      <p:sp>
        <p:nvSpPr>
          <p:cNvPr id="14" name="Shape 11"/>
          <p:cNvSpPr/>
          <p:nvPr/>
        </p:nvSpPr>
        <p:spPr>
          <a:xfrm>
            <a:off x="3621167" y="4760833"/>
            <a:ext cx="7390209" cy="1445300"/>
          </a:xfrm>
          <a:prstGeom prst="rect">
            <a:avLst/>
          </a:prstGeom>
          <a:solidFill>
            <a:srgbClr val="2D3033"/>
          </a:solidFill>
          <a:ln/>
        </p:spPr>
        <p:txBody>
          <a:bodyPr/>
          <a:lstStyle/>
          <a:p>
            <a:endParaRPr lang="en-IN"/>
          </a:p>
        </p:txBody>
      </p:sp>
      <p:sp>
        <p:nvSpPr>
          <p:cNvPr id="15" name="Text 12"/>
          <p:cNvSpPr/>
          <p:nvPr/>
        </p:nvSpPr>
        <p:spPr>
          <a:xfrm>
            <a:off x="3776662" y="4861679"/>
            <a:ext cx="740926" cy="248722"/>
          </a:xfrm>
          <a:prstGeom prst="rect">
            <a:avLst/>
          </a:prstGeom>
          <a:noFill/>
          <a:ln/>
        </p:spPr>
        <p:txBody>
          <a:bodyPr wrap="none" rtlCol="0" anchor="t"/>
          <a:lstStyle/>
          <a:p>
            <a:pPr marL="0" indent="0">
              <a:lnSpc>
                <a:spcPts val="1960"/>
              </a:lnSpc>
              <a:buNone/>
            </a:pPr>
            <a:r>
              <a:rPr lang="en-US" sz="1225" dirty="0">
                <a:solidFill>
                  <a:srgbClr val="CFCBBF"/>
                </a:solidFill>
                <a:latin typeface="Raleway" pitchFamily="34" charset="0"/>
                <a:ea typeface="Raleway" pitchFamily="34" charset="-122"/>
                <a:cs typeface="Raleway" pitchFamily="34" charset="-120"/>
              </a:rPr>
              <a:t>12345</a:t>
            </a:r>
            <a:endParaRPr lang="en-US" sz="1225" dirty="0"/>
          </a:p>
        </p:txBody>
      </p:sp>
      <p:sp>
        <p:nvSpPr>
          <p:cNvPr id="16" name="Text 13"/>
          <p:cNvSpPr/>
          <p:nvPr/>
        </p:nvSpPr>
        <p:spPr>
          <a:xfrm>
            <a:off x="4836200" y="4861679"/>
            <a:ext cx="737116" cy="497443"/>
          </a:xfrm>
          <a:prstGeom prst="rect">
            <a:avLst/>
          </a:prstGeom>
          <a:noFill/>
          <a:ln/>
        </p:spPr>
        <p:txBody>
          <a:bodyPr wrap="square" rtlCol="0" anchor="t"/>
          <a:lstStyle/>
          <a:p>
            <a:pPr marL="0" indent="0">
              <a:lnSpc>
                <a:spcPts val="1960"/>
              </a:lnSpc>
              <a:buNone/>
            </a:pPr>
            <a:r>
              <a:rPr lang="en-US" sz="1225" dirty="0">
                <a:solidFill>
                  <a:srgbClr val="CFCBBF"/>
                </a:solidFill>
                <a:latin typeface="Raleway" pitchFamily="34" charset="0"/>
                <a:ea typeface="Raleway" pitchFamily="34" charset="-122"/>
                <a:cs typeface="Raleway" pitchFamily="34" charset="-120"/>
              </a:rPr>
              <a:t>Samantha Johnson</a:t>
            </a:r>
            <a:endParaRPr lang="en-US" sz="1225" dirty="0"/>
          </a:p>
        </p:txBody>
      </p:sp>
      <p:sp>
        <p:nvSpPr>
          <p:cNvPr id="17" name="Text 14"/>
          <p:cNvSpPr/>
          <p:nvPr/>
        </p:nvSpPr>
        <p:spPr>
          <a:xfrm>
            <a:off x="5891927" y="4861679"/>
            <a:ext cx="737116" cy="248722"/>
          </a:xfrm>
          <a:prstGeom prst="rect">
            <a:avLst/>
          </a:prstGeom>
          <a:noFill/>
          <a:ln/>
        </p:spPr>
        <p:txBody>
          <a:bodyPr wrap="none" rtlCol="0" anchor="t"/>
          <a:lstStyle/>
          <a:p>
            <a:pPr marL="0" indent="0">
              <a:lnSpc>
                <a:spcPts val="1960"/>
              </a:lnSpc>
              <a:buNone/>
            </a:pPr>
            <a:r>
              <a:rPr lang="en-US" sz="1225" dirty="0">
                <a:solidFill>
                  <a:srgbClr val="CFCBBF"/>
                </a:solidFill>
                <a:latin typeface="Raleway" pitchFamily="34" charset="0"/>
                <a:ea typeface="Raleway" pitchFamily="34" charset="-122"/>
                <a:cs typeface="Raleway" pitchFamily="34" charset="-120"/>
              </a:rPr>
              <a:t>11th</a:t>
            </a:r>
            <a:endParaRPr lang="en-US" sz="1225" dirty="0"/>
          </a:p>
        </p:txBody>
      </p:sp>
      <p:sp>
        <p:nvSpPr>
          <p:cNvPr id="18" name="Text 15"/>
          <p:cNvSpPr/>
          <p:nvPr/>
        </p:nvSpPr>
        <p:spPr>
          <a:xfrm>
            <a:off x="6947654" y="4861679"/>
            <a:ext cx="737116" cy="248722"/>
          </a:xfrm>
          <a:prstGeom prst="rect">
            <a:avLst/>
          </a:prstGeom>
          <a:noFill/>
          <a:ln/>
        </p:spPr>
        <p:txBody>
          <a:bodyPr wrap="none" rtlCol="0" anchor="t"/>
          <a:lstStyle/>
          <a:p>
            <a:pPr marL="0" indent="0">
              <a:lnSpc>
                <a:spcPts val="1960"/>
              </a:lnSpc>
              <a:buNone/>
            </a:pPr>
            <a:r>
              <a:rPr lang="en-US" sz="1225" dirty="0">
                <a:solidFill>
                  <a:srgbClr val="CFCBBF"/>
                </a:solidFill>
                <a:latin typeface="Raleway" pitchFamily="34" charset="0"/>
                <a:ea typeface="Raleway" pitchFamily="34" charset="-122"/>
                <a:cs typeface="Raleway" pitchFamily="34" charset="-120"/>
              </a:rPr>
              <a:t>3.8</a:t>
            </a:r>
            <a:endParaRPr lang="en-US" sz="1225" dirty="0"/>
          </a:p>
        </p:txBody>
      </p:sp>
      <p:sp>
        <p:nvSpPr>
          <p:cNvPr id="19" name="Text 16"/>
          <p:cNvSpPr/>
          <p:nvPr/>
        </p:nvSpPr>
        <p:spPr>
          <a:xfrm>
            <a:off x="8003381" y="4861679"/>
            <a:ext cx="737116" cy="248722"/>
          </a:xfrm>
          <a:prstGeom prst="rect">
            <a:avLst/>
          </a:prstGeom>
          <a:noFill/>
          <a:ln/>
        </p:spPr>
        <p:txBody>
          <a:bodyPr wrap="none" rtlCol="0" anchor="t"/>
          <a:lstStyle/>
          <a:p>
            <a:pPr marL="0" indent="0">
              <a:lnSpc>
                <a:spcPts val="1960"/>
              </a:lnSpc>
              <a:buNone/>
            </a:pPr>
            <a:r>
              <a:rPr lang="en-US" sz="1225" dirty="0">
                <a:solidFill>
                  <a:srgbClr val="CFCBBF"/>
                </a:solidFill>
                <a:latin typeface="Raleway" pitchFamily="34" charset="0"/>
                <a:ea typeface="Raleway" pitchFamily="34" charset="-122"/>
                <a:cs typeface="Raleway" pitchFamily="34" charset="-120"/>
              </a:rPr>
              <a:t>95%</a:t>
            </a:r>
            <a:endParaRPr lang="en-US" sz="1225" dirty="0"/>
          </a:p>
        </p:txBody>
      </p:sp>
      <p:sp>
        <p:nvSpPr>
          <p:cNvPr id="20" name="Text 17"/>
          <p:cNvSpPr/>
          <p:nvPr/>
        </p:nvSpPr>
        <p:spPr>
          <a:xfrm>
            <a:off x="9059108" y="4861679"/>
            <a:ext cx="737116" cy="1243608"/>
          </a:xfrm>
          <a:prstGeom prst="rect">
            <a:avLst/>
          </a:prstGeom>
          <a:noFill/>
          <a:ln/>
        </p:spPr>
        <p:txBody>
          <a:bodyPr wrap="square" rtlCol="0" anchor="t"/>
          <a:lstStyle/>
          <a:p>
            <a:pPr marL="0" indent="0">
              <a:lnSpc>
                <a:spcPts val="1960"/>
              </a:lnSpc>
              <a:buNone/>
            </a:pPr>
            <a:r>
              <a:rPr lang="en-US" sz="1225" dirty="0">
                <a:solidFill>
                  <a:srgbClr val="CFCBBF"/>
                </a:solidFill>
                <a:latin typeface="Raleway" pitchFamily="34" charset="0"/>
                <a:ea typeface="Raleway" pitchFamily="34" charset="-122"/>
                <a:cs typeface="Raleway" pitchFamily="34" charset="-120"/>
              </a:rPr>
              <a:t>Honor Roll, Science Fair Winner</a:t>
            </a:r>
            <a:endParaRPr lang="en-US" sz="1225" dirty="0"/>
          </a:p>
        </p:txBody>
      </p:sp>
      <p:sp>
        <p:nvSpPr>
          <p:cNvPr id="21" name="Text 18"/>
          <p:cNvSpPr/>
          <p:nvPr/>
        </p:nvSpPr>
        <p:spPr>
          <a:xfrm>
            <a:off x="10114836" y="4861679"/>
            <a:ext cx="740926" cy="248722"/>
          </a:xfrm>
          <a:prstGeom prst="rect">
            <a:avLst/>
          </a:prstGeom>
          <a:noFill/>
          <a:ln/>
        </p:spPr>
        <p:txBody>
          <a:bodyPr wrap="none" rtlCol="0" anchor="t"/>
          <a:lstStyle/>
          <a:p>
            <a:pPr marL="0" indent="0">
              <a:lnSpc>
                <a:spcPts val="1960"/>
              </a:lnSpc>
              <a:buNone/>
            </a:pPr>
            <a:r>
              <a:rPr lang="en-US" sz="1225" dirty="0">
                <a:solidFill>
                  <a:srgbClr val="CFCBBF"/>
                </a:solidFill>
                <a:latin typeface="Raleway" pitchFamily="34" charset="0"/>
                <a:ea typeface="Raleway" pitchFamily="34" charset="-122"/>
                <a:cs typeface="Raleway" pitchFamily="34" charset="-120"/>
              </a:rPr>
              <a:t>None</a:t>
            </a:r>
            <a:endParaRPr lang="en-US" sz="1225" dirty="0"/>
          </a:p>
        </p:txBody>
      </p:sp>
      <p:sp>
        <p:nvSpPr>
          <p:cNvPr id="22" name="Text 19"/>
          <p:cNvSpPr/>
          <p:nvPr/>
        </p:nvSpPr>
        <p:spPr>
          <a:xfrm>
            <a:off x="3776662" y="6306979"/>
            <a:ext cx="740926" cy="248722"/>
          </a:xfrm>
          <a:prstGeom prst="rect">
            <a:avLst/>
          </a:prstGeom>
          <a:noFill/>
          <a:ln/>
        </p:spPr>
        <p:txBody>
          <a:bodyPr wrap="none" rtlCol="0" anchor="t"/>
          <a:lstStyle/>
          <a:p>
            <a:pPr marL="0" indent="0">
              <a:lnSpc>
                <a:spcPts val="1960"/>
              </a:lnSpc>
              <a:buNone/>
            </a:pPr>
            <a:r>
              <a:rPr lang="en-US" sz="1225" dirty="0">
                <a:solidFill>
                  <a:srgbClr val="CFCBBF"/>
                </a:solidFill>
                <a:latin typeface="Raleway" pitchFamily="34" charset="0"/>
                <a:ea typeface="Raleway" pitchFamily="34" charset="-122"/>
                <a:cs typeface="Raleway" pitchFamily="34" charset="-120"/>
              </a:rPr>
              <a:t>67890</a:t>
            </a:r>
            <a:endParaRPr lang="en-US" sz="1225" dirty="0"/>
          </a:p>
        </p:txBody>
      </p:sp>
      <p:sp>
        <p:nvSpPr>
          <p:cNvPr id="23" name="Text 20"/>
          <p:cNvSpPr/>
          <p:nvPr/>
        </p:nvSpPr>
        <p:spPr>
          <a:xfrm>
            <a:off x="4836200" y="6306979"/>
            <a:ext cx="737116" cy="497443"/>
          </a:xfrm>
          <a:prstGeom prst="rect">
            <a:avLst/>
          </a:prstGeom>
          <a:noFill/>
          <a:ln/>
        </p:spPr>
        <p:txBody>
          <a:bodyPr wrap="square" rtlCol="0" anchor="t"/>
          <a:lstStyle/>
          <a:p>
            <a:pPr marL="0" indent="0">
              <a:lnSpc>
                <a:spcPts val="1960"/>
              </a:lnSpc>
              <a:buNone/>
            </a:pPr>
            <a:r>
              <a:rPr lang="en-US" sz="1225" dirty="0">
                <a:solidFill>
                  <a:srgbClr val="CFCBBF"/>
                </a:solidFill>
                <a:latin typeface="Raleway" pitchFamily="34" charset="0"/>
                <a:ea typeface="Raleway" pitchFamily="34" charset="-122"/>
                <a:cs typeface="Raleway" pitchFamily="34" charset="-120"/>
              </a:rPr>
              <a:t>Michael Lee</a:t>
            </a:r>
            <a:endParaRPr lang="en-US" sz="1225" dirty="0"/>
          </a:p>
        </p:txBody>
      </p:sp>
      <p:sp>
        <p:nvSpPr>
          <p:cNvPr id="24" name="Text 21"/>
          <p:cNvSpPr/>
          <p:nvPr/>
        </p:nvSpPr>
        <p:spPr>
          <a:xfrm>
            <a:off x="5891927" y="6306979"/>
            <a:ext cx="737116" cy="248722"/>
          </a:xfrm>
          <a:prstGeom prst="rect">
            <a:avLst/>
          </a:prstGeom>
          <a:noFill/>
          <a:ln/>
        </p:spPr>
        <p:txBody>
          <a:bodyPr wrap="none" rtlCol="0" anchor="t"/>
          <a:lstStyle/>
          <a:p>
            <a:pPr marL="0" indent="0">
              <a:lnSpc>
                <a:spcPts val="1960"/>
              </a:lnSpc>
              <a:buNone/>
            </a:pPr>
            <a:r>
              <a:rPr lang="en-US" sz="1225" dirty="0">
                <a:solidFill>
                  <a:srgbClr val="CFCBBF"/>
                </a:solidFill>
                <a:latin typeface="Raleway" pitchFamily="34" charset="0"/>
                <a:ea typeface="Raleway" pitchFamily="34" charset="-122"/>
                <a:cs typeface="Raleway" pitchFamily="34" charset="-120"/>
              </a:rPr>
              <a:t>12th</a:t>
            </a:r>
            <a:endParaRPr lang="en-US" sz="1225" dirty="0"/>
          </a:p>
        </p:txBody>
      </p:sp>
      <p:sp>
        <p:nvSpPr>
          <p:cNvPr id="25" name="Text 22"/>
          <p:cNvSpPr/>
          <p:nvPr/>
        </p:nvSpPr>
        <p:spPr>
          <a:xfrm>
            <a:off x="6947654" y="6306979"/>
            <a:ext cx="737116" cy="248722"/>
          </a:xfrm>
          <a:prstGeom prst="rect">
            <a:avLst/>
          </a:prstGeom>
          <a:noFill/>
          <a:ln/>
        </p:spPr>
        <p:txBody>
          <a:bodyPr wrap="none" rtlCol="0" anchor="t"/>
          <a:lstStyle/>
          <a:p>
            <a:pPr marL="0" indent="0">
              <a:lnSpc>
                <a:spcPts val="1960"/>
              </a:lnSpc>
              <a:buNone/>
            </a:pPr>
            <a:r>
              <a:rPr lang="en-US" sz="1225" dirty="0">
                <a:solidFill>
                  <a:srgbClr val="CFCBBF"/>
                </a:solidFill>
                <a:latin typeface="Raleway" pitchFamily="34" charset="0"/>
                <a:ea typeface="Raleway" pitchFamily="34" charset="-122"/>
                <a:cs typeface="Raleway" pitchFamily="34" charset="-120"/>
              </a:rPr>
              <a:t>3.2</a:t>
            </a:r>
            <a:endParaRPr lang="en-US" sz="1225" dirty="0"/>
          </a:p>
        </p:txBody>
      </p:sp>
      <p:sp>
        <p:nvSpPr>
          <p:cNvPr id="26" name="Text 23"/>
          <p:cNvSpPr/>
          <p:nvPr/>
        </p:nvSpPr>
        <p:spPr>
          <a:xfrm>
            <a:off x="8003381" y="6306979"/>
            <a:ext cx="737116" cy="248722"/>
          </a:xfrm>
          <a:prstGeom prst="rect">
            <a:avLst/>
          </a:prstGeom>
          <a:noFill/>
          <a:ln/>
        </p:spPr>
        <p:txBody>
          <a:bodyPr wrap="none" rtlCol="0" anchor="t"/>
          <a:lstStyle/>
          <a:p>
            <a:pPr marL="0" indent="0">
              <a:lnSpc>
                <a:spcPts val="1960"/>
              </a:lnSpc>
              <a:buNone/>
            </a:pPr>
            <a:r>
              <a:rPr lang="en-US" sz="1225" dirty="0">
                <a:solidFill>
                  <a:srgbClr val="CFCBBF"/>
                </a:solidFill>
                <a:latin typeface="Raleway" pitchFamily="34" charset="0"/>
                <a:ea typeface="Raleway" pitchFamily="34" charset="-122"/>
                <a:cs typeface="Raleway" pitchFamily="34" charset="-120"/>
              </a:rPr>
              <a:t>85%</a:t>
            </a:r>
            <a:endParaRPr lang="en-US" sz="1225" dirty="0"/>
          </a:p>
        </p:txBody>
      </p:sp>
      <p:sp>
        <p:nvSpPr>
          <p:cNvPr id="27" name="Text 24"/>
          <p:cNvSpPr/>
          <p:nvPr/>
        </p:nvSpPr>
        <p:spPr>
          <a:xfrm>
            <a:off x="9059108" y="6306979"/>
            <a:ext cx="737116" cy="994886"/>
          </a:xfrm>
          <a:prstGeom prst="rect">
            <a:avLst/>
          </a:prstGeom>
          <a:noFill/>
          <a:ln/>
        </p:spPr>
        <p:txBody>
          <a:bodyPr wrap="square" rtlCol="0" anchor="t"/>
          <a:lstStyle/>
          <a:p>
            <a:pPr marL="0" indent="0">
              <a:lnSpc>
                <a:spcPts val="1960"/>
              </a:lnSpc>
              <a:buNone/>
            </a:pPr>
            <a:r>
              <a:rPr lang="en-US" sz="1225" dirty="0">
                <a:solidFill>
                  <a:srgbClr val="CFCBBF"/>
                </a:solidFill>
                <a:latin typeface="Raleway" pitchFamily="34" charset="0"/>
                <a:ea typeface="Raleway" pitchFamily="34" charset="-122"/>
                <a:cs typeface="Raleway" pitchFamily="34" charset="-120"/>
              </a:rPr>
              <a:t>Student Council Vice President</a:t>
            </a:r>
            <a:endParaRPr lang="en-US" sz="1225" dirty="0"/>
          </a:p>
        </p:txBody>
      </p:sp>
      <p:sp>
        <p:nvSpPr>
          <p:cNvPr id="28" name="Text 25"/>
          <p:cNvSpPr/>
          <p:nvPr/>
        </p:nvSpPr>
        <p:spPr>
          <a:xfrm>
            <a:off x="10114836" y="6306979"/>
            <a:ext cx="740926" cy="746165"/>
          </a:xfrm>
          <a:prstGeom prst="rect">
            <a:avLst/>
          </a:prstGeom>
          <a:noFill/>
          <a:ln/>
        </p:spPr>
        <p:txBody>
          <a:bodyPr wrap="square" rtlCol="0" anchor="t"/>
          <a:lstStyle/>
          <a:p>
            <a:pPr marL="0" indent="0">
              <a:lnSpc>
                <a:spcPts val="1960"/>
              </a:lnSpc>
              <a:buNone/>
            </a:pPr>
            <a:r>
              <a:rPr lang="en-US" sz="1225" dirty="0">
                <a:solidFill>
                  <a:srgbClr val="CFCBBF"/>
                </a:solidFill>
                <a:latin typeface="Raleway" pitchFamily="34" charset="0"/>
                <a:ea typeface="Raleway" pitchFamily="34" charset="-122"/>
                <a:cs typeface="Raleway" pitchFamily="34" charset="-120"/>
              </a:rPr>
              <a:t>Occasional tardiness</a:t>
            </a:r>
            <a:endParaRPr lang="en-US" sz="1225" dirty="0"/>
          </a:p>
        </p:txBody>
      </p:sp>
      <p:sp>
        <p:nvSpPr>
          <p:cNvPr id="29" name="Shape 26"/>
          <p:cNvSpPr/>
          <p:nvPr/>
        </p:nvSpPr>
        <p:spPr>
          <a:xfrm>
            <a:off x="3621167" y="7402711"/>
            <a:ext cx="7390209" cy="947857"/>
          </a:xfrm>
          <a:prstGeom prst="rect">
            <a:avLst/>
          </a:prstGeom>
          <a:solidFill>
            <a:srgbClr val="2D3033"/>
          </a:solidFill>
          <a:ln/>
        </p:spPr>
        <p:txBody>
          <a:bodyPr/>
          <a:lstStyle/>
          <a:p>
            <a:endParaRPr lang="en-IN"/>
          </a:p>
        </p:txBody>
      </p:sp>
      <p:sp>
        <p:nvSpPr>
          <p:cNvPr id="30" name="Text 27"/>
          <p:cNvSpPr/>
          <p:nvPr/>
        </p:nvSpPr>
        <p:spPr>
          <a:xfrm>
            <a:off x="3776662" y="7503557"/>
            <a:ext cx="740926" cy="248722"/>
          </a:xfrm>
          <a:prstGeom prst="rect">
            <a:avLst/>
          </a:prstGeom>
          <a:noFill/>
          <a:ln/>
        </p:spPr>
        <p:txBody>
          <a:bodyPr wrap="none" rtlCol="0" anchor="t"/>
          <a:lstStyle/>
          <a:p>
            <a:pPr marL="0" indent="0">
              <a:lnSpc>
                <a:spcPts val="1960"/>
              </a:lnSpc>
              <a:buNone/>
            </a:pPr>
            <a:r>
              <a:rPr lang="en-US" sz="1225" dirty="0">
                <a:solidFill>
                  <a:srgbClr val="CFCBBF"/>
                </a:solidFill>
                <a:latin typeface="Raleway" pitchFamily="34" charset="0"/>
                <a:ea typeface="Raleway" pitchFamily="34" charset="-122"/>
                <a:cs typeface="Raleway" pitchFamily="34" charset="-120"/>
              </a:rPr>
              <a:t>24680</a:t>
            </a:r>
            <a:endParaRPr lang="en-US" sz="1225" dirty="0"/>
          </a:p>
        </p:txBody>
      </p:sp>
      <p:sp>
        <p:nvSpPr>
          <p:cNvPr id="31" name="Text 28"/>
          <p:cNvSpPr/>
          <p:nvPr/>
        </p:nvSpPr>
        <p:spPr>
          <a:xfrm>
            <a:off x="4836200" y="7503557"/>
            <a:ext cx="737116" cy="497443"/>
          </a:xfrm>
          <a:prstGeom prst="rect">
            <a:avLst/>
          </a:prstGeom>
          <a:noFill/>
          <a:ln/>
        </p:spPr>
        <p:txBody>
          <a:bodyPr wrap="square" rtlCol="0" anchor="t"/>
          <a:lstStyle/>
          <a:p>
            <a:pPr marL="0" indent="0">
              <a:lnSpc>
                <a:spcPts val="1960"/>
              </a:lnSpc>
              <a:buNone/>
            </a:pPr>
            <a:r>
              <a:rPr lang="en-US" sz="1225" dirty="0">
                <a:solidFill>
                  <a:srgbClr val="CFCBBF"/>
                </a:solidFill>
                <a:latin typeface="Raleway" pitchFamily="34" charset="0"/>
                <a:ea typeface="Raleway" pitchFamily="34" charset="-122"/>
                <a:cs typeface="Raleway" pitchFamily="34" charset="-120"/>
              </a:rPr>
              <a:t>Emily Garcia</a:t>
            </a:r>
            <a:endParaRPr lang="en-US" sz="1225" dirty="0"/>
          </a:p>
        </p:txBody>
      </p:sp>
      <p:sp>
        <p:nvSpPr>
          <p:cNvPr id="32" name="Text 29"/>
          <p:cNvSpPr/>
          <p:nvPr/>
        </p:nvSpPr>
        <p:spPr>
          <a:xfrm>
            <a:off x="5891927" y="7503557"/>
            <a:ext cx="737116" cy="248722"/>
          </a:xfrm>
          <a:prstGeom prst="rect">
            <a:avLst/>
          </a:prstGeom>
          <a:noFill/>
          <a:ln/>
        </p:spPr>
        <p:txBody>
          <a:bodyPr wrap="none" rtlCol="0" anchor="t"/>
          <a:lstStyle/>
          <a:p>
            <a:pPr marL="0" indent="0">
              <a:lnSpc>
                <a:spcPts val="1960"/>
              </a:lnSpc>
              <a:buNone/>
            </a:pPr>
            <a:r>
              <a:rPr lang="en-US" sz="1225" dirty="0">
                <a:solidFill>
                  <a:srgbClr val="CFCBBF"/>
                </a:solidFill>
                <a:latin typeface="Raleway" pitchFamily="34" charset="0"/>
                <a:ea typeface="Raleway" pitchFamily="34" charset="-122"/>
                <a:cs typeface="Raleway" pitchFamily="34" charset="-120"/>
              </a:rPr>
              <a:t>10th</a:t>
            </a:r>
            <a:endParaRPr lang="en-US" sz="1225" dirty="0"/>
          </a:p>
        </p:txBody>
      </p:sp>
      <p:sp>
        <p:nvSpPr>
          <p:cNvPr id="33" name="Text 30"/>
          <p:cNvSpPr/>
          <p:nvPr/>
        </p:nvSpPr>
        <p:spPr>
          <a:xfrm>
            <a:off x="6947654" y="7503557"/>
            <a:ext cx="737116" cy="248722"/>
          </a:xfrm>
          <a:prstGeom prst="rect">
            <a:avLst/>
          </a:prstGeom>
          <a:noFill/>
          <a:ln/>
        </p:spPr>
        <p:txBody>
          <a:bodyPr wrap="none" rtlCol="0" anchor="t"/>
          <a:lstStyle/>
          <a:p>
            <a:pPr marL="0" indent="0">
              <a:lnSpc>
                <a:spcPts val="1960"/>
              </a:lnSpc>
              <a:buNone/>
            </a:pPr>
            <a:r>
              <a:rPr lang="en-US" sz="1225" dirty="0">
                <a:solidFill>
                  <a:srgbClr val="CFCBBF"/>
                </a:solidFill>
                <a:latin typeface="Raleway" pitchFamily="34" charset="0"/>
                <a:ea typeface="Raleway" pitchFamily="34" charset="-122"/>
                <a:cs typeface="Raleway" pitchFamily="34" charset="-120"/>
              </a:rPr>
              <a:t>4.0</a:t>
            </a:r>
            <a:endParaRPr lang="en-US" sz="1225" dirty="0"/>
          </a:p>
        </p:txBody>
      </p:sp>
      <p:sp>
        <p:nvSpPr>
          <p:cNvPr id="34" name="Text 31"/>
          <p:cNvSpPr/>
          <p:nvPr/>
        </p:nvSpPr>
        <p:spPr>
          <a:xfrm>
            <a:off x="8003381" y="7503557"/>
            <a:ext cx="737116" cy="248722"/>
          </a:xfrm>
          <a:prstGeom prst="rect">
            <a:avLst/>
          </a:prstGeom>
          <a:noFill/>
          <a:ln/>
        </p:spPr>
        <p:txBody>
          <a:bodyPr wrap="none" rtlCol="0" anchor="t"/>
          <a:lstStyle/>
          <a:p>
            <a:pPr marL="0" indent="0">
              <a:lnSpc>
                <a:spcPts val="1960"/>
              </a:lnSpc>
              <a:buNone/>
            </a:pPr>
            <a:r>
              <a:rPr lang="en-US" sz="1225" dirty="0">
                <a:solidFill>
                  <a:srgbClr val="CFCBBF"/>
                </a:solidFill>
                <a:latin typeface="Raleway" pitchFamily="34" charset="0"/>
                <a:ea typeface="Raleway" pitchFamily="34" charset="-122"/>
                <a:cs typeface="Raleway" pitchFamily="34" charset="-120"/>
              </a:rPr>
              <a:t>92%</a:t>
            </a:r>
            <a:endParaRPr lang="en-US" sz="1225" dirty="0"/>
          </a:p>
        </p:txBody>
      </p:sp>
      <p:sp>
        <p:nvSpPr>
          <p:cNvPr id="35" name="Text 32"/>
          <p:cNvSpPr/>
          <p:nvPr/>
        </p:nvSpPr>
        <p:spPr>
          <a:xfrm>
            <a:off x="9059108" y="7503557"/>
            <a:ext cx="737116" cy="746165"/>
          </a:xfrm>
          <a:prstGeom prst="rect">
            <a:avLst/>
          </a:prstGeom>
          <a:noFill/>
          <a:ln/>
        </p:spPr>
        <p:txBody>
          <a:bodyPr wrap="square" rtlCol="0" anchor="t"/>
          <a:lstStyle/>
          <a:p>
            <a:pPr marL="0" indent="0">
              <a:lnSpc>
                <a:spcPts val="1960"/>
              </a:lnSpc>
              <a:buNone/>
            </a:pPr>
            <a:r>
              <a:rPr lang="en-US" sz="1225" dirty="0">
                <a:solidFill>
                  <a:srgbClr val="CFCBBF"/>
                </a:solidFill>
                <a:latin typeface="Raleway" pitchFamily="34" charset="0"/>
                <a:ea typeface="Raleway" pitchFamily="34" charset="-122"/>
                <a:cs typeface="Raleway" pitchFamily="34" charset="-120"/>
              </a:rPr>
              <a:t>National Merit Scholar</a:t>
            </a:r>
            <a:endParaRPr lang="en-US" sz="1225" dirty="0"/>
          </a:p>
        </p:txBody>
      </p:sp>
      <p:sp>
        <p:nvSpPr>
          <p:cNvPr id="36" name="Text 33"/>
          <p:cNvSpPr/>
          <p:nvPr/>
        </p:nvSpPr>
        <p:spPr>
          <a:xfrm>
            <a:off x="10114836" y="7503557"/>
            <a:ext cx="740926" cy="248722"/>
          </a:xfrm>
          <a:prstGeom prst="rect">
            <a:avLst/>
          </a:prstGeom>
          <a:noFill/>
          <a:ln/>
        </p:spPr>
        <p:txBody>
          <a:bodyPr wrap="none" rtlCol="0" anchor="t"/>
          <a:lstStyle/>
          <a:p>
            <a:pPr marL="0" indent="0">
              <a:lnSpc>
                <a:spcPts val="1960"/>
              </a:lnSpc>
              <a:buNone/>
            </a:pPr>
            <a:r>
              <a:rPr lang="en-US" sz="1225" dirty="0">
                <a:solidFill>
                  <a:srgbClr val="CFCBBF"/>
                </a:solidFill>
                <a:latin typeface="Raleway" pitchFamily="34" charset="0"/>
                <a:ea typeface="Raleway" pitchFamily="34" charset="-122"/>
                <a:cs typeface="Raleway" pitchFamily="34" charset="-120"/>
              </a:rPr>
              <a:t>None</a:t>
            </a:r>
            <a:endParaRPr lang="en-US" sz="1225" dirty="0"/>
          </a:p>
        </p:txBody>
      </p:sp>
      <p:sp>
        <p:nvSpPr>
          <p:cNvPr id="37" name="Text 34"/>
          <p:cNvSpPr/>
          <p:nvPr/>
        </p:nvSpPr>
        <p:spPr>
          <a:xfrm>
            <a:off x="3621167" y="8525470"/>
            <a:ext cx="7388066" cy="1492329"/>
          </a:xfrm>
          <a:prstGeom prst="rect">
            <a:avLst/>
          </a:prstGeom>
          <a:noFill/>
          <a:ln/>
        </p:spPr>
        <p:txBody>
          <a:bodyPr wrap="square" rtlCol="0" anchor="t"/>
          <a:lstStyle/>
          <a:p>
            <a:pPr marL="0" indent="0">
              <a:lnSpc>
                <a:spcPts val="1960"/>
              </a:lnSpc>
              <a:buNone/>
            </a:pPr>
            <a:r>
              <a:rPr lang="en-US" sz="1225" dirty="0">
                <a:solidFill>
                  <a:srgbClr val="CFCBBF"/>
                </a:solidFill>
                <a:latin typeface="Raleway" pitchFamily="34" charset="0"/>
                <a:ea typeface="Raleway" pitchFamily="34" charset="-122"/>
                <a:cs typeface="Raleway" pitchFamily="34" charset="-120"/>
              </a:rPr>
              <a:t>The student records report serves as a valuable tool for administrators and educators to identify students who may require additional support, monitor the overall academic performance of the institution, and make informed decisions regarding curriculum, resource allocation, and student interventions. By providing a comprehensive and organized view of student data, this report enables school leaders to effectively track and address the needs of each individual student, ultimately contributing to their academic success and personal growth.</a:t>
            </a:r>
            <a:endParaRPr lang="en-US" sz="1225"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553"/>
          </a:xfrm>
          <a:prstGeom prst="rect">
            <a:avLst/>
          </a:prstGeom>
          <a:solidFill>
            <a:srgbClr val="1B1C1D"/>
          </a:solidFill>
          <a:ln/>
        </p:spPr>
        <p:txBody>
          <a:bodyPr/>
          <a:lstStyle/>
          <a:p>
            <a:endParaRPr lang="en-IN"/>
          </a:p>
        </p:txBody>
      </p:sp>
      <p:sp>
        <p:nvSpPr>
          <p:cNvPr id="4" name="Text 1"/>
          <p:cNvSpPr/>
          <p:nvPr/>
        </p:nvSpPr>
        <p:spPr>
          <a:xfrm>
            <a:off x="3607118" y="429339"/>
            <a:ext cx="3903226" cy="487799"/>
          </a:xfrm>
          <a:prstGeom prst="rect">
            <a:avLst/>
          </a:prstGeom>
          <a:noFill/>
          <a:ln/>
        </p:spPr>
        <p:txBody>
          <a:bodyPr wrap="none" rtlCol="0" anchor="t"/>
          <a:lstStyle/>
          <a:p>
            <a:pPr marL="0" indent="0">
              <a:lnSpc>
                <a:spcPts val="3842"/>
              </a:lnSpc>
              <a:buNone/>
            </a:pPr>
            <a:r>
              <a:rPr lang="en-US" sz="3073" dirty="0">
                <a:solidFill>
                  <a:srgbClr val="AE8625"/>
                </a:solidFill>
                <a:latin typeface="Prata" pitchFamily="34" charset="0"/>
                <a:ea typeface="Prata" pitchFamily="34" charset="-122"/>
                <a:cs typeface="Prata" pitchFamily="34" charset="-120"/>
              </a:rPr>
              <a:t>Student List Report</a:t>
            </a:r>
            <a:endParaRPr lang="en-US" sz="3073" dirty="0"/>
          </a:p>
        </p:txBody>
      </p:sp>
      <p:sp>
        <p:nvSpPr>
          <p:cNvPr id="5" name="Text 2"/>
          <p:cNvSpPr/>
          <p:nvPr/>
        </p:nvSpPr>
        <p:spPr>
          <a:xfrm>
            <a:off x="3607118" y="1229320"/>
            <a:ext cx="7416165" cy="749022"/>
          </a:xfrm>
          <a:prstGeom prst="rect">
            <a:avLst/>
          </a:prstGeom>
          <a:noFill/>
          <a:ln/>
        </p:spPr>
        <p:txBody>
          <a:bodyPr wrap="square" rtlCol="0" anchor="t"/>
          <a:lstStyle/>
          <a:p>
            <a:pPr marL="0" indent="0">
              <a:lnSpc>
                <a:spcPts val="1967"/>
              </a:lnSpc>
              <a:buNone/>
            </a:pPr>
            <a:r>
              <a:rPr lang="en-US" sz="1229" dirty="0">
                <a:solidFill>
                  <a:srgbClr val="CFCBBF"/>
                </a:solidFill>
                <a:latin typeface="Raleway" pitchFamily="34" charset="0"/>
                <a:ea typeface="Raleway" pitchFamily="34" charset="-122"/>
                <a:cs typeface="Raleway" pitchFamily="34" charset="-120"/>
              </a:rPr>
              <a:t>The student list report is a comprehensive overview of all the students enrolled in the school's academic programs. This report serves as a valuable resource for administrators, teachers, and counselors, providing a detailed snapshot of the student population and their academic standing.</a:t>
            </a:r>
            <a:endParaRPr lang="en-US" sz="1229" dirty="0"/>
          </a:p>
        </p:txBody>
      </p:sp>
      <p:sp>
        <p:nvSpPr>
          <p:cNvPr id="6" name="Text 3"/>
          <p:cNvSpPr/>
          <p:nvPr/>
        </p:nvSpPr>
        <p:spPr>
          <a:xfrm>
            <a:off x="3607118" y="2165070"/>
            <a:ext cx="2315885" cy="515183"/>
          </a:xfrm>
          <a:prstGeom prst="rect">
            <a:avLst/>
          </a:prstGeom>
          <a:noFill/>
          <a:ln/>
        </p:spPr>
        <p:txBody>
          <a:bodyPr wrap="none" rtlCol="0" anchor="t"/>
          <a:lstStyle/>
          <a:p>
            <a:pPr marL="0" indent="0" algn="ctr">
              <a:lnSpc>
                <a:spcPts val="4057"/>
              </a:lnSpc>
              <a:buNone/>
            </a:pPr>
            <a:r>
              <a:rPr lang="en-US" sz="4057" dirty="0">
                <a:solidFill>
                  <a:srgbClr val="AE8625"/>
                </a:solidFill>
                <a:latin typeface="Prata" pitchFamily="34" charset="0"/>
                <a:ea typeface="Prata" pitchFamily="34" charset="-122"/>
                <a:cs typeface="Prata" pitchFamily="34" charset="-120"/>
              </a:rPr>
              <a:t>215</a:t>
            </a:r>
            <a:endParaRPr lang="en-US" sz="4057" dirty="0"/>
          </a:p>
        </p:txBody>
      </p:sp>
      <p:sp>
        <p:nvSpPr>
          <p:cNvPr id="7" name="Text 4"/>
          <p:cNvSpPr/>
          <p:nvPr/>
        </p:nvSpPr>
        <p:spPr>
          <a:xfrm>
            <a:off x="3789283" y="2825575"/>
            <a:ext cx="1951553" cy="243840"/>
          </a:xfrm>
          <a:prstGeom prst="rect">
            <a:avLst/>
          </a:prstGeom>
          <a:noFill/>
          <a:ln/>
        </p:spPr>
        <p:txBody>
          <a:bodyPr wrap="none" rtlCol="0" anchor="t"/>
          <a:lstStyle/>
          <a:p>
            <a:pPr marL="0" indent="0" algn="ctr">
              <a:lnSpc>
                <a:spcPts val="1921"/>
              </a:lnSpc>
              <a:buNone/>
            </a:pPr>
            <a:r>
              <a:rPr lang="en-US" sz="1537" dirty="0">
                <a:solidFill>
                  <a:srgbClr val="AE8625"/>
                </a:solidFill>
                <a:latin typeface="Prata" pitchFamily="34" charset="0"/>
                <a:ea typeface="Prata" pitchFamily="34" charset="-122"/>
                <a:cs typeface="Prata" pitchFamily="34" charset="-120"/>
              </a:rPr>
              <a:t>Total Students</a:t>
            </a:r>
            <a:endParaRPr lang="en-US" sz="1537" dirty="0"/>
          </a:p>
        </p:txBody>
      </p:sp>
      <p:sp>
        <p:nvSpPr>
          <p:cNvPr id="8" name="Text 5"/>
          <p:cNvSpPr/>
          <p:nvPr/>
        </p:nvSpPr>
        <p:spPr>
          <a:xfrm>
            <a:off x="3607057" y="3179142"/>
            <a:ext cx="2315885" cy="1248370"/>
          </a:xfrm>
          <a:prstGeom prst="rect">
            <a:avLst/>
          </a:prstGeom>
          <a:noFill/>
          <a:ln/>
        </p:spPr>
        <p:txBody>
          <a:bodyPr wrap="square" rtlCol="0" anchor="t"/>
          <a:lstStyle/>
          <a:p>
            <a:pPr marL="0" indent="0" algn="ctr">
              <a:lnSpc>
                <a:spcPts val="1967"/>
              </a:lnSpc>
              <a:buNone/>
            </a:pPr>
            <a:r>
              <a:rPr lang="en-US" sz="1229" dirty="0">
                <a:solidFill>
                  <a:srgbClr val="CFCBBF"/>
                </a:solidFill>
                <a:latin typeface="Raleway" pitchFamily="34" charset="0"/>
                <a:ea typeface="Raleway" pitchFamily="34" charset="-122"/>
                <a:cs typeface="Raleway" pitchFamily="34" charset="-120"/>
              </a:rPr>
              <a:t>The school currently has 3,215 students enrolled across all grade levels, representing a diverse range of academic abilities and backgrounds.</a:t>
            </a:r>
            <a:endParaRPr lang="en-US" sz="1229" dirty="0"/>
          </a:p>
        </p:txBody>
      </p:sp>
      <p:sp>
        <p:nvSpPr>
          <p:cNvPr id="9" name="Text 6"/>
          <p:cNvSpPr/>
          <p:nvPr/>
        </p:nvSpPr>
        <p:spPr>
          <a:xfrm>
            <a:off x="6157198" y="2184141"/>
            <a:ext cx="2315885" cy="515183"/>
          </a:xfrm>
          <a:prstGeom prst="rect">
            <a:avLst/>
          </a:prstGeom>
          <a:noFill/>
          <a:ln/>
        </p:spPr>
        <p:txBody>
          <a:bodyPr wrap="none" rtlCol="0" anchor="t"/>
          <a:lstStyle/>
          <a:p>
            <a:pPr marL="0" indent="0" algn="ctr">
              <a:lnSpc>
                <a:spcPts val="4057"/>
              </a:lnSpc>
              <a:buNone/>
            </a:pPr>
            <a:r>
              <a:rPr lang="en-US" sz="4057" dirty="0">
                <a:solidFill>
                  <a:srgbClr val="AE8625"/>
                </a:solidFill>
                <a:latin typeface="Prata" pitchFamily="34" charset="0"/>
                <a:ea typeface="Prata" pitchFamily="34" charset="-122"/>
              </a:rPr>
              <a:t>80</a:t>
            </a:r>
            <a:endParaRPr lang="en-US" sz="4057" dirty="0"/>
          </a:p>
        </p:txBody>
      </p:sp>
      <p:sp>
        <p:nvSpPr>
          <p:cNvPr id="10" name="Text 7"/>
          <p:cNvSpPr/>
          <p:nvPr/>
        </p:nvSpPr>
        <p:spPr>
          <a:xfrm>
            <a:off x="6339364" y="2886690"/>
            <a:ext cx="1951553" cy="243840"/>
          </a:xfrm>
          <a:prstGeom prst="rect">
            <a:avLst/>
          </a:prstGeom>
          <a:noFill/>
          <a:ln/>
        </p:spPr>
        <p:txBody>
          <a:bodyPr wrap="none" rtlCol="0" anchor="t"/>
          <a:lstStyle/>
          <a:p>
            <a:pPr marL="0" indent="0" algn="ctr">
              <a:lnSpc>
                <a:spcPts val="1921"/>
              </a:lnSpc>
              <a:buNone/>
            </a:pPr>
            <a:r>
              <a:rPr lang="en-US" sz="1537" dirty="0">
                <a:solidFill>
                  <a:srgbClr val="AE8625"/>
                </a:solidFill>
                <a:latin typeface="Prata" pitchFamily="34" charset="0"/>
                <a:ea typeface="Prata" pitchFamily="34" charset="-122"/>
                <a:cs typeface="Prata" pitchFamily="34" charset="-120"/>
              </a:rPr>
              <a:t>Female Students</a:t>
            </a:r>
            <a:endParaRPr lang="en-US" sz="1537" dirty="0"/>
          </a:p>
        </p:txBody>
      </p:sp>
      <p:sp>
        <p:nvSpPr>
          <p:cNvPr id="11" name="Text 8"/>
          <p:cNvSpPr/>
          <p:nvPr/>
        </p:nvSpPr>
        <p:spPr>
          <a:xfrm>
            <a:off x="6157198" y="3179142"/>
            <a:ext cx="2315885" cy="1248370"/>
          </a:xfrm>
          <a:prstGeom prst="rect">
            <a:avLst/>
          </a:prstGeom>
          <a:noFill/>
          <a:ln/>
        </p:spPr>
        <p:txBody>
          <a:bodyPr wrap="square" rtlCol="0" anchor="t"/>
          <a:lstStyle/>
          <a:p>
            <a:pPr marL="0" indent="0" algn="ctr">
              <a:lnSpc>
                <a:spcPts val="1967"/>
              </a:lnSpc>
              <a:buNone/>
            </a:pPr>
            <a:r>
              <a:rPr lang="en-US" sz="1229" dirty="0">
                <a:solidFill>
                  <a:srgbClr val="CFCBBF"/>
                </a:solidFill>
                <a:latin typeface="Raleway" pitchFamily="34" charset="0"/>
                <a:ea typeface="Raleway" pitchFamily="34" charset="-122"/>
                <a:cs typeface="Raleway" pitchFamily="34" charset="-120"/>
              </a:rPr>
              <a:t>Of the total student population, 1,450 are female, highlighting the school's commitment to gender diversity and equal educational opportunities.</a:t>
            </a:r>
            <a:endParaRPr lang="en-US" sz="1229" dirty="0"/>
          </a:p>
        </p:txBody>
      </p:sp>
      <p:sp>
        <p:nvSpPr>
          <p:cNvPr id="12" name="Text 9"/>
          <p:cNvSpPr/>
          <p:nvPr/>
        </p:nvSpPr>
        <p:spPr>
          <a:xfrm>
            <a:off x="8707279" y="2165069"/>
            <a:ext cx="2316004" cy="515183"/>
          </a:xfrm>
          <a:prstGeom prst="rect">
            <a:avLst/>
          </a:prstGeom>
          <a:noFill/>
          <a:ln/>
        </p:spPr>
        <p:txBody>
          <a:bodyPr wrap="none" rtlCol="0" anchor="t"/>
          <a:lstStyle/>
          <a:p>
            <a:pPr marL="0" indent="0" algn="ctr">
              <a:lnSpc>
                <a:spcPts val="4057"/>
              </a:lnSpc>
              <a:buNone/>
            </a:pPr>
            <a:r>
              <a:rPr lang="en-US" sz="4057" dirty="0">
                <a:solidFill>
                  <a:srgbClr val="AE8625"/>
                </a:solidFill>
                <a:latin typeface="Prata" pitchFamily="34" charset="0"/>
                <a:ea typeface="Prata" pitchFamily="34" charset="-122"/>
                <a:cs typeface="Prata" pitchFamily="34" charset="-120"/>
              </a:rPr>
              <a:t>135</a:t>
            </a:r>
            <a:endParaRPr lang="en-US" sz="4057" dirty="0"/>
          </a:p>
        </p:txBody>
      </p:sp>
      <p:sp>
        <p:nvSpPr>
          <p:cNvPr id="13" name="Text 10"/>
          <p:cNvSpPr/>
          <p:nvPr/>
        </p:nvSpPr>
        <p:spPr>
          <a:xfrm>
            <a:off x="8889444" y="2886690"/>
            <a:ext cx="1951553" cy="243840"/>
          </a:xfrm>
          <a:prstGeom prst="rect">
            <a:avLst/>
          </a:prstGeom>
          <a:noFill/>
          <a:ln/>
        </p:spPr>
        <p:txBody>
          <a:bodyPr wrap="none" rtlCol="0" anchor="t"/>
          <a:lstStyle/>
          <a:p>
            <a:pPr marL="0" indent="0" algn="ctr">
              <a:lnSpc>
                <a:spcPts val="1921"/>
              </a:lnSpc>
              <a:buNone/>
            </a:pPr>
            <a:r>
              <a:rPr lang="en-US" sz="1537" dirty="0">
                <a:solidFill>
                  <a:srgbClr val="AE8625"/>
                </a:solidFill>
                <a:latin typeface="Prata" pitchFamily="34" charset="0"/>
                <a:ea typeface="Prata" pitchFamily="34" charset="-122"/>
                <a:cs typeface="Prata" pitchFamily="34" charset="-120"/>
              </a:rPr>
              <a:t>Male Students</a:t>
            </a:r>
            <a:endParaRPr lang="en-US" sz="1537" dirty="0"/>
          </a:p>
        </p:txBody>
      </p:sp>
      <p:sp>
        <p:nvSpPr>
          <p:cNvPr id="14" name="Text 11"/>
          <p:cNvSpPr/>
          <p:nvPr/>
        </p:nvSpPr>
        <p:spPr>
          <a:xfrm>
            <a:off x="8707279" y="3179142"/>
            <a:ext cx="2316004" cy="1248370"/>
          </a:xfrm>
          <a:prstGeom prst="rect">
            <a:avLst/>
          </a:prstGeom>
          <a:noFill/>
          <a:ln/>
        </p:spPr>
        <p:txBody>
          <a:bodyPr wrap="square" rtlCol="0" anchor="t"/>
          <a:lstStyle/>
          <a:p>
            <a:pPr marL="0" indent="0" algn="ctr">
              <a:lnSpc>
                <a:spcPts val="1967"/>
              </a:lnSpc>
              <a:buNone/>
            </a:pPr>
            <a:r>
              <a:rPr lang="en-US" sz="1229" dirty="0">
                <a:solidFill>
                  <a:srgbClr val="CFCBBF"/>
                </a:solidFill>
                <a:latin typeface="Raleway" pitchFamily="34" charset="0"/>
                <a:ea typeface="Raleway" pitchFamily="34" charset="-122"/>
                <a:cs typeface="Raleway" pitchFamily="34" charset="-120"/>
              </a:rPr>
              <a:t>The remaining 1,765 students are male, demonstrating the balanced gender representation within the school.</a:t>
            </a:r>
            <a:endParaRPr lang="en-US" sz="1229" dirty="0"/>
          </a:p>
        </p:txBody>
      </p:sp>
      <p:sp>
        <p:nvSpPr>
          <p:cNvPr id="15" name="Text 12"/>
          <p:cNvSpPr/>
          <p:nvPr/>
        </p:nvSpPr>
        <p:spPr>
          <a:xfrm>
            <a:off x="3607118" y="4816674"/>
            <a:ext cx="7416165" cy="885586"/>
          </a:xfrm>
          <a:prstGeom prst="rect">
            <a:avLst/>
          </a:prstGeom>
          <a:noFill/>
          <a:ln/>
        </p:spPr>
        <p:txBody>
          <a:bodyPr wrap="square" rtlCol="0" anchor="t"/>
          <a:lstStyle/>
          <a:p>
            <a:pPr marL="0" indent="0">
              <a:lnSpc>
                <a:spcPts val="1967"/>
              </a:lnSpc>
              <a:buNone/>
            </a:pPr>
            <a:r>
              <a:rPr lang="en-US" sz="1229" dirty="0">
                <a:solidFill>
                  <a:srgbClr val="CFCBBF"/>
                </a:solidFill>
                <a:latin typeface="Raleway" pitchFamily="34" charset="0"/>
                <a:ea typeface="Raleway" pitchFamily="34" charset="-122"/>
                <a:cs typeface="Raleway" pitchFamily="34" charset="-120"/>
              </a:rPr>
              <a:t>The student list report also provides a breakdown of students by grade level, with detailed information on their academic progress, attendance records, and extracurricular involvement. This data is invaluable for identifying areas of strength, as well as opportunities for improvement, allowing administrators and educators to tailor their strategies and allocate resources more effectively.</a:t>
            </a:r>
            <a:endParaRPr lang="en-US" sz="1229" dirty="0"/>
          </a:p>
        </p:txBody>
      </p:sp>
      <p:sp>
        <p:nvSpPr>
          <p:cNvPr id="16" name="Text 13"/>
          <p:cNvSpPr/>
          <p:nvPr/>
        </p:nvSpPr>
        <p:spPr>
          <a:xfrm>
            <a:off x="3607057" y="6052542"/>
            <a:ext cx="7416165" cy="998696"/>
          </a:xfrm>
          <a:prstGeom prst="rect">
            <a:avLst/>
          </a:prstGeom>
          <a:noFill/>
          <a:ln/>
        </p:spPr>
        <p:txBody>
          <a:bodyPr wrap="square" rtlCol="0" anchor="t"/>
          <a:lstStyle/>
          <a:p>
            <a:pPr marL="0" indent="0">
              <a:lnSpc>
                <a:spcPts val="1967"/>
              </a:lnSpc>
              <a:buNone/>
            </a:pPr>
            <a:r>
              <a:rPr lang="en-US" sz="1229" dirty="0">
                <a:solidFill>
                  <a:srgbClr val="CFCBBF"/>
                </a:solidFill>
                <a:latin typeface="Raleway" pitchFamily="34" charset="0"/>
                <a:ea typeface="Raleway" pitchFamily="34" charset="-122"/>
                <a:cs typeface="Raleway" pitchFamily="34" charset="-120"/>
              </a:rPr>
              <a:t>Moreover, the report includes information on student demographics, such as socioeconomic status, ethnicity, and special education needs. This comprehensive data set enables the school to develop targeted support programs and ensure that all students have access to the resources and support they require to succeed academically.</a:t>
            </a:r>
            <a:endParaRPr lang="en-US" sz="1229" dirty="0"/>
          </a:p>
        </p:txBody>
      </p:sp>
      <p:sp>
        <p:nvSpPr>
          <p:cNvPr id="17" name="Text 14"/>
          <p:cNvSpPr/>
          <p:nvPr/>
        </p:nvSpPr>
        <p:spPr>
          <a:xfrm>
            <a:off x="3607118" y="7052191"/>
            <a:ext cx="7416165" cy="749022"/>
          </a:xfrm>
          <a:prstGeom prst="rect">
            <a:avLst/>
          </a:prstGeom>
          <a:noFill/>
          <a:ln/>
        </p:spPr>
        <p:txBody>
          <a:bodyPr wrap="square" rtlCol="0" anchor="t"/>
          <a:lstStyle/>
          <a:p>
            <a:pPr marL="0" indent="0">
              <a:lnSpc>
                <a:spcPts val="1967"/>
              </a:lnSpc>
              <a:buNone/>
            </a:pPr>
            <a:r>
              <a:rPr lang="en-US" sz="1229" dirty="0">
                <a:solidFill>
                  <a:srgbClr val="CFCBBF"/>
                </a:solidFill>
                <a:latin typeface="Raleway" pitchFamily="34" charset="0"/>
                <a:ea typeface="Raleway" pitchFamily="34" charset="-122"/>
                <a:cs typeface="Raleway" pitchFamily="34" charset="-120"/>
              </a:rPr>
              <a:t>Overall, the student list report is a crucial tool for managing and monitoring the school's student population, informing decision-making processes, and driving continuous improvement in the quality of education provided.</a:t>
            </a:r>
            <a:endParaRPr lang="en-US" sz="1229"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574167"/>
          </a:xfrm>
          <a:prstGeom prst="rect">
            <a:avLst/>
          </a:prstGeom>
          <a:solidFill>
            <a:srgbClr val="1B1C1D"/>
          </a:solidFill>
          <a:ln/>
        </p:spPr>
        <p:txBody>
          <a:bodyPr/>
          <a:lstStyle/>
          <a:p>
            <a:endParaRPr lang="en-IN"/>
          </a:p>
        </p:txBody>
      </p:sp>
      <p:sp>
        <p:nvSpPr>
          <p:cNvPr id="4" name="Text 1"/>
          <p:cNvSpPr/>
          <p:nvPr/>
        </p:nvSpPr>
        <p:spPr>
          <a:xfrm>
            <a:off x="3621167" y="427673"/>
            <a:ext cx="3888462" cy="486013"/>
          </a:xfrm>
          <a:prstGeom prst="rect">
            <a:avLst/>
          </a:prstGeom>
          <a:noFill/>
          <a:ln/>
        </p:spPr>
        <p:txBody>
          <a:bodyPr wrap="none" rtlCol="0" anchor="t"/>
          <a:lstStyle/>
          <a:p>
            <a:pPr marL="0" indent="0">
              <a:lnSpc>
                <a:spcPts val="3827"/>
              </a:lnSpc>
              <a:buNone/>
            </a:pPr>
            <a:r>
              <a:rPr lang="en-US" sz="3062" dirty="0">
                <a:solidFill>
                  <a:srgbClr val="AE8625"/>
                </a:solidFill>
                <a:latin typeface="Prata" pitchFamily="34" charset="0"/>
                <a:ea typeface="Prata" pitchFamily="34" charset="-122"/>
                <a:cs typeface="Prata" pitchFamily="34" charset="-120"/>
              </a:rPr>
              <a:t>Overview</a:t>
            </a:r>
            <a:endParaRPr lang="en-US" sz="3062" dirty="0"/>
          </a:p>
        </p:txBody>
      </p:sp>
      <p:sp>
        <p:nvSpPr>
          <p:cNvPr id="5" name="Shape 2"/>
          <p:cNvSpPr/>
          <p:nvPr/>
        </p:nvSpPr>
        <p:spPr>
          <a:xfrm>
            <a:off x="3621167" y="1224677"/>
            <a:ext cx="3616285" cy="3383161"/>
          </a:xfrm>
          <a:prstGeom prst="roundRect">
            <a:avLst>
              <a:gd name="adj" fmla="val 1379"/>
            </a:avLst>
          </a:prstGeom>
          <a:solidFill>
            <a:srgbClr val="2D3033"/>
          </a:solidFill>
          <a:ln/>
        </p:spPr>
        <p:txBody>
          <a:bodyPr/>
          <a:lstStyle/>
          <a:p>
            <a:endParaRPr lang="en-IN"/>
          </a:p>
        </p:txBody>
      </p:sp>
      <p:sp>
        <p:nvSpPr>
          <p:cNvPr id="6" name="Text 3"/>
          <p:cNvSpPr/>
          <p:nvPr/>
        </p:nvSpPr>
        <p:spPr>
          <a:xfrm>
            <a:off x="3776662" y="1202281"/>
            <a:ext cx="2478643" cy="243007"/>
          </a:xfrm>
          <a:prstGeom prst="rect">
            <a:avLst/>
          </a:prstGeom>
          <a:noFill/>
          <a:ln/>
        </p:spPr>
        <p:txBody>
          <a:bodyPr wrap="none" rtlCol="0" anchor="t"/>
          <a:lstStyle/>
          <a:p>
            <a:pPr marL="0" indent="0">
              <a:lnSpc>
                <a:spcPts val="1914"/>
              </a:lnSpc>
              <a:buNone/>
            </a:pPr>
            <a:r>
              <a:rPr lang="en-US" sz="1531" dirty="0">
                <a:solidFill>
                  <a:srgbClr val="AE8625"/>
                </a:solidFill>
                <a:latin typeface="Prata" pitchFamily="34" charset="0"/>
                <a:ea typeface="Prata" pitchFamily="34" charset="-122"/>
                <a:cs typeface="Prata" pitchFamily="34" charset="-120"/>
              </a:rPr>
              <a:t>Student-Centric Approach</a:t>
            </a:r>
            <a:endParaRPr lang="en-US" sz="1531" dirty="0"/>
          </a:p>
        </p:txBody>
      </p:sp>
      <p:sp>
        <p:nvSpPr>
          <p:cNvPr id="7" name="Text 4"/>
          <p:cNvSpPr/>
          <p:nvPr/>
        </p:nvSpPr>
        <p:spPr>
          <a:xfrm>
            <a:off x="3776662" y="1482296"/>
            <a:ext cx="3305294" cy="3072405"/>
          </a:xfrm>
          <a:prstGeom prst="rect">
            <a:avLst/>
          </a:prstGeom>
          <a:noFill/>
          <a:ln/>
        </p:spPr>
        <p:txBody>
          <a:bodyPr wrap="square" rtlCol="0" anchor="t"/>
          <a:lstStyle/>
          <a:p>
            <a:pPr marL="0" indent="0">
              <a:lnSpc>
                <a:spcPts val="1960"/>
              </a:lnSpc>
              <a:buNone/>
            </a:pPr>
            <a:r>
              <a:rPr lang="en-US" sz="1225" dirty="0">
                <a:solidFill>
                  <a:srgbClr val="CFCBBF"/>
                </a:solidFill>
                <a:latin typeface="Raleway" pitchFamily="34" charset="0"/>
                <a:ea typeface="Raleway" pitchFamily="34" charset="-122"/>
                <a:cs typeface="Raleway" pitchFamily="34" charset="-120"/>
              </a:rPr>
              <a:t>The student grade system is designed with a strong focus on the individual student. It provides a comprehensive platform to track and manage each student's academic progress, allowing teachers and administrators to tailor their support and guidance to meet the unique needs of every learner. By placing the student at the center of the system, the goal is to foster a nurturing and empowering environment that enables students to reach their full potential.</a:t>
            </a:r>
            <a:endParaRPr lang="en-US" sz="1225" dirty="0"/>
          </a:p>
        </p:txBody>
      </p:sp>
      <p:sp>
        <p:nvSpPr>
          <p:cNvPr id="8" name="Shape 5"/>
          <p:cNvSpPr/>
          <p:nvPr/>
        </p:nvSpPr>
        <p:spPr>
          <a:xfrm>
            <a:off x="7392948" y="1224677"/>
            <a:ext cx="3616285" cy="3383161"/>
          </a:xfrm>
          <a:prstGeom prst="roundRect">
            <a:avLst>
              <a:gd name="adj" fmla="val 1379"/>
            </a:avLst>
          </a:prstGeom>
          <a:solidFill>
            <a:srgbClr val="2D3033"/>
          </a:solidFill>
          <a:ln/>
        </p:spPr>
        <p:txBody>
          <a:bodyPr/>
          <a:lstStyle/>
          <a:p>
            <a:endParaRPr lang="en-IN"/>
          </a:p>
        </p:txBody>
      </p:sp>
      <p:sp>
        <p:nvSpPr>
          <p:cNvPr id="9" name="Text 6"/>
          <p:cNvSpPr/>
          <p:nvPr/>
        </p:nvSpPr>
        <p:spPr>
          <a:xfrm>
            <a:off x="7548443" y="1284175"/>
            <a:ext cx="1944172" cy="243007"/>
          </a:xfrm>
          <a:prstGeom prst="rect">
            <a:avLst/>
          </a:prstGeom>
          <a:noFill/>
          <a:ln/>
        </p:spPr>
        <p:txBody>
          <a:bodyPr wrap="none" rtlCol="0" anchor="t"/>
          <a:lstStyle/>
          <a:p>
            <a:pPr marL="0" indent="0">
              <a:lnSpc>
                <a:spcPts val="1914"/>
              </a:lnSpc>
              <a:buNone/>
            </a:pPr>
            <a:r>
              <a:rPr lang="en-US" sz="1531" dirty="0">
                <a:solidFill>
                  <a:srgbClr val="AE8625"/>
                </a:solidFill>
                <a:latin typeface="Prata" pitchFamily="34" charset="0"/>
                <a:ea typeface="Prata" pitchFamily="34" charset="-122"/>
                <a:cs typeface="Prata" pitchFamily="34" charset="-120"/>
              </a:rPr>
              <a:t>Holistic Evaluation</a:t>
            </a:r>
            <a:endParaRPr lang="en-US" sz="1531" dirty="0"/>
          </a:p>
        </p:txBody>
      </p:sp>
      <p:sp>
        <p:nvSpPr>
          <p:cNvPr id="10" name="Text 7"/>
          <p:cNvSpPr/>
          <p:nvPr/>
        </p:nvSpPr>
        <p:spPr>
          <a:xfrm>
            <a:off x="7548443" y="1445288"/>
            <a:ext cx="3305294" cy="3058079"/>
          </a:xfrm>
          <a:prstGeom prst="rect">
            <a:avLst/>
          </a:prstGeom>
          <a:noFill/>
          <a:ln/>
        </p:spPr>
        <p:txBody>
          <a:bodyPr wrap="square" rtlCol="0" anchor="t"/>
          <a:lstStyle/>
          <a:p>
            <a:pPr marL="0" indent="0">
              <a:lnSpc>
                <a:spcPts val="1960"/>
              </a:lnSpc>
              <a:buNone/>
            </a:pPr>
            <a:r>
              <a:rPr lang="en-US" sz="1225" dirty="0">
                <a:solidFill>
                  <a:srgbClr val="CFCBBF"/>
                </a:solidFill>
                <a:latin typeface="Raleway" pitchFamily="34" charset="0"/>
                <a:ea typeface="Raleway" pitchFamily="34" charset="-122"/>
                <a:cs typeface="Raleway" pitchFamily="34" charset="-120"/>
              </a:rPr>
              <a:t>The grade system goes beyond just numerical scores, incorporating a multifaceted approach to student assessment. It considers not only academic performance but also factors such as class participation, project work, and extracurricular involvement. This holistic evaluation provides a well-rounded understanding of each student's strengths, weaknesses, and overall academic growth, allowing for more informed decision-making and targeted interventions.</a:t>
            </a:r>
            <a:endParaRPr lang="en-US" sz="1225" dirty="0"/>
          </a:p>
        </p:txBody>
      </p:sp>
      <p:sp>
        <p:nvSpPr>
          <p:cNvPr id="11" name="Shape 8"/>
          <p:cNvSpPr/>
          <p:nvPr/>
        </p:nvSpPr>
        <p:spPr>
          <a:xfrm>
            <a:off x="3621167" y="4763333"/>
            <a:ext cx="3616285" cy="3383161"/>
          </a:xfrm>
          <a:prstGeom prst="roundRect">
            <a:avLst>
              <a:gd name="adj" fmla="val 1379"/>
            </a:avLst>
          </a:prstGeom>
          <a:solidFill>
            <a:srgbClr val="2D3033"/>
          </a:solidFill>
          <a:ln/>
        </p:spPr>
        <p:txBody>
          <a:bodyPr/>
          <a:lstStyle/>
          <a:p>
            <a:endParaRPr lang="en-IN"/>
          </a:p>
        </p:txBody>
      </p:sp>
      <p:sp>
        <p:nvSpPr>
          <p:cNvPr id="12" name="Text 9"/>
          <p:cNvSpPr/>
          <p:nvPr/>
        </p:nvSpPr>
        <p:spPr>
          <a:xfrm>
            <a:off x="3776662" y="4918829"/>
            <a:ext cx="2128718" cy="243007"/>
          </a:xfrm>
          <a:prstGeom prst="rect">
            <a:avLst/>
          </a:prstGeom>
          <a:noFill/>
          <a:ln/>
        </p:spPr>
        <p:txBody>
          <a:bodyPr wrap="none" rtlCol="0" anchor="t"/>
          <a:lstStyle/>
          <a:p>
            <a:pPr marL="0" indent="0">
              <a:lnSpc>
                <a:spcPts val="1914"/>
              </a:lnSpc>
              <a:buNone/>
            </a:pPr>
            <a:r>
              <a:rPr lang="en-US" sz="1531" dirty="0">
                <a:solidFill>
                  <a:srgbClr val="AE8625"/>
                </a:solidFill>
                <a:latin typeface="Prata" pitchFamily="34" charset="0"/>
                <a:ea typeface="Prata" pitchFamily="34" charset="-122"/>
                <a:cs typeface="Prata" pitchFamily="34" charset="-120"/>
              </a:rPr>
              <a:t>Transparent Reporting</a:t>
            </a:r>
            <a:endParaRPr lang="en-US" sz="1531" dirty="0"/>
          </a:p>
        </p:txBody>
      </p:sp>
      <p:sp>
        <p:nvSpPr>
          <p:cNvPr id="13" name="Text 10"/>
          <p:cNvSpPr/>
          <p:nvPr/>
        </p:nvSpPr>
        <p:spPr>
          <a:xfrm>
            <a:off x="3776662" y="5255062"/>
            <a:ext cx="3305294" cy="2487216"/>
          </a:xfrm>
          <a:prstGeom prst="rect">
            <a:avLst/>
          </a:prstGeom>
          <a:noFill/>
          <a:ln/>
        </p:spPr>
        <p:txBody>
          <a:bodyPr wrap="square" rtlCol="0" anchor="t"/>
          <a:lstStyle/>
          <a:p>
            <a:pPr marL="0" indent="0">
              <a:lnSpc>
                <a:spcPts val="1960"/>
              </a:lnSpc>
              <a:buNone/>
            </a:pPr>
            <a:r>
              <a:rPr lang="en-US" sz="1225" dirty="0">
                <a:solidFill>
                  <a:srgbClr val="CFCBBF"/>
                </a:solidFill>
                <a:latin typeface="Raleway" pitchFamily="34" charset="0"/>
                <a:ea typeface="Raleway" pitchFamily="34" charset="-122"/>
                <a:cs typeface="Raleway" pitchFamily="34" charset="-120"/>
              </a:rPr>
              <a:t>Transparency is a key tenet of the student grade system. Parents, students, and teachers have access to detailed reports and analytics that clearly communicate academic progress, areas for improvement, and overall performance trends. This open communication fosters a collaborative environment where all stakeholders can work together to support the student's educational journey.</a:t>
            </a:r>
            <a:endParaRPr lang="en-US" sz="1225" dirty="0"/>
          </a:p>
        </p:txBody>
      </p:sp>
      <p:sp>
        <p:nvSpPr>
          <p:cNvPr id="14" name="Shape 11"/>
          <p:cNvSpPr/>
          <p:nvPr/>
        </p:nvSpPr>
        <p:spPr>
          <a:xfrm>
            <a:off x="7392948" y="4763333"/>
            <a:ext cx="3616285" cy="3383161"/>
          </a:xfrm>
          <a:prstGeom prst="roundRect">
            <a:avLst>
              <a:gd name="adj" fmla="val 1379"/>
            </a:avLst>
          </a:prstGeom>
          <a:solidFill>
            <a:srgbClr val="2D3033"/>
          </a:solidFill>
          <a:ln/>
        </p:spPr>
        <p:txBody>
          <a:bodyPr/>
          <a:lstStyle/>
          <a:p>
            <a:endParaRPr lang="en-IN"/>
          </a:p>
        </p:txBody>
      </p:sp>
      <p:sp>
        <p:nvSpPr>
          <p:cNvPr id="15" name="Text 12"/>
          <p:cNvSpPr/>
          <p:nvPr/>
        </p:nvSpPr>
        <p:spPr>
          <a:xfrm>
            <a:off x="7509629" y="4766190"/>
            <a:ext cx="1944172" cy="243007"/>
          </a:xfrm>
          <a:prstGeom prst="rect">
            <a:avLst/>
          </a:prstGeom>
          <a:noFill/>
          <a:ln/>
        </p:spPr>
        <p:txBody>
          <a:bodyPr wrap="none" rtlCol="0" anchor="t"/>
          <a:lstStyle/>
          <a:p>
            <a:pPr marL="0" indent="0">
              <a:lnSpc>
                <a:spcPts val="1914"/>
              </a:lnSpc>
              <a:buNone/>
            </a:pPr>
            <a:r>
              <a:rPr lang="en-US" sz="1531" dirty="0">
                <a:solidFill>
                  <a:srgbClr val="AE8625"/>
                </a:solidFill>
                <a:latin typeface="Prata" pitchFamily="34" charset="0"/>
                <a:ea typeface="Prata" pitchFamily="34" charset="-122"/>
                <a:cs typeface="Prata" pitchFamily="34" charset="-120"/>
              </a:rPr>
              <a:t>Data-Driven Insights</a:t>
            </a:r>
            <a:endParaRPr lang="en-US" sz="1531" dirty="0"/>
          </a:p>
        </p:txBody>
      </p:sp>
      <p:sp>
        <p:nvSpPr>
          <p:cNvPr id="16" name="Text 13"/>
          <p:cNvSpPr/>
          <p:nvPr/>
        </p:nvSpPr>
        <p:spPr>
          <a:xfrm>
            <a:off x="7548443" y="5006341"/>
            <a:ext cx="3305294" cy="2735937"/>
          </a:xfrm>
          <a:prstGeom prst="rect">
            <a:avLst/>
          </a:prstGeom>
          <a:noFill/>
          <a:ln/>
        </p:spPr>
        <p:txBody>
          <a:bodyPr wrap="square" rtlCol="0" anchor="t"/>
          <a:lstStyle/>
          <a:p>
            <a:pPr marL="0" indent="0">
              <a:lnSpc>
                <a:spcPts val="1960"/>
              </a:lnSpc>
              <a:buNone/>
            </a:pPr>
            <a:r>
              <a:rPr lang="en-US" sz="1225" dirty="0">
                <a:solidFill>
                  <a:srgbClr val="CFCBBF"/>
                </a:solidFill>
                <a:latin typeface="Raleway" pitchFamily="34" charset="0"/>
                <a:ea typeface="Raleway" pitchFamily="34" charset="-122"/>
                <a:cs typeface="Raleway" pitchFamily="34" charset="-120"/>
              </a:rPr>
              <a:t>The system leverages data-driven analytics to identify patterns, trends, and areas of concern. This data-driven approach enables administrators and educators to make informed decisions, allocate resources effectively, and implement targeted interventions. By harnessing the power of data, the student grade system can help identify and address the unique needs of each student, ultimately leading to improved academic outcomes and student success.</a:t>
            </a:r>
            <a:endParaRPr lang="en-US" sz="122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txBody>
          <a:bodyPr/>
          <a:lstStyle/>
          <a:p>
            <a:endParaRPr lang="en-IN" dirty="0"/>
          </a:p>
        </p:txBody>
      </p:sp>
      <p:sp>
        <p:nvSpPr>
          <p:cNvPr id="4" name="Text 1"/>
          <p:cNvSpPr/>
          <p:nvPr/>
        </p:nvSpPr>
        <p:spPr>
          <a:xfrm>
            <a:off x="3466862" y="445532"/>
            <a:ext cx="4050863" cy="506254"/>
          </a:xfrm>
          <a:prstGeom prst="rect">
            <a:avLst/>
          </a:prstGeom>
          <a:noFill/>
          <a:ln/>
        </p:spPr>
        <p:txBody>
          <a:bodyPr wrap="none" rtlCol="0" anchor="t"/>
          <a:lstStyle/>
          <a:p>
            <a:pPr marL="0" indent="0">
              <a:lnSpc>
                <a:spcPts val="3987"/>
              </a:lnSpc>
              <a:buNone/>
            </a:pPr>
            <a:r>
              <a:rPr lang="en-US" sz="3190" dirty="0">
                <a:solidFill>
                  <a:srgbClr val="AE8625"/>
                </a:solidFill>
                <a:latin typeface="Prata" pitchFamily="34" charset="0"/>
                <a:ea typeface="Prata" pitchFamily="34" charset="-122"/>
                <a:cs typeface="Prata" pitchFamily="34" charset="-120"/>
              </a:rPr>
              <a:t>Student Registration</a:t>
            </a:r>
            <a:endParaRPr lang="en-US" sz="3190" dirty="0"/>
          </a:p>
        </p:txBody>
      </p:sp>
      <p:sp>
        <p:nvSpPr>
          <p:cNvPr id="5" name="Text 2"/>
          <p:cNvSpPr/>
          <p:nvPr/>
        </p:nvSpPr>
        <p:spPr>
          <a:xfrm>
            <a:off x="3466862" y="1817737"/>
            <a:ext cx="7696676" cy="777597"/>
          </a:xfrm>
          <a:prstGeom prst="rect">
            <a:avLst/>
          </a:prstGeom>
          <a:noFill/>
          <a:ln/>
        </p:spPr>
        <p:txBody>
          <a:bodyPr wrap="square" rtlCol="0" anchor="t"/>
          <a:lstStyle/>
          <a:p>
            <a:pPr marL="0" indent="0">
              <a:lnSpc>
                <a:spcPts val="2041"/>
              </a:lnSpc>
              <a:buNone/>
            </a:pPr>
            <a:r>
              <a:rPr lang="en-US" sz="1600" dirty="0">
                <a:solidFill>
                  <a:srgbClr val="CFCBBF"/>
                </a:solidFill>
                <a:latin typeface="Raleway" pitchFamily="34" charset="0"/>
                <a:ea typeface="Raleway" pitchFamily="34" charset="-122"/>
                <a:cs typeface="Raleway" pitchFamily="34" charset="-120"/>
              </a:rPr>
              <a:t>The student registration process is a crucial step in the student grade system. This is where new students enroll and provide their personal information, academic history, and other relevant details that will be used to create their profile and academic record within the system.</a:t>
            </a:r>
            <a:endParaRPr lang="en-US" sz="1600" dirty="0"/>
          </a:p>
        </p:txBody>
      </p:sp>
      <p:sp>
        <p:nvSpPr>
          <p:cNvPr id="6" name="Text 3"/>
          <p:cNvSpPr/>
          <p:nvPr/>
        </p:nvSpPr>
        <p:spPr>
          <a:xfrm>
            <a:off x="3403573" y="3294450"/>
            <a:ext cx="7696676" cy="1295995"/>
          </a:xfrm>
          <a:prstGeom prst="rect">
            <a:avLst/>
          </a:prstGeom>
          <a:noFill/>
          <a:ln/>
        </p:spPr>
        <p:txBody>
          <a:bodyPr wrap="square" rtlCol="0" anchor="t"/>
          <a:lstStyle/>
          <a:p>
            <a:pPr marL="0" indent="0">
              <a:lnSpc>
                <a:spcPts val="2041"/>
              </a:lnSpc>
              <a:buNone/>
            </a:pPr>
            <a:r>
              <a:rPr lang="en-US" sz="1600" dirty="0">
                <a:solidFill>
                  <a:srgbClr val="CFCBBF"/>
                </a:solidFill>
                <a:latin typeface="Raleway" pitchFamily="34" charset="0"/>
                <a:ea typeface="Raleway" pitchFamily="34" charset="-122"/>
                <a:cs typeface="Raleway" pitchFamily="34" charset="-120"/>
              </a:rPr>
              <a:t>During the registration process, students will be required to fill out a comprehensive form that covers various aspects, such as their full name, date of birth, contact information, emergency contacts, and any special needs or accommodations they may require. Additionally, they will need to submit official transcripts or records from their previous schools to verify their academic achievements and grade levels.</a:t>
            </a:r>
            <a:endParaRPr lang="en-US" sz="1600" dirty="0"/>
          </a:p>
        </p:txBody>
      </p:sp>
      <p:sp>
        <p:nvSpPr>
          <p:cNvPr id="11" name="Text 8"/>
          <p:cNvSpPr/>
          <p:nvPr/>
        </p:nvSpPr>
        <p:spPr>
          <a:xfrm>
            <a:off x="3726061" y="6305788"/>
            <a:ext cx="7437477" cy="518398"/>
          </a:xfrm>
          <a:prstGeom prst="rect">
            <a:avLst/>
          </a:prstGeom>
          <a:noFill/>
          <a:ln/>
        </p:spPr>
        <p:txBody>
          <a:bodyPr wrap="square" rtlCol="0" anchor="t"/>
          <a:lstStyle/>
          <a:p>
            <a:pPr algn="l">
              <a:lnSpc>
                <a:spcPts val="2041"/>
              </a:lnSpc>
              <a:buSzPct val="100000"/>
            </a:pPr>
            <a:endParaRPr lang="en-US" sz="1276" dirty="0"/>
          </a:p>
        </p:txBody>
      </p:sp>
      <p:sp>
        <p:nvSpPr>
          <p:cNvPr id="12" name="Text 9"/>
          <p:cNvSpPr/>
          <p:nvPr/>
        </p:nvSpPr>
        <p:spPr>
          <a:xfrm>
            <a:off x="3466862" y="5289561"/>
            <a:ext cx="7696676" cy="777597"/>
          </a:xfrm>
          <a:prstGeom prst="rect">
            <a:avLst/>
          </a:prstGeom>
          <a:noFill/>
          <a:ln/>
        </p:spPr>
        <p:txBody>
          <a:bodyPr wrap="square" rtlCol="0" anchor="t"/>
          <a:lstStyle/>
          <a:p>
            <a:pPr marL="0" indent="0">
              <a:lnSpc>
                <a:spcPts val="2041"/>
              </a:lnSpc>
              <a:buNone/>
            </a:pPr>
            <a:r>
              <a:rPr lang="en-US" sz="1600" dirty="0">
                <a:solidFill>
                  <a:srgbClr val="CFCBBF"/>
                </a:solidFill>
                <a:latin typeface="Raleway" pitchFamily="34" charset="0"/>
                <a:ea typeface="Raleway" pitchFamily="34" charset="-122"/>
                <a:cs typeface="Raleway" pitchFamily="34" charset="-120"/>
              </a:rPr>
              <a:t>The comprehensive student registration process ensures that the grade system has all the necessary information to create a detailed and accurate student profile, which will be used to track their academic progress, attendance, and other important data throughout their educational journey.</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txBody>
          <a:bodyPr/>
          <a:lstStyle/>
          <a:p>
            <a:endParaRPr lang="en-IN" dirty="0"/>
          </a:p>
        </p:txBody>
      </p:sp>
      <p:sp>
        <p:nvSpPr>
          <p:cNvPr id="4" name="Text 1"/>
          <p:cNvSpPr/>
          <p:nvPr/>
        </p:nvSpPr>
        <p:spPr>
          <a:xfrm>
            <a:off x="617337" y="445532"/>
            <a:ext cx="4050863" cy="506254"/>
          </a:xfrm>
          <a:prstGeom prst="rect">
            <a:avLst/>
          </a:prstGeom>
          <a:noFill/>
          <a:ln/>
        </p:spPr>
        <p:txBody>
          <a:bodyPr wrap="none" rtlCol="0" anchor="t"/>
          <a:lstStyle/>
          <a:p>
            <a:pPr marL="0" indent="0">
              <a:lnSpc>
                <a:spcPts val="3987"/>
              </a:lnSpc>
              <a:buNone/>
            </a:pPr>
            <a:r>
              <a:rPr lang="en-US" sz="3190" dirty="0">
                <a:solidFill>
                  <a:srgbClr val="AE8625"/>
                </a:solidFill>
                <a:latin typeface="Prata" pitchFamily="34" charset="0"/>
                <a:ea typeface="Prata" pitchFamily="34" charset="-122"/>
                <a:cs typeface="Prata" pitchFamily="34" charset="-120"/>
              </a:rPr>
              <a:t>Student Registration</a:t>
            </a:r>
            <a:endParaRPr lang="en-US" sz="3190" dirty="0"/>
          </a:p>
        </p:txBody>
      </p:sp>
      <p:sp>
        <p:nvSpPr>
          <p:cNvPr id="11" name="Text 8"/>
          <p:cNvSpPr/>
          <p:nvPr/>
        </p:nvSpPr>
        <p:spPr>
          <a:xfrm>
            <a:off x="3726061" y="6305788"/>
            <a:ext cx="7437477" cy="518398"/>
          </a:xfrm>
          <a:prstGeom prst="rect">
            <a:avLst/>
          </a:prstGeom>
          <a:noFill/>
          <a:ln/>
        </p:spPr>
        <p:txBody>
          <a:bodyPr wrap="square" rtlCol="0" anchor="t"/>
          <a:lstStyle/>
          <a:p>
            <a:pPr algn="l">
              <a:lnSpc>
                <a:spcPts val="2041"/>
              </a:lnSpc>
              <a:buSzPct val="100000"/>
            </a:pPr>
            <a:endParaRPr lang="en-US" sz="1276" dirty="0"/>
          </a:p>
        </p:txBody>
      </p:sp>
      <p:pic>
        <p:nvPicPr>
          <p:cNvPr id="8" name="Picture 7" descr="A screenshot of a computer&#10;&#10;Description automatically generated">
            <a:extLst>
              <a:ext uri="{FF2B5EF4-FFF2-40B4-BE49-F238E27FC236}">
                <a16:creationId xmlns:a16="http://schemas.microsoft.com/office/drawing/2014/main" id="{6CDC6B6A-7598-A750-1048-709AFB43471E}"/>
              </a:ext>
            </a:extLst>
          </p:cNvPr>
          <p:cNvPicPr>
            <a:picLocks noChangeAspect="1"/>
          </p:cNvPicPr>
          <p:nvPr/>
        </p:nvPicPr>
        <p:blipFill>
          <a:blip r:embed="rId4"/>
          <a:stretch>
            <a:fillRect/>
          </a:stretch>
        </p:blipFill>
        <p:spPr>
          <a:xfrm>
            <a:off x="3020958" y="1062327"/>
            <a:ext cx="8588484" cy="70567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52792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671513" y="1207532"/>
            <a:ext cx="4477107" cy="559594"/>
          </a:xfrm>
          <a:prstGeom prst="rect">
            <a:avLst/>
          </a:prstGeom>
          <a:noFill/>
          <a:ln/>
        </p:spPr>
        <p:txBody>
          <a:bodyPr wrap="none" rtlCol="0" anchor="t"/>
          <a:lstStyle/>
          <a:p>
            <a:pPr marL="0" indent="0">
              <a:lnSpc>
                <a:spcPts val="4407"/>
              </a:lnSpc>
              <a:buNone/>
            </a:pPr>
            <a:r>
              <a:rPr lang="en-US" sz="3525" dirty="0">
                <a:solidFill>
                  <a:srgbClr val="AE8625"/>
                </a:solidFill>
                <a:latin typeface="Prata" pitchFamily="34" charset="0"/>
                <a:ea typeface="Prata" pitchFamily="34" charset="-122"/>
                <a:cs typeface="Prata" pitchFamily="34" charset="-120"/>
              </a:rPr>
              <a:t>Profile at student</a:t>
            </a:r>
            <a:endParaRPr lang="en-US" sz="3525" dirty="0"/>
          </a:p>
        </p:txBody>
      </p:sp>
      <p:sp>
        <p:nvSpPr>
          <p:cNvPr id="6" name="Text 2"/>
          <p:cNvSpPr/>
          <p:nvPr/>
        </p:nvSpPr>
        <p:spPr>
          <a:xfrm>
            <a:off x="671513" y="2035731"/>
            <a:ext cx="7800975" cy="1145858"/>
          </a:xfrm>
          <a:prstGeom prst="rect">
            <a:avLst/>
          </a:prstGeom>
          <a:noFill/>
          <a:ln/>
        </p:spPr>
        <p:txBody>
          <a:bodyPr wrap="square" rtlCol="0" anchor="t"/>
          <a:lstStyle/>
          <a:p>
            <a:pPr marL="0" indent="0">
              <a:lnSpc>
                <a:spcPts val="2256"/>
              </a:lnSpc>
              <a:buNone/>
            </a:pPr>
            <a:r>
              <a:rPr lang="en-US" sz="1410" dirty="0">
                <a:solidFill>
                  <a:srgbClr val="CFCBBF"/>
                </a:solidFill>
                <a:latin typeface="Raleway" pitchFamily="34" charset="0"/>
                <a:ea typeface="Raleway" pitchFamily="34" charset="-122"/>
                <a:cs typeface="Raleway" pitchFamily="34" charset="-120"/>
              </a:rPr>
              <a:t>The student profile page provides a comprehensive overview of each student's academic and extracurricular achievements. It serves as a central hub for storing and accessing a student's key information, empowering educators, administrators, and students themselves to stay informed and engaged with their educational journey.</a:t>
            </a:r>
            <a:endParaRPr lang="en-US" sz="1410" dirty="0"/>
          </a:p>
        </p:txBody>
      </p:sp>
      <p:sp>
        <p:nvSpPr>
          <p:cNvPr id="7" name="Text 3"/>
          <p:cNvSpPr/>
          <p:nvPr/>
        </p:nvSpPr>
        <p:spPr>
          <a:xfrm>
            <a:off x="671513" y="3383042"/>
            <a:ext cx="7800975" cy="1718786"/>
          </a:xfrm>
          <a:prstGeom prst="rect">
            <a:avLst/>
          </a:prstGeom>
          <a:noFill/>
          <a:ln/>
        </p:spPr>
        <p:txBody>
          <a:bodyPr wrap="square" rtlCol="0" anchor="t"/>
          <a:lstStyle/>
          <a:p>
            <a:pPr marL="0" indent="0">
              <a:lnSpc>
                <a:spcPts val="2256"/>
              </a:lnSpc>
              <a:buNone/>
            </a:pPr>
            <a:r>
              <a:rPr lang="en-US" sz="1410" dirty="0">
                <a:solidFill>
                  <a:srgbClr val="CFCBBF"/>
                </a:solidFill>
                <a:latin typeface="Raleway" pitchFamily="34" charset="0"/>
                <a:ea typeface="Raleway" pitchFamily="34" charset="-122"/>
                <a:cs typeface="Raleway" pitchFamily="34" charset="-120"/>
              </a:rPr>
              <a:t>At the top of the profile, a neatly organized header displays the student's name, student ID, grade level, and any relevant academic honors or awards they have earned. This allows for quick identification and a high-level understanding of the student's standing. Beneath the header, a detailed personal section includes the student's contact information, emergency contacts, and demographic data. This ensures that the school has up-to-date and accurate information to support the student's needs.</a:t>
            </a:r>
            <a:endParaRPr lang="en-US" sz="1410" dirty="0"/>
          </a:p>
        </p:txBody>
      </p:sp>
      <p:sp>
        <p:nvSpPr>
          <p:cNvPr id="8" name="Text 4"/>
          <p:cNvSpPr/>
          <p:nvPr/>
        </p:nvSpPr>
        <p:spPr>
          <a:xfrm>
            <a:off x="671513" y="5303282"/>
            <a:ext cx="7800975" cy="1718786"/>
          </a:xfrm>
          <a:prstGeom prst="rect">
            <a:avLst/>
          </a:prstGeom>
          <a:noFill/>
          <a:ln/>
        </p:spPr>
        <p:txBody>
          <a:bodyPr wrap="square" rtlCol="0" anchor="t"/>
          <a:lstStyle/>
          <a:p>
            <a:pPr marL="0" indent="0">
              <a:lnSpc>
                <a:spcPts val="2256"/>
              </a:lnSpc>
              <a:buNone/>
            </a:pPr>
            <a:r>
              <a:rPr lang="en-US" sz="1410" dirty="0">
                <a:solidFill>
                  <a:srgbClr val="CFCBBF"/>
                </a:solidFill>
                <a:latin typeface="Raleway" pitchFamily="34" charset="0"/>
                <a:ea typeface="Raleway" pitchFamily="34" charset="-122"/>
                <a:cs typeface="Raleway" pitchFamily="34" charset="-120"/>
              </a:rPr>
              <a:t>The profile page also features a robust academic record section, chronicling the student's course history, grades, and test scores. This empowers educators to track the student's progress over time, identify areas for improvement, and provide tailored support. Additionally, the profile showcases the student's extracurricular involvement, highlighting their participation in clubs, sports, and other activities. This well-rounded view of the student's experiences helps administrators and counselors guide the student's personal and professional development.</a:t>
            </a:r>
            <a:endParaRPr lang="en-US" sz="14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txBody>
          <a:bodyPr/>
          <a:lstStyle/>
          <a:p>
            <a:endParaRPr lang="en-IN"/>
          </a:p>
        </p:txBody>
      </p:sp>
      <p:sp>
        <p:nvSpPr>
          <p:cNvPr id="5" name="Text 1"/>
          <p:cNvSpPr/>
          <p:nvPr/>
        </p:nvSpPr>
        <p:spPr>
          <a:xfrm>
            <a:off x="926694" y="675256"/>
            <a:ext cx="4477107" cy="559594"/>
          </a:xfrm>
          <a:prstGeom prst="rect">
            <a:avLst/>
          </a:prstGeom>
          <a:noFill/>
          <a:ln/>
        </p:spPr>
        <p:txBody>
          <a:bodyPr wrap="none" rtlCol="0" anchor="t"/>
          <a:lstStyle/>
          <a:p>
            <a:pPr marL="0" indent="0">
              <a:lnSpc>
                <a:spcPts val="4407"/>
              </a:lnSpc>
              <a:buNone/>
            </a:pPr>
            <a:r>
              <a:rPr lang="en-US" sz="3525" dirty="0">
                <a:solidFill>
                  <a:srgbClr val="AE8625"/>
                </a:solidFill>
                <a:latin typeface="Prata" pitchFamily="34" charset="0"/>
                <a:ea typeface="Prata" pitchFamily="34" charset="-122"/>
                <a:cs typeface="Prata" pitchFamily="34" charset="-120"/>
              </a:rPr>
              <a:t>Profile at student</a:t>
            </a:r>
            <a:endParaRPr lang="en-US" sz="3525" dirty="0"/>
          </a:p>
        </p:txBody>
      </p:sp>
      <p:pic>
        <p:nvPicPr>
          <p:cNvPr id="10" name="Picture 9" descr="A close-up of a document&#10;&#10;Description automatically generated">
            <a:extLst>
              <a:ext uri="{FF2B5EF4-FFF2-40B4-BE49-F238E27FC236}">
                <a16:creationId xmlns:a16="http://schemas.microsoft.com/office/drawing/2014/main" id="{7F564456-D0AA-3F7F-F12B-82277BD233CE}"/>
              </a:ext>
            </a:extLst>
          </p:cNvPr>
          <p:cNvPicPr>
            <a:picLocks noChangeAspect="1"/>
          </p:cNvPicPr>
          <p:nvPr/>
        </p:nvPicPr>
        <p:blipFill>
          <a:blip r:embed="rId4"/>
          <a:stretch>
            <a:fillRect/>
          </a:stretch>
        </p:blipFill>
        <p:spPr>
          <a:xfrm>
            <a:off x="2073349" y="1820980"/>
            <a:ext cx="9593248" cy="533473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318085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txBody>
          <a:bodyPr/>
          <a:lstStyle/>
          <a:p>
            <a:endParaRPr lang="en-IN" dirty="0"/>
          </a:p>
        </p:txBody>
      </p:sp>
      <p:sp>
        <p:nvSpPr>
          <p:cNvPr id="4" name="Text 1"/>
          <p:cNvSpPr/>
          <p:nvPr/>
        </p:nvSpPr>
        <p:spPr>
          <a:xfrm>
            <a:off x="2037993" y="1743313"/>
            <a:ext cx="6840141" cy="694373"/>
          </a:xfrm>
          <a:prstGeom prst="rect">
            <a:avLst/>
          </a:prstGeom>
          <a:noFill/>
          <a:ln/>
        </p:spPr>
        <p:txBody>
          <a:bodyPr wrap="none" rtlCol="0" anchor="t"/>
          <a:lstStyle/>
          <a:p>
            <a:pPr marL="0" indent="0">
              <a:lnSpc>
                <a:spcPts val="5468"/>
              </a:lnSpc>
              <a:buNone/>
            </a:pPr>
            <a:r>
              <a:rPr lang="en-US" sz="4374" dirty="0">
                <a:solidFill>
                  <a:srgbClr val="AE8625"/>
                </a:solidFill>
                <a:latin typeface="Prata" pitchFamily="34" charset="0"/>
                <a:ea typeface="Prata" pitchFamily="34" charset="-122"/>
                <a:cs typeface="Prata" pitchFamily="34" charset="-120"/>
              </a:rPr>
              <a:t>Subjects List</a:t>
            </a:r>
            <a:endParaRPr lang="en-US" sz="4374" dirty="0"/>
          </a:p>
        </p:txBody>
      </p:sp>
      <p:sp>
        <p:nvSpPr>
          <p:cNvPr id="5" name="Text 2"/>
          <p:cNvSpPr/>
          <p:nvPr/>
        </p:nvSpPr>
        <p:spPr>
          <a:xfrm>
            <a:off x="2037993" y="2993112"/>
            <a:ext cx="2232065" cy="347186"/>
          </a:xfrm>
          <a:prstGeom prst="rect">
            <a:avLst/>
          </a:prstGeom>
          <a:noFill/>
          <a:ln/>
        </p:spPr>
        <p:txBody>
          <a:bodyPr wrap="none" rtlCol="0" anchor="t"/>
          <a:lstStyle/>
          <a:p>
            <a:pPr marL="0" indent="0">
              <a:lnSpc>
                <a:spcPts val="2734"/>
              </a:lnSpc>
              <a:buNone/>
            </a:pPr>
            <a:r>
              <a:rPr lang="en-US" sz="2187" dirty="0">
                <a:solidFill>
                  <a:srgbClr val="AE8625"/>
                </a:solidFill>
                <a:latin typeface="Prata" pitchFamily="34" charset="0"/>
                <a:ea typeface="Prata" pitchFamily="34" charset="-122"/>
                <a:cs typeface="Prata" pitchFamily="34" charset="-120"/>
              </a:rPr>
              <a:t>Core Subjects</a:t>
            </a:r>
            <a:endParaRPr lang="en-US" sz="2187" dirty="0"/>
          </a:p>
        </p:txBody>
      </p:sp>
      <p:sp>
        <p:nvSpPr>
          <p:cNvPr id="6" name="Text 3"/>
          <p:cNvSpPr/>
          <p:nvPr/>
        </p:nvSpPr>
        <p:spPr>
          <a:xfrm>
            <a:off x="2393394" y="3562469"/>
            <a:ext cx="1876663" cy="355402"/>
          </a:xfrm>
          <a:prstGeom prst="rect">
            <a:avLst/>
          </a:prstGeom>
          <a:noFill/>
          <a:ln/>
        </p:spPr>
        <p:txBody>
          <a:bodyPr wrap="none" rtlCol="0" anchor="t"/>
          <a:lstStyle/>
          <a:p>
            <a:pPr marL="342900" indent="-342900" algn="l">
              <a:lnSpc>
                <a:spcPts val="2799"/>
              </a:lnSpc>
              <a:buSzPct val="100000"/>
              <a:buFont typeface="+mj-lt"/>
              <a:buAutoNum type="arabicPeriod"/>
            </a:pPr>
            <a:r>
              <a:rPr lang="en-US" sz="1750" dirty="0">
                <a:solidFill>
                  <a:srgbClr val="CFCBBF"/>
                </a:solidFill>
                <a:latin typeface="Raleway" pitchFamily="34" charset="0"/>
                <a:ea typeface="Raleway" pitchFamily="34" charset="-122"/>
                <a:cs typeface="Raleway" pitchFamily="34" charset="-120"/>
              </a:rPr>
              <a:t>English</a:t>
            </a:r>
            <a:endParaRPr lang="en-US" sz="1750" dirty="0"/>
          </a:p>
        </p:txBody>
      </p:sp>
      <p:sp>
        <p:nvSpPr>
          <p:cNvPr id="7" name="Text 4"/>
          <p:cNvSpPr/>
          <p:nvPr/>
        </p:nvSpPr>
        <p:spPr>
          <a:xfrm>
            <a:off x="2393394" y="4006691"/>
            <a:ext cx="1876663" cy="355402"/>
          </a:xfrm>
          <a:prstGeom prst="rect">
            <a:avLst/>
          </a:prstGeom>
          <a:noFill/>
          <a:ln/>
        </p:spPr>
        <p:txBody>
          <a:bodyPr wrap="none" rtlCol="0" anchor="t"/>
          <a:lstStyle/>
          <a:p>
            <a:pPr marL="342900" indent="-342900" algn="l">
              <a:lnSpc>
                <a:spcPts val="2799"/>
              </a:lnSpc>
              <a:buSzPct val="100000"/>
              <a:buFont typeface="+mj-lt"/>
              <a:buAutoNum type="arabicPeriod" startAt="2"/>
            </a:pPr>
            <a:r>
              <a:rPr lang="en-US" sz="1750" dirty="0">
                <a:solidFill>
                  <a:srgbClr val="CFCBBF"/>
                </a:solidFill>
                <a:latin typeface="Raleway" pitchFamily="34" charset="0"/>
                <a:ea typeface="Raleway" pitchFamily="34" charset="-122"/>
                <a:cs typeface="Raleway" pitchFamily="34" charset="-120"/>
              </a:rPr>
              <a:t>Mathematics</a:t>
            </a:r>
            <a:endParaRPr lang="en-US" sz="1750" dirty="0"/>
          </a:p>
        </p:txBody>
      </p:sp>
      <p:sp>
        <p:nvSpPr>
          <p:cNvPr id="8" name="Text 5"/>
          <p:cNvSpPr/>
          <p:nvPr/>
        </p:nvSpPr>
        <p:spPr>
          <a:xfrm>
            <a:off x="2393394" y="4450913"/>
            <a:ext cx="1876663" cy="355402"/>
          </a:xfrm>
          <a:prstGeom prst="rect">
            <a:avLst/>
          </a:prstGeom>
          <a:noFill/>
          <a:ln/>
        </p:spPr>
        <p:txBody>
          <a:bodyPr wrap="none" rtlCol="0" anchor="t"/>
          <a:lstStyle/>
          <a:p>
            <a:pPr marL="342900" indent="-342900" algn="l">
              <a:lnSpc>
                <a:spcPts val="2799"/>
              </a:lnSpc>
              <a:buSzPct val="100000"/>
              <a:buFont typeface="+mj-lt"/>
              <a:buAutoNum type="arabicPeriod" startAt="3"/>
            </a:pPr>
            <a:r>
              <a:rPr lang="en-US" sz="1750" dirty="0">
                <a:solidFill>
                  <a:srgbClr val="CFCBBF"/>
                </a:solidFill>
                <a:latin typeface="Raleway" pitchFamily="34" charset="0"/>
                <a:ea typeface="Raleway" pitchFamily="34" charset="-122"/>
                <a:cs typeface="Raleway" pitchFamily="34" charset="-120"/>
              </a:rPr>
              <a:t>Physics</a:t>
            </a:r>
            <a:endParaRPr lang="en-US" sz="1750" dirty="0"/>
          </a:p>
        </p:txBody>
      </p:sp>
      <p:sp>
        <p:nvSpPr>
          <p:cNvPr id="9" name="Text 6"/>
          <p:cNvSpPr/>
          <p:nvPr/>
        </p:nvSpPr>
        <p:spPr>
          <a:xfrm>
            <a:off x="2393394" y="4895136"/>
            <a:ext cx="1876663" cy="355402"/>
          </a:xfrm>
          <a:prstGeom prst="rect">
            <a:avLst/>
          </a:prstGeom>
          <a:noFill/>
          <a:ln/>
        </p:spPr>
        <p:txBody>
          <a:bodyPr wrap="none" rtlCol="0" anchor="t"/>
          <a:lstStyle/>
          <a:p>
            <a:pPr marL="342900" indent="-342900" algn="l">
              <a:lnSpc>
                <a:spcPts val="2799"/>
              </a:lnSpc>
              <a:buSzPct val="100000"/>
              <a:buFont typeface="+mj-lt"/>
              <a:buAutoNum type="arabicPeriod" startAt="4"/>
            </a:pPr>
            <a:r>
              <a:rPr lang="en-US" sz="1750" dirty="0">
                <a:solidFill>
                  <a:srgbClr val="CFCBBF"/>
                </a:solidFill>
                <a:latin typeface="Raleway" pitchFamily="34" charset="0"/>
                <a:ea typeface="Raleway" pitchFamily="34" charset="-122"/>
                <a:cs typeface="Raleway" pitchFamily="34" charset="-120"/>
              </a:rPr>
              <a:t>Chemistry</a:t>
            </a:r>
            <a:endParaRPr lang="en-US" sz="1750" dirty="0"/>
          </a:p>
        </p:txBody>
      </p:sp>
      <p:sp>
        <p:nvSpPr>
          <p:cNvPr id="10" name="Text 7"/>
          <p:cNvSpPr/>
          <p:nvPr/>
        </p:nvSpPr>
        <p:spPr>
          <a:xfrm>
            <a:off x="2393394" y="5339358"/>
            <a:ext cx="1876663" cy="355402"/>
          </a:xfrm>
          <a:prstGeom prst="rect">
            <a:avLst/>
          </a:prstGeom>
          <a:noFill/>
          <a:ln/>
        </p:spPr>
        <p:txBody>
          <a:bodyPr wrap="none" rtlCol="0" anchor="t"/>
          <a:lstStyle/>
          <a:p>
            <a:pPr marL="342900" indent="-342900" algn="l">
              <a:lnSpc>
                <a:spcPts val="2799"/>
              </a:lnSpc>
              <a:buSzPct val="100000"/>
              <a:buFont typeface="+mj-lt"/>
              <a:buAutoNum type="arabicPeriod" startAt="5"/>
            </a:pPr>
            <a:r>
              <a:rPr lang="en-US" sz="1750" dirty="0">
                <a:solidFill>
                  <a:srgbClr val="CFCBBF"/>
                </a:solidFill>
                <a:latin typeface="Raleway" pitchFamily="34" charset="0"/>
                <a:ea typeface="Raleway" pitchFamily="34" charset="-122"/>
                <a:cs typeface="Raleway" pitchFamily="34" charset="-120"/>
              </a:rPr>
              <a:t>Biology</a:t>
            </a:r>
            <a:endParaRPr lang="en-US" sz="1750" dirty="0"/>
          </a:p>
        </p:txBody>
      </p:sp>
      <p:sp>
        <p:nvSpPr>
          <p:cNvPr id="11" name="Text 8"/>
          <p:cNvSpPr/>
          <p:nvPr/>
        </p:nvSpPr>
        <p:spPr>
          <a:xfrm>
            <a:off x="4819650" y="2993112"/>
            <a:ext cx="2232065" cy="694373"/>
          </a:xfrm>
          <a:prstGeom prst="rect">
            <a:avLst/>
          </a:prstGeom>
          <a:noFill/>
          <a:ln/>
        </p:spPr>
        <p:txBody>
          <a:bodyPr wrap="square" rtlCol="0" anchor="t"/>
          <a:lstStyle/>
          <a:p>
            <a:pPr marL="0" indent="0">
              <a:lnSpc>
                <a:spcPts val="2734"/>
              </a:lnSpc>
              <a:buNone/>
            </a:pPr>
            <a:r>
              <a:rPr lang="en-US" sz="2187" dirty="0">
                <a:solidFill>
                  <a:srgbClr val="AE8625"/>
                </a:solidFill>
                <a:latin typeface="Prata" pitchFamily="34" charset="0"/>
                <a:ea typeface="Prata" pitchFamily="34" charset="-122"/>
                <a:cs typeface="Prata" pitchFamily="34" charset="-120"/>
              </a:rPr>
              <a:t>Elective Subjects</a:t>
            </a:r>
            <a:endParaRPr lang="en-US" sz="2187" dirty="0"/>
          </a:p>
        </p:txBody>
      </p:sp>
      <p:sp>
        <p:nvSpPr>
          <p:cNvPr id="12" name="Text 9"/>
          <p:cNvSpPr/>
          <p:nvPr/>
        </p:nvSpPr>
        <p:spPr>
          <a:xfrm>
            <a:off x="5175052" y="3909655"/>
            <a:ext cx="1876663" cy="710803"/>
          </a:xfrm>
          <a:prstGeom prst="rect">
            <a:avLst/>
          </a:prstGeom>
          <a:noFill/>
          <a:ln/>
        </p:spPr>
        <p:txBody>
          <a:bodyPr wrap="square" rtlCol="0" anchor="t"/>
          <a:lstStyle/>
          <a:p>
            <a:pPr marL="342900" indent="-342900" algn="l">
              <a:lnSpc>
                <a:spcPts val="2799"/>
              </a:lnSpc>
              <a:buSzPct val="100000"/>
              <a:buFont typeface="+mj-lt"/>
              <a:buAutoNum type="arabicPeriod"/>
            </a:pPr>
            <a:r>
              <a:rPr lang="en-US" sz="1750" dirty="0">
                <a:solidFill>
                  <a:srgbClr val="CFCBBF"/>
                </a:solidFill>
                <a:latin typeface="Raleway" pitchFamily="34" charset="0"/>
                <a:ea typeface="Raleway" pitchFamily="34" charset="-122"/>
                <a:cs typeface="Raleway" pitchFamily="34" charset="-120"/>
              </a:rPr>
              <a:t>Computer Science</a:t>
            </a:r>
            <a:endParaRPr lang="en-US" sz="1750" dirty="0"/>
          </a:p>
        </p:txBody>
      </p:sp>
      <p:sp>
        <p:nvSpPr>
          <p:cNvPr id="13" name="Text 10"/>
          <p:cNvSpPr/>
          <p:nvPr/>
        </p:nvSpPr>
        <p:spPr>
          <a:xfrm>
            <a:off x="5175052" y="4709279"/>
            <a:ext cx="1876663" cy="355402"/>
          </a:xfrm>
          <a:prstGeom prst="rect">
            <a:avLst/>
          </a:prstGeom>
          <a:noFill/>
          <a:ln/>
        </p:spPr>
        <p:txBody>
          <a:bodyPr wrap="none" rtlCol="0" anchor="t"/>
          <a:lstStyle/>
          <a:p>
            <a:pPr marL="342900" indent="-342900" algn="l">
              <a:lnSpc>
                <a:spcPts val="2799"/>
              </a:lnSpc>
              <a:buSzPct val="100000"/>
              <a:buFont typeface="+mj-lt"/>
              <a:buAutoNum type="arabicPeriod" startAt="2"/>
            </a:pPr>
            <a:r>
              <a:rPr lang="en-US" sz="1750" dirty="0">
                <a:solidFill>
                  <a:srgbClr val="CFCBBF"/>
                </a:solidFill>
                <a:latin typeface="Raleway" pitchFamily="34" charset="0"/>
                <a:ea typeface="Raleway" pitchFamily="34" charset="-122"/>
                <a:cs typeface="Raleway" pitchFamily="34" charset="-120"/>
              </a:rPr>
              <a:t>Economics</a:t>
            </a:r>
            <a:endParaRPr lang="en-US" sz="1750" dirty="0"/>
          </a:p>
        </p:txBody>
      </p:sp>
      <p:sp>
        <p:nvSpPr>
          <p:cNvPr id="14" name="Text 11"/>
          <p:cNvSpPr/>
          <p:nvPr/>
        </p:nvSpPr>
        <p:spPr>
          <a:xfrm>
            <a:off x="5175052" y="5153501"/>
            <a:ext cx="1876663" cy="355402"/>
          </a:xfrm>
          <a:prstGeom prst="rect">
            <a:avLst/>
          </a:prstGeom>
          <a:noFill/>
          <a:ln/>
        </p:spPr>
        <p:txBody>
          <a:bodyPr wrap="none" rtlCol="0" anchor="t"/>
          <a:lstStyle/>
          <a:p>
            <a:pPr marL="342900" indent="-342900" algn="l">
              <a:lnSpc>
                <a:spcPts val="2799"/>
              </a:lnSpc>
              <a:buSzPct val="100000"/>
              <a:buFont typeface="+mj-lt"/>
              <a:buAutoNum type="arabicPeriod" startAt="3"/>
            </a:pPr>
            <a:r>
              <a:rPr lang="en-US" sz="1750" dirty="0">
                <a:solidFill>
                  <a:srgbClr val="CFCBBF"/>
                </a:solidFill>
                <a:latin typeface="Raleway" pitchFamily="34" charset="0"/>
                <a:ea typeface="Raleway" pitchFamily="34" charset="-122"/>
                <a:cs typeface="Raleway" pitchFamily="34" charset="-120"/>
              </a:rPr>
              <a:t>Psychology</a:t>
            </a:r>
            <a:endParaRPr lang="en-US" sz="1750" dirty="0"/>
          </a:p>
        </p:txBody>
      </p:sp>
      <p:sp>
        <p:nvSpPr>
          <p:cNvPr id="15" name="Text 12"/>
          <p:cNvSpPr/>
          <p:nvPr/>
        </p:nvSpPr>
        <p:spPr>
          <a:xfrm>
            <a:off x="5175052" y="5597723"/>
            <a:ext cx="1876663" cy="355402"/>
          </a:xfrm>
          <a:prstGeom prst="rect">
            <a:avLst/>
          </a:prstGeom>
          <a:noFill/>
          <a:ln/>
        </p:spPr>
        <p:txBody>
          <a:bodyPr wrap="none" rtlCol="0" anchor="t"/>
          <a:lstStyle/>
          <a:p>
            <a:pPr marL="342900" indent="-342900" algn="l">
              <a:lnSpc>
                <a:spcPts val="2799"/>
              </a:lnSpc>
              <a:buSzPct val="100000"/>
              <a:buFont typeface="+mj-lt"/>
              <a:buAutoNum type="arabicPeriod" startAt="4"/>
            </a:pPr>
            <a:r>
              <a:rPr lang="en-US" sz="1750" dirty="0">
                <a:solidFill>
                  <a:srgbClr val="CFCBBF"/>
                </a:solidFill>
                <a:latin typeface="Raleway" pitchFamily="34" charset="0"/>
                <a:ea typeface="Raleway" pitchFamily="34" charset="-122"/>
                <a:cs typeface="Raleway" pitchFamily="34" charset="-120"/>
              </a:rPr>
              <a:t>Sociology</a:t>
            </a:r>
            <a:endParaRPr lang="en-US" sz="1750" dirty="0"/>
          </a:p>
        </p:txBody>
      </p:sp>
      <p:sp>
        <p:nvSpPr>
          <p:cNvPr id="16" name="Text 13"/>
          <p:cNvSpPr/>
          <p:nvPr/>
        </p:nvSpPr>
        <p:spPr>
          <a:xfrm>
            <a:off x="5175052" y="6041946"/>
            <a:ext cx="1876663" cy="355402"/>
          </a:xfrm>
          <a:prstGeom prst="rect">
            <a:avLst/>
          </a:prstGeom>
          <a:noFill/>
          <a:ln/>
        </p:spPr>
        <p:txBody>
          <a:bodyPr wrap="none" rtlCol="0" anchor="t"/>
          <a:lstStyle/>
          <a:p>
            <a:pPr marL="342900" indent="-342900" algn="l">
              <a:lnSpc>
                <a:spcPts val="2799"/>
              </a:lnSpc>
              <a:buSzPct val="100000"/>
              <a:buFont typeface="+mj-lt"/>
              <a:buAutoNum type="arabicPeriod" startAt="5"/>
            </a:pPr>
            <a:r>
              <a:rPr lang="en-US" sz="1750" dirty="0">
                <a:solidFill>
                  <a:srgbClr val="CFCBBF"/>
                </a:solidFill>
                <a:latin typeface="Raleway" pitchFamily="34" charset="0"/>
                <a:ea typeface="Raleway" pitchFamily="34" charset="-122"/>
                <a:cs typeface="Raleway" pitchFamily="34" charset="-120"/>
              </a:rPr>
              <a:t>History</a:t>
            </a:r>
            <a:endParaRPr lang="en-US" sz="1750" dirty="0"/>
          </a:p>
        </p:txBody>
      </p:sp>
      <p:sp>
        <p:nvSpPr>
          <p:cNvPr id="17" name="Text 14"/>
          <p:cNvSpPr/>
          <p:nvPr/>
        </p:nvSpPr>
        <p:spPr>
          <a:xfrm>
            <a:off x="7601307" y="2993112"/>
            <a:ext cx="2232065" cy="694373"/>
          </a:xfrm>
          <a:prstGeom prst="rect">
            <a:avLst/>
          </a:prstGeom>
          <a:noFill/>
          <a:ln/>
        </p:spPr>
        <p:txBody>
          <a:bodyPr wrap="square" rtlCol="0" anchor="t"/>
          <a:lstStyle/>
          <a:p>
            <a:pPr marL="0" indent="0">
              <a:lnSpc>
                <a:spcPts val="2734"/>
              </a:lnSpc>
              <a:buNone/>
            </a:pPr>
            <a:r>
              <a:rPr lang="en-US" sz="2187" dirty="0">
                <a:solidFill>
                  <a:srgbClr val="AE8625"/>
                </a:solidFill>
                <a:latin typeface="Prata" pitchFamily="34" charset="0"/>
                <a:ea typeface="Prata" pitchFamily="34" charset="-122"/>
                <a:cs typeface="Prata" pitchFamily="34" charset="-120"/>
              </a:rPr>
              <a:t>Foreign Languages</a:t>
            </a:r>
            <a:endParaRPr lang="en-US" sz="2187" dirty="0"/>
          </a:p>
        </p:txBody>
      </p:sp>
      <p:sp>
        <p:nvSpPr>
          <p:cNvPr id="18" name="Text 15"/>
          <p:cNvSpPr/>
          <p:nvPr/>
        </p:nvSpPr>
        <p:spPr>
          <a:xfrm>
            <a:off x="7956709" y="3909655"/>
            <a:ext cx="1876663" cy="355402"/>
          </a:xfrm>
          <a:prstGeom prst="rect">
            <a:avLst/>
          </a:prstGeom>
          <a:noFill/>
          <a:ln/>
        </p:spPr>
        <p:txBody>
          <a:bodyPr wrap="none" rtlCol="0" anchor="t"/>
          <a:lstStyle/>
          <a:p>
            <a:pPr marL="342900" indent="-342900" algn="l">
              <a:lnSpc>
                <a:spcPts val="2799"/>
              </a:lnSpc>
              <a:buSzPct val="100000"/>
              <a:buFont typeface="+mj-lt"/>
              <a:buAutoNum type="arabicPeriod"/>
            </a:pPr>
            <a:r>
              <a:rPr lang="en-US" sz="1750" dirty="0">
                <a:solidFill>
                  <a:srgbClr val="CFCBBF"/>
                </a:solidFill>
                <a:latin typeface="Raleway" pitchFamily="34" charset="0"/>
                <a:ea typeface="Raleway" pitchFamily="34" charset="-122"/>
                <a:cs typeface="Raleway" pitchFamily="34" charset="-120"/>
              </a:rPr>
              <a:t>French</a:t>
            </a:r>
            <a:endParaRPr lang="en-US" sz="1750" dirty="0"/>
          </a:p>
        </p:txBody>
      </p:sp>
      <p:sp>
        <p:nvSpPr>
          <p:cNvPr id="19" name="Text 16"/>
          <p:cNvSpPr/>
          <p:nvPr/>
        </p:nvSpPr>
        <p:spPr>
          <a:xfrm>
            <a:off x="7956709" y="4353878"/>
            <a:ext cx="1876663" cy="355402"/>
          </a:xfrm>
          <a:prstGeom prst="rect">
            <a:avLst/>
          </a:prstGeom>
          <a:noFill/>
          <a:ln/>
        </p:spPr>
        <p:txBody>
          <a:bodyPr wrap="none" rtlCol="0" anchor="t"/>
          <a:lstStyle/>
          <a:p>
            <a:pPr marL="342900" indent="-342900" algn="l">
              <a:lnSpc>
                <a:spcPts val="2799"/>
              </a:lnSpc>
              <a:buSzPct val="100000"/>
              <a:buFont typeface="+mj-lt"/>
              <a:buAutoNum type="arabicPeriod" startAt="2"/>
            </a:pPr>
            <a:r>
              <a:rPr lang="en-US" sz="1750" dirty="0">
                <a:solidFill>
                  <a:srgbClr val="CFCBBF"/>
                </a:solidFill>
                <a:latin typeface="Raleway" pitchFamily="34" charset="0"/>
                <a:ea typeface="Raleway" pitchFamily="34" charset="-122"/>
                <a:cs typeface="Raleway" pitchFamily="34" charset="-120"/>
              </a:rPr>
              <a:t>Spanish</a:t>
            </a:r>
            <a:endParaRPr lang="en-US" sz="1750" dirty="0"/>
          </a:p>
        </p:txBody>
      </p:sp>
      <p:sp>
        <p:nvSpPr>
          <p:cNvPr id="20" name="Text 17"/>
          <p:cNvSpPr/>
          <p:nvPr/>
        </p:nvSpPr>
        <p:spPr>
          <a:xfrm>
            <a:off x="7956709" y="4798100"/>
            <a:ext cx="1876663" cy="355402"/>
          </a:xfrm>
          <a:prstGeom prst="rect">
            <a:avLst/>
          </a:prstGeom>
          <a:noFill/>
          <a:ln/>
        </p:spPr>
        <p:txBody>
          <a:bodyPr wrap="none" rtlCol="0" anchor="t"/>
          <a:lstStyle/>
          <a:p>
            <a:pPr marL="342900" indent="-342900" algn="l">
              <a:lnSpc>
                <a:spcPts val="2799"/>
              </a:lnSpc>
              <a:buSzPct val="100000"/>
              <a:buFont typeface="+mj-lt"/>
              <a:buAutoNum type="arabicPeriod" startAt="3"/>
            </a:pPr>
            <a:r>
              <a:rPr lang="en-US" sz="1750" dirty="0">
                <a:solidFill>
                  <a:srgbClr val="CFCBBF"/>
                </a:solidFill>
                <a:latin typeface="Raleway" pitchFamily="34" charset="0"/>
                <a:ea typeface="Raleway" pitchFamily="34" charset="-122"/>
                <a:cs typeface="Raleway" pitchFamily="34" charset="-120"/>
              </a:rPr>
              <a:t>Mandarin</a:t>
            </a:r>
            <a:endParaRPr lang="en-US" sz="1750" dirty="0"/>
          </a:p>
        </p:txBody>
      </p:sp>
      <p:sp>
        <p:nvSpPr>
          <p:cNvPr id="21" name="Text 18"/>
          <p:cNvSpPr/>
          <p:nvPr/>
        </p:nvSpPr>
        <p:spPr>
          <a:xfrm>
            <a:off x="7956709" y="5242322"/>
            <a:ext cx="1876663" cy="355402"/>
          </a:xfrm>
          <a:prstGeom prst="rect">
            <a:avLst/>
          </a:prstGeom>
          <a:noFill/>
          <a:ln/>
        </p:spPr>
        <p:txBody>
          <a:bodyPr wrap="none" rtlCol="0" anchor="t"/>
          <a:lstStyle/>
          <a:p>
            <a:pPr marL="342900" indent="-342900" algn="l">
              <a:lnSpc>
                <a:spcPts val="2799"/>
              </a:lnSpc>
              <a:buSzPct val="100000"/>
              <a:buFont typeface="+mj-lt"/>
              <a:buAutoNum type="arabicPeriod" startAt="4"/>
            </a:pPr>
            <a:r>
              <a:rPr lang="en-US" sz="1750" dirty="0">
                <a:solidFill>
                  <a:srgbClr val="CFCBBF"/>
                </a:solidFill>
                <a:latin typeface="Raleway" pitchFamily="34" charset="0"/>
                <a:ea typeface="Raleway" pitchFamily="34" charset="-122"/>
                <a:cs typeface="Raleway" pitchFamily="34" charset="-120"/>
              </a:rPr>
              <a:t>German</a:t>
            </a:r>
            <a:endParaRPr lang="en-US" sz="1750" dirty="0"/>
          </a:p>
        </p:txBody>
      </p:sp>
      <p:sp>
        <p:nvSpPr>
          <p:cNvPr id="22" name="Text 19"/>
          <p:cNvSpPr/>
          <p:nvPr/>
        </p:nvSpPr>
        <p:spPr>
          <a:xfrm>
            <a:off x="10382964" y="2993112"/>
            <a:ext cx="2232065" cy="694373"/>
          </a:xfrm>
          <a:prstGeom prst="rect">
            <a:avLst/>
          </a:prstGeom>
          <a:noFill/>
          <a:ln/>
        </p:spPr>
        <p:txBody>
          <a:bodyPr wrap="square" rtlCol="0" anchor="t"/>
          <a:lstStyle/>
          <a:p>
            <a:pPr marL="0" indent="0">
              <a:lnSpc>
                <a:spcPts val="2734"/>
              </a:lnSpc>
              <a:buNone/>
            </a:pPr>
            <a:r>
              <a:rPr lang="en-US" sz="2187" dirty="0">
                <a:solidFill>
                  <a:srgbClr val="AE8625"/>
                </a:solidFill>
                <a:latin typeface="Prata" pitchFamily="34" charset="0"/>
                <a:ea typeface="Prata" pitchFamily="34" charset="-122"/>
                <a:cs typeface="Prata" pitchFamily="34" charset="-120"/>
              </a:rPr>
              <a:t>Creative Subjects</a:t>
            </a:r>
            <a:endParaRPr lang="en-US" sz="2187" dirty="0"/>
          </a:p>
        </p:txBody>
      </p:sp>
      <p:sp>
        <p:nvSpPr>
          <p:cNvPr id="23" name="Text 20"/>
          <p:cNvSpPr/>
          <p:nvPr/>
        </p:nvSpPr>
        <p:spPr>
          <a:xfrm>
            <a:off x="10738366" y="3909655"/>
            <a:ext cx="1876663" cy="355402"/>
          </a:xfrm>
          <a:prstGeom prst="rect">
            <a:avLst/>
          </a:prstGeom>
          <a:noFill/>
          <a:ln/>
        </p:spPr>
        <p:txBody>
          <a:bodyPr wrap="none" rtlCol="0" anchor="t"/>
          <a:lstStyle/>
          <a:p>
            <a:pPr marL="342900" indent="-342900" algn="l">
              <a:lnSpc>
                <a:spcPts val="2799"/>
              </a:lnSpc>
              <a:buSzPct val="100000"/>
              <a:buFont typeface="+mj-lt"/>
              <a:buAutoNum type="arabicPeriod"/>
            </a:pPr>
            <a:r>
              <a:rPr lang="en-US" sz="1750" dirty="0">
                <a:solidFill>
                  <a:srgbClr val="CFCBBF"/>
                </a:solidFill>
                <a:latin typeface="Raleway" pitchFamily="34" charset="0"/>
                <a:ea typeface="Raleway" pitchFamily="34" charset="-122"/>
                <a:cs typeface="Raleway" pitchFamily="34" charset="-120"/>
              </a:rPr>
              <a:t>Fine Arts</a:t>
            </a:r>
            <a:endParaRPr lang="en-US" sz="1750" dirty="0"/>
          </a:p>
        </p:txBody>
      </p:sp>
      <p:sp>
        <p:nvSpPr>
          <p:cNvPr id="24" name="Text 21"/>
          <p:cNvSpPr/>
          <p:nvPr/>
        </p:nvSpPr>
        <p:spPr>
          <a:xfrm>
            <a:off x="10738366" y="4353878"/>
            <a:ext cx="1876663" cy="355402"/>
          </a:xfrm>
          <a:prstGeom prst="rect">
            <a:avLst/>
          </a:prstGeom>
          <a:noFill/>
          <a:ln/>
        </p:spPr>
        <p:txBody>
          <a:bodyPr wrap="none" rtlCol="0" anchor="t"/>
          <a:lstStyle/>
          <a:p>
            <a:pPr marL="342900" indent="-342900" algn="l">
              <a:lnSpc>
                <a:spcPts val="2799"/>
              </a:lnSpc>
              <a:buSzPct val="100000"/>
              <a:buFont typeface="+mj-lt"/>
              <a:buAutoNum type="arabicPeriod" startAt="2"/>
            </a:pPr>
            <a:r>
              <a:rPr lang="en-US" sz="1750" dirty="0">
                <a:solidFill>
                  <a:srgbClr val="CFCBBF"/>
                </a:solidFill>
                <a:latin typeface="Raleway" pitchFamily="34" charset="0"/>
                <a:ea typeface="Raleway" pitchFamily="34" charset="-122"/>
                <a:cs typeface="Raleway" pitchFamily="34" charset="-120"/>
              </a:rPr>
              <a:t>Music</a:t>
            </a:r>
            <a:endParaRPr lang="en-US" sz="1750" dirty="0"/>
          </a:p>
        </p:txBody>
      </p:sp>
      <p:sp>
        <p:nvSpPr>
          <p:cNvPr id="25" name="Text 22"/>
          <p:cNvSpPr/>
          <p:nvPr/>
        </p:nvSpPr>
        <p:spPr>
          <a:xfrm>
            <a:off x="10738366" y="4798100"/>
            <a:ext cx="1876663" cy="355402"/>
          </a:xfrm>
          <a:prstGeom prst="rect">
            <a:avLst/>
          </a:prstGeom>
          <a:noFill/>
          <a:ln/>
        </p:spPr>
        <p:txBody>
          <a:bodyPr wrap="none" rtlCol="0" anchor="t"/>
          <a:lstStyle/>
          <a:p>
            <a:pPr marL="342900" indent="-342900" algn="l">
              <a:lnSpc>
                <a:spcPts val="2799"/>
              </a:lnSpc>
              <a:buSzPct val="100000"/>
              <a:buFont typeface="+mj-lt"/>
              <a:buAutoNum type="arabicPeriod" startAt="3"/>
            </a:pPr>
            <a:r>
              <a:rPr lang="en-US" sz="1750" dirty="0">
                <a:solidFill>
                  <a:srgbClr val="CFCBBF"/>
                </a:solidFill>
                <a:latin typeface="Raleway" pitchFamily="34" charset="0"/>
                <a:ea typeface="Raleway" pitchFamily="34" charset="-122"/>
                <a:cs typeface="Raleway" pitchFamily="34" charset="-120"/>
              </a:rPr>
              <a:t>Drama</a:t>
            </a:r>
            <a:endParaRPr lang="en-US" sz="1750" dirty="0"/>
          </a:p>
        </p:txBody>
      </p:sp>
      <p:sp>
        <p:nvSpPr>
          <p:cNvPr id="26" name="Text 23"/>
          <p:cNvSpPr/>
          <p:nvPr/>
        </p:nvSpPr>
        <p:spPr>
          <a:xfrm>
            <a:off x="10738366" y="5242322"/>
            <a:ext cx="1876663" cy="355402"/>
          </a:xfrm>
          <a:prstGeom prst="rect">
            <a:avLst/>
          </a:prstGeom>
          <a:noFill/>
          <a:ln/>
        </p:spPr>
        <p:txBody>
          <a:bodyPr wrap="none" rtlCol="0" anchor="t"/>
          <a:lstStyle/>
          <a:p>
            <a:pPr marL="342900" indent="-342900" algn="l">
              <a:lnSpc>
                <a:spcPts val="2799"/>
              </a:lnSpc>
              <a:buSzPct val="100000"/>
              <a:buFont typeface="+mj-lt"/>
              <a:buAutoNum type="arabicPeriod" startAt="4"/>
            </a:pPr>
            <a:r>
              <a:rPr lang="en-US" sz="1750" dirty="0">
                <a:solidFill>
                  <a:srgbClr val="CFCBBF"/>
                </a:solidFill>
                <a:latin typeface="Raleway" pitchFamily="34" charset="0"/>
                <a:ea typeface="Raleway" pitchFamily="34" charset="-122"/>
                <a:cs typeface="Raleway" pitchFamily="34" charset="-120"/>
              </a:rPr>
              <a:t>Creative Writing</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txBody>
          <a:bodyPr/>
          <a:lstStyle/>
          <a:p>
            <a:endParaRPr lang="en-IN" dirty="0"/>
          </a:p>
        </p:txBody>
      </p:sp>
      <p:sp>
        <p:nvSpPr>
          <p:cNvPr id="4" name="Text 1"/>
          <p:cNvSpPr/>
          <p:nvPr/>
        </p:nvSpPr>
        <p:spPr>
          <a:xfrm>
            <a:off x="1400039" y="743852"/>
            <a:ext cx="3171961" cy="694373"/>
          </a:xfrm>
          <a:prstGeom prst="rect">
            <a:avLst/>
          </a:prstGeom>
          <a:noFill/>
          <a:ln/>
        </p:spPr>
        <p:txBody>
          <a:bodyPr wrap="none" rtlCol="0" anchor="t"/>
          <a:lstStyle/>
          <a:p>
            <a:pPr marL="0" indent="0">
              <a:lnSpc>
                <a:spcPts val="5468"/>
              </a:lnSpc>
              <a:buNone/>
            </a:pPr>
            <a:r>
              <a:rPr lang="en-US" sz="4374" dirty="0">
                <a:solidFill>
                  <a:srgbClr val="AE8625"/>
                </a:solidFill>
                <a:latin typeface="Prata" pitchFamily="34" charset="0"/>
                <a:ea typeface="Prata" pitchFamily="34" charset="-122"/>
                <a:cs typeface="Prata" pitchFamily="34" charset="-120"/>
              </a:rPr>
              <a:t>Subjects List</a:t>
            </a:r>
            <a:endParaRPr lang="en-US" sz="4374" dirty="0"/>
          </a:p>
        </p:txBody>
      </p:sp>
      <p:pic>
        <p:nvPicPr>
          <p:cNvPr id="28" name="Picture 27" descr="A screenshot of a computer&#10;&#10;Description automatically generated">
            <a:extLst>
              <a:ext uri="{FF2B5EF4-FFF2-40B4-BE49-F238E27FC236}">
                <a16:creationId xmlns:a16="http://schemas.microsoft.com/office/drawing/2014/main" id="{C7F71FE2-14E2-14FF-AA71-E10FEB9EE37F}"/>
              </a:ext>
            </a:extLst>
          </p:cNvPr>
          <p:cNvPicPr>
            <a:picLocks noChangeAspect="1"/>
          </p:cNvPicPr>
          <p:nvPr/>
        </p:nvPicPr>
        <p:blipFill>
          <a:blip r:embed="rId4"/>
          <a:stretch>
            <a:fillRect/>
          </a:stretch>
        </p:blipFill>
        <p:spPr>
          <a:xfrm>
            <a:off x="3232299" y="1572270"/>
            <a:ext cx="8537944" cy="652328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927137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552974"/>
          </a:xfrm>
          <a:prstGeom prst="rect">
            <a:avLst/>
          </a:prstGeom>
          <a:solidFill>
            <a:srgbClr val="1B1C1D"/>
          </a:solidFill>
          <a:ln/>
        </p:spPr>
        <p:txBody>
          <a:bodyPr/>
          <a:lstStyle/>
          <a:p>
            <a:endParaRPr lang="en-IN"/>
          </a:p>
        </p:txBody>
      </p:sp>
      <p:sp>
        <p:nvSpPr>
          <p:cNvPr id="4" name="Text 1"/>
          <p:cNvSpPr/>
          <p:nvPr/>
        </p:nvSpPr>
        <p:spPr>
          <a:xfrm>
            <a:off x="3621167" y="427673"/>
            <a:ext cx="3888462" cy="486013"/>
          </a:xfrm>
          <a:prstGeom prst="rect">
            <a:avLst/>
          </a:prstGeom>
          <a:noFill/>
          <a:ln/>
        </p:spPr>
        <p:txBody>
          <a:bodyPr wrap="none" rtlCol="0" anchor="t"/>
          <a:lstStyle/>
          <a:p>
            <a:pPr marL="0" indent="0">
              <a:lnSpc>
                <a:spcPts val="3827"/>
              </a:lnSpc>
              <a:buNone/>
            </a:pPr>
            <a:r>
              <a:rPr lang="en-US" sz="3062" dirty="0">
                <a:solidFill>
                  <a:srgbClr val="AE8625"/>
                </a:solidFill>
                <a:latin typeface="Prata" pitchFamily="34" charset="0"/>
                <a:ea typeface="Prata" pitchFamily="34" charset="-122"/>
                <a:cs typeface="Prata" pitchFamily="34" charset="-120"/>
              </a:rPr>
              <a:t>Curriculum list</a:t>
            </a:r>
            <a:endParaRPr lang="en-US" sz="3062" dirty="0"/>
          </a:p>
        </p:txBody>
      </p:sp>
      <p:sp>
        <p:nvSpPr>
          <p:cNvPr id="5" name="Shape 2"/>
          <p:cNvSpPr/>
          <p:nvPr/>
        </p:nvSpPr>
        <p:spPr>
          <a:xfrm>
            <a:off x="3844766" y="1146929"/>
            <a:ext cx="19407" cy="6978372"/>
          </a:xfrm>
          <a:prstGeom prst="rect">
            <a:avLst/>
          </a:prstGeom>
          <a:solidFill>
            <a:srgbClr val="D2AC47"/>
          </a:solidFill>
          <a:ln/>
        </p:spPr>
        <p:txBody>
          <a:bodyPr/>
          <a:lstStyle/>
          <a:p>
            <a:endParaRPr lang="en-IN"/>
          </a:p>
        </p:txBody>
      </p:sp>
      <p:sp>
        <p:nvSpPr>
          <p:cNvPr id="6" name="Shape 3"/>
          <p:cNvSpPr/>
          <p:nvPr/>
        </p:nvSpPr>
        <p:spPr>
          <a:xfrm>
            <a:off x="4029373" y="1433572"/>
            <a:ext cx="544354" cy="19407"/>
          </a:xfrm>
          <a:prstGeom prst="rect">
            <a:avLst/>
          </a:prstGeom>
          <a:solidFill>
            <a:srgbClr val="D2AC47"/>
          </a:solidFill>
          <a:ln/>
        </p:spPr>
        <p:txBody>
          <a:bodyPr/>
          <a:lstStyle/>
          <a:p>
            <a:endParaRPr lang="en-IN"/>
          </a:p>
        </p:txBody>
      </p:sp>
      <p:sp>
        <p:nvSpPr>
          <p:cNvPr id="7" name="Shape 4"/>
          <p:cNvSpPr/>
          <p:nvPr/>
        </p:nvSpPr>
        <p:spPr>
          <a:xfrm>
            <a:off x="3679448" y="1268373"/>
            <a:ext cx="349925" cy="349925"/>
          </a:xfrm>
          <a:prstGeom prst="roundRect">
            <a:avLst>
              <a:gd name="adj" fmla="val 13335"/>
            </a:avLst>
          </a:prstGeom>
          <a:solidFill>
            <a:srgbClr val="2D3033"/>
          </a:solidFill>
          <a:ln/>
        </p:spPr>
        <p:txBody>
          <a:bodyPr/>
          <a:lstStyle/>
          <a:p>
            <a:endParaRPr lang="en-IN"/>
          </a:p>
        </p:txBody>
      </p:sp>
      <p:sp>
        <p:nvSpPr>
          <p:cNvPr id="8" name="Text 5"/>
          <p:cNvSpPr/>
          <p:nvPr/>
        </p:nvSpPr>
        <p:spPr>
          <a:xfrm>
            <a:off x="3814108" y="1297424"/>
            <a:ext cx="80486" cy="291703"/>
          </a:xfrm>
          <a:prstGeom prst="rect">
            <a:avLst/>
          </a:prstGeom>
          <a:noFill/>
          <a:ln/>
        </p:spPr>
        <p:txBody>
          <a:bodyPr wrap="none" rtlCol="0" anchor="t"/>
          <a:lstStyle/>
          <a:p>
            <a:pPr marL="0" indent="0" algn="ctr">
              <a:lnSpc>
                <a:spcPts val="2296"/>
              </a:lnSpc>
              <a:buNone/>
            </a:pPr>
            <a:r>
              <a:rPr lang="en-US" sz="1837" dirty="0">
                <a:solidFill>
                  <a:srgbClr val="AE8625"/>
                </a:solidFill>
                <a:latin typeface="Prata" pitchFamily="34" charset="0"/>
                <a:ea typeface="Prata" pitchFamily="34" charset="-122"/>
                <a:cs typeface="Prata" pitchFamily="34" charset="-120"/>
              </a:rPr>
              <a:t>1</a:t>
            </a:r>
            <a:endParaRPr lang="en-US" sz="1837" dirty="0"/>
          </a:p>
        </p:txBody>
      </p:sp>
      <p:sp>
        <p:nvSpPr>
          <p:cNvPr id="9" name="Text 6"/>
          <p:cNvSpPr/>
          <p:nvPr/>
        </p:nvSpPr>
        <p:spPr>
          <a:xfrm>
            <a:off x="4709874" y="1302425"/>
            <a:ext cx="2602468" cy="243007"/>
          </a:xfrm>
          <a:prstGeom prst="rect">
            <a:avLst/>
          </a:prstGeom>
          <a:noFill/>
          <a:ln/>
        </p:spPr>
        <p:txBody>
          <a:bodyPr wrap="none" rtlCol="0" anchor="t"/>
          <a:lstStyle/>
          <a:p>
            <a:pPr marL="0" indent="0" algn="l">
              <a:lnSpc>
                <a:spcPts val="1914"/>
              </a:lnSpc>
              <a:buNone/>
            </a:pPr>
            <a:r>
              <a:rPr lang="en-US" sz="1531" dirty="0">
                <a:solidFill>
                  <a:srgbClr val="AE8625"/>
                </a:solidFill>
                <a:latin typeface="Prata" pitchFamily="34" charset="0"/>
                <a:ea typeface="Prata" pitchFamily="34" charset="-122"/>
                <a:cs typeface="Prata" pitchFamily="34" charset="-120"/>
              </a:rPr>
              <a:t>Comprehensive Curriculum</a:t>
            </a:r>
            <a:endParaRPr lang="en-US" sz="1531" dirty="0"/>
          </a:p>
        </p:txBody>
      </p:sp>
      <p:sp>
        <p:nvSpPr>
          <p:cNvPr id="10" name="Text 7"/>
          <p:cNvSpPr/>
          <p:nvPr/>
        </p:nvSpPr>
        <p:spPr>
          <a:xfrm>
            <a:off x="4709874" y="1638657"/>
            <a:ext cx="6299359" cy="1492329"/>
          </a:xfrm>
          <a:prstGeom prst="rect">
            <a:avLst/>
          </a:prstGeom>
          <a:noFill/>
          <a:ln/>
        </p:spPr>
        <p:txBody>
          <a:bodyPr wrap="square" rtlCol="0" anchor="t"/>
          <a:lstStyle/>
          <a:p>
            <a:pPr marL="0" indent="0" algn="l">
              <a:lnSpc>
                <a:spcPts val="1960"/>
              </a:lnSpc>
              <a:buNone/>
            </a:pPr>
            <a:r>
              <a:rPr lang="en-US" sz="1225" dirty="0">
                <a:solidFill>
                  <a:srgbClr val="CFCBBF"/>
                </a:solidFill>
                <a:latin typeface="Raleway" pitchFamily="34" charset="0"/>
                <a:ea typeface="Raleway" pitchFamily="34" charset="-122"/>
                <a:cs typeface="Raleway" pitchFamily="34" charset="-120"/>
              </a:rPr>
              <a:t>The student grade system offers a comprehensive curriculum that covers a wide range of subjects, from core academic disciplines to electives and specialized courses. This breadth of offerings ensures that students can explore their interests, develop their skills, and prepare for their future academic and career aspirations. The curriculum is designed to be challenging yet engaging, providing students with a well-rounded education that sets them up for success.</a:t>
            </a:r>
            <a:endParaRPr lang="en-US" sz="1225" dirty="0"/>
          </a:p>
        </p:txBody>
      </p:sp>
      <p:sp>
        <p:nvSpPr>
          <p:cNvPr id="11" name="Shape 8"/>
          <p:cNvSpPr/>
          <p:nvPr/>
        </p:nvSpPr>
        <p:spPr>
          <a:xfrm>
            <a:off x="4029373" y="3728621"/>
            <a:ext cx="544354" cy="19407"/>
          </a:xfrm>
          <a:prstGeom prst="rect">
            <a:avLst/>
          </a:prstGeom>
          <a:solidFill>
            <a:srgbClr val="D2AC47"/>
          </a:solidFill>
          <a:ln/>
        </p:spPr>
        <p:txBody>
          <a:bodyPr/>
          <a:lstStyle/>
          <a:p>
            <a:endParaRPr lang="en-IN"/>
          </a:p>
        </p:txBody>
      </p:sp>
      <p:sp>
        <p:nvSpPr>
          <p:cNvPr id="12" name="Shape 9"/>
          <p:cNvSpPr/>
          <p:nvPr/>
        </p:nvSpPr>
        <p:spPr>
          <a:xfrm>
            <a:off x="3679448" y="3563422"/>
            <a:ext cx="349925" cy="349925"/>
          </a:xfrm>
          <a:prstGeom prst="roundRect">
            <a:avLst>
              <a:gd name="adj" fmla="val 13335"/>
            </a:avLst>
          </a:prstGeom>
          <a:solidFill>
            <a:srgbClr val="2D3033"/>
          </a:solidFill>
          <a:ln/>
        </p:spPr>
        <p:txBody>
          <a:bodyPr/>
          <a:lstStyle/>
          <a:p>
            <a:endParaRPr lang="en-IN"/>
          </a:p>
        </p:txBody>
      </p:sp>
      <p:sp>
        <p:nvSpPr>
          <p:cNvPr id="13" name="Text 10"/>
          <p:cNvSpPr/>
          <p:nvPr/>
        </p:nvSpPr>
        <p:spPr>
          <a:xfrm>
            <a:off x="3782913" y="3592473"/>
            <a:ext cx="142994" cy="291703"/>
          </a:xfrm>
          <a:prstGeom prst="rect">
            <a:avLst/>
          </a:prstGeom>
          <a:noFill/>
          <a:ln/>
        </p:spPr>
        <p:txBody>
          <a:bodyPr wrap="none" rtlCol="0" anchor="t"/>
          <a:lstStyle/>
          <a:p>
            <a:pPr marL="0" indent="0" algn="ctr">
              <a:lnSpc>
                <a:spcPts val="2296"/>
              </a:lnSpc>
              <a:buNone/>
            </a:pPr>
            <a:r>
              <a:rPr lang="en-US" sz="1837" dirty="0">
                <a:solidFill>
                  <a:srgbClr val="AE8625"/>
                </a:solidFill>
                <a:latin typeface="Prata" pitchFamily="34" charset="0"/>
                <a:ea typeface="Prata" pitchFamily="34" charset="-122"/>
                <a:cs typeface="Prata" pitchFamily="34" charset="-120"/>
              </a:rPr>
              <a:t>2</a:t>
            </a:r>
            <a:endParaRPr lang="en-US" sz="1837" dirty="0"/>
          </a:p>
        </p:txBody>
      </p:sp>
      <p:sp>
        <p:nvSpPr>
          <p:cNvPr id="14" name="Text 11"/>
          <p:cNvSpPr/>
          <p:nvPr/>
        </p:nvSpPr>
        <p:spPr>
          <a:xfrm>
            <a:off x="4709874" y="3597473"/>
            <a:ext cx="1944172" cy="243007"/>
          </a:xfrm>
          <a:prstGeom prst="rect">
            <a:avLst/>
          </a:prstGeom>
          <a:noFill/>
          <a:ln/>
        </p:spPr>
        <p:txBody>
          <a:bodyPr wrap="none" rtlCol="0" anchor="t"/>
          <a:lstStyle/>
          <a:p>
            <a:pPr marL="0" indent="0" algn="l">
              <a:lnSpc>
                <a:spcPts val="1914"/>
              </a:lnSpc>
              <a:buNone/>
            </a:pPr>
            <a:r>
              <a:rPr lang="en-US" sz="1531" dirty="0">
                <a:solidFill>
                  <a:srgbClr val="AE8625"/>
                </a:solidFill>
                <a:latin typeface="Prata" pitchFamily="34" charset="0"/>
                <a:ea typeface="Prata" pitchFamily="34" charset="-122"/>
                <a:cs typeface="Prata" pitchFamily="34" charset="-120"/>
              </a:rPr>
              <a:t>Flexible Scheduling</a:t>
            </a:r>
            <a:endParaRPr lang="en-US" sz="1531" dirty="0"/>
          </a:p>
        </p:txBody>
      </p:sp>
      <p:sp>
        <p:nvSpPr>
          <p:cNvPr id="15" name="Text 12"/>
          <p:cNvSpPr/>
          <p:nvPr/>
        </p:nvSpPr>
        <p:spPr>
          <a:xfrm>
            <a:off x="4709874" y="3933706"/>
            <a:ext cx="6299359" cy="1492329"/>
          </a:xfrm>
          <a:prstGeom prst="rect">
            <a:avLst/>
          </a:prstGeom>
          <a:noFill/>
          <a:ln/>
        </p:spPr>
        <p:txBody>
          <a:bodyPr wrap="square" rtlCol="0" anchor="t"/>
          <a:lstStyle/>
          <a:p>
            <a:pPr marL="0" indent="0" algn="l">
              <a:lnSpc>
                <a:spcPts val="1960"/>
              </a:lnSpc>
              <a:buNone/>
            </a:pPr>
            <a:r>
              <a:rPr lang="en-US" sz="1225" dirty="0">
                <a:solidFill>
                  <a:srgbClr val="CFCBBF"/>
                </a:solidFill>
                <a:latin typeface="Raleway" pitchFamily="34" charset="0"/>
                <a:ea typeface="Raleway" pitchFamily="34" charset="-122"/>
                <a:cs typeface="Raleway" pitchFamily="34" charset="-120"/>
              </a:rPr>
              <a:t>The student grade system recognizes that not all students learn at the same pace or have the same schedules. As such, the curriculum offers a flexible scheduling system that allows students to customize their course load and pace of learning. This flexibility enables students to balance their academic responsibilities with extracurricular activities, work commitments, or personal obligations, ensuring that they can achieve their educational goals without feeling overwhelmed.</a:t>
            </a:r>
            <a:endParaRPr lang="en-US" sz="1225" dirty="0"/>
          </a:p>
        </p:txBody>
      </p:sp>
      <p:sp>
        <p:nvSpPr>
          <p:cNvPr id="16" name="Shape 13"/>
          <p:cNvSpPr/>
          <p:nvPr/>
        </p:nvSpPr>
        <p:spPr>
          <a:xfrm>
            <a:off x="4029373" y="6023670"/>
            <a:ext cx="544354" cy="19407"/>
          </a:xfrm>
          <a:prstGeom prst="rect">
            <a:avLst/>
          </a:prstGeom>
          <a:solidFill>
            <a:srgbClr val="D2AC47"/>
          </a:solidFill>
          <a:ln/>
        </p:spPr>
        <p:txBody>
          <a:bodyPr/>
          <a:lstStyle/>
          <a:p>
            <a:endParaRPr lang="en-IN"/>
          </a:p>
        </p:txBody>
      </p:sp>
      <p:sp>
        <p:nvSpPr>
          <p:cNvPr id="17" name="Shape 14"/>
          <p:cNvSpPr/>
          <p:nvPr/>
        </p:nvSpPr>
        <p:spPr>
          <a:xfrm>
            <a:off x="3679448" y="5858470"/>
            <a:ext cx="349925" cy="349925"/>
          </a:xfrm>
          <a:prstGeom prst="roundRect">
            <a:avLst>
              <a:gd name="adj" fmla="val 13335"/>
            </a:avLst>
          </a:prstGeom>
          <a:solidFill>
            <a:srgbClr val="2D3033"/>
          </a:solidFill>
          <a:ln/>
        </p:spPr>
        <p:txBody>
          <a:bodyPr/>
          <a:lstStyle/>
          <a:p>
            <a:endParaRPr lang="en-IN"/>
          </a:p>
        </p:txBody>
      </p:sp>
      <p:sp>
        <p:nvSpPr>
          <p:cNvPr id="18" name="Text 15"/>
          <p:cNvSpPr/>
          <p:nvPr/>
        </p:nvSpPr>
        <p:spPr>
          <a:xfrm>
            <a:off x="3782080" y="5887522"/>
            <a:ext cx="144661" cy="291703"/>
          </a:xfrm>
          <a:prstGeom prst="rect">
            <a:avLst/>
          </a:prstGeom>
          <a:noFill/>
          <a:ln/>
        </p:spPr>
        <p:txBody>
          <a:bodyPr wrap="none" rtlCol="0" anchor="t"/>
          <a:lstStyle/>
          <a:p>
            <a:pPr marL="0" indent="0" algn="ctr">
              <a:lnSpc>
                <a:spcPts val="2296"/>
              </a:lnSpc>
              <a:buNone/>
            </a:pPr>
            <a:r>
              <a:rPr lang="en-US" sz="1837" dirty="0">
                <a:solidFill>
                  <a:srgbClr val="AE8625"/>
                </a:solidFill>
                <a:latin typeface="Prata" pitchFamily="34" charset="0"/>
                <a:ea typeface="Prata" pitchFamily="34" charset="-122"/>
                <a:cs typeface="Prata" pitchFamily="34" charset="-120"/>
              </a:rPr>
              <a:t>3</a:t>
            </a:r>
            <a:endParaRPr lang="en-US" sz="1837" dirty="0"/>
          </a:p>
        </p:txBody>
      </p:sp>
      <p:sp>
        <p:nvSpPr>
          <p:cNvPr id="19" name="Text 16"/>
          <p:cNvSpPr/>
          <p:nvPr/>
        </p:nvSpPr>
        <p:spPr>
          <a:xfrm>
            <a:off x="4709874" y="5892522"/>
            <a:ext cx="2521982" cy="243007"/>
          </a:xfrm>
          <a:prstGeom prst="rect">
            <a:avLst/>
          </a:prstGeom>
          <a:noFill/>
          <a:ln/>
        </p:spPr>
        <p:txBody>
          <a:bodyPr wrap="none" rtlCol="0" anchor="t"/>
          <a:lstStyle/>
          <a:p>
            <a:pPr marL="0" indent="0" algn="l">
              <a:lnSpc>
                <a:spcPts val="1914"/>
              </a:lnSpc>
              <a:buNone/>
            </a:pPr>
            <a:r>
              <a:rPr lang="en-US" sz="1531" dirty="0">
                <a:solidFill>
                  <a:srgbClr val="AE8625"/>
                </a:solidFill>
                <a:latin typeface="Prata" pitchFamily="34" charset="0"/>
                <a:ea typeface="Prata" pitchFamily="34" charset="-122"/>
                <a:cs typeface="Prata" pitchFamily="34" charset="-120"/>
              </a:rPr>
              <a:t>Interdisciplinary Approach</a:t>
            </a:r>
            <a:endParaRPr lang="en-US" sz="1531" dirty="0"/>
          </a:p>
        </p:txBody>
      </p:sp>
      <p:sp>
        <p:nvSpPr>
          <p:cNvPr id="20" name="Text 17"/>
          <p:cNvSpPr/>
          <p:nvPr/>
        </p:nvSpPr>
        <p:spPr>
          <a:xfrm>
            <a:off x="4709874" y="6228755"/>
            <a:ext cx="6299359" cy="1741051"/>
          </a:xfrm>
          <a:prstGeom prst="rect">
            <a:avLst/>
          </a:prstGeom>
          <a:noFill/>
          <a:ln/>
        </p:spPr>
        <p:txBody>
          <a:bodyPr wrap="square" rtlCol="0" anchor="t"/>
          <a:lstStyle/>
          <a:p>
            <a:pPr marL="0" indent="0" algn="l">
              <a:lnSpc>
                <a:spcPts val="1960"/>
              </a:lnSpc>
              <a:buNone/>
            </a:pPr>
            <a:r>
              <a:rPr lang="en-US" sz="1225" dirty="0">
                <a:solidFill>
                  <a:srgbClr val="CFCBBF"/>
                </a:solidFill>
                <a:latin typeface="Raleway" pitchFamily="34" charset="0"/>
                <a:ea typeface="Raleway" pitchFamily="34" charset="-122"/>
                <a:cs typeface="Raleway" pitchFamily="34" charset="-120"/>
              </a:rPr>
              <a:t>The curriculum in the student grade system is designed to be interdisciplinary, encouraging students to make connections between different subject areas and apply their knowledge in practical, real-world contexts. This approach fosters critical thinking, problem-solving, and collaboration skills, which are highly valued in today's rapidly changing job market. By exposing students to diverse perspectives and ways of thinking, the curriculum prepares them to be adaptable, innovative, and capable of navigating complex challenges.</a:t>
            </a:r>
            <a:endParaRPr lang="en-US" sz="122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58</TotalTime>
  <Words>2156</Words>
  <Application>Microsoft Office PowerPoint</Application>
  <PresentationFormat>Custom</PresentationFormat>
  <Paragraphs>144</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Prata</vt:lpstr>
      <vt:lpstr>Raleway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akash sultane</cp:lastModifiedBy>
  <cp:revision>11</cp:revision>
  <dcterms:created xsi:type="dcterms:W3CDTF">2024-04-25T03:23:55Z</dcterms:created>
  <dcterms:modified xsi:type="dcterms:W3CDTF">2024-05-22T04:33:23Z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2024-04-25T03:33:39Z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9f022814-01a4-4e9b-a7ed-f4edc780cf50</vt:lpwstr>
  </property>
  <property fmtid="{D5CDD505-2E9C-101B-9397-08002B2CF9AE}" pid="7" name="MSIP_Label_defa4170-0d19-0005-0004-bc88714345d2_ActionId">
    <vt:lpwstr>3a86d152-b91e-4637-ab3d-e637661f6e62</vt:lpwstr>
  </property>
  <property fmtid="{D5CDD505-2E9C-101B-9397-08002B2CF9AE}" pid="8" name="MSIP_Label_defa4170-0d19-0005-0004-bc88714345d2_ContentBits">
    <vt:lpwstr>0</vt:lpwstr>
  </property>
</Properties>
</file>