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60" r:id="rId4"/>
    <p:sldId id="262" r:id="rId5"/>
    <p:sldId id="261" r:id="rId6"/>
    <p:sldId id="263" r:id="rId7"/>
    <p:sldId id="264" r:id="rId8"/>
    <p:sldId id="266" r:id="rId9"/>
    <p:sldId id="265" r:id="rId10"/>
    <p:sldId id="267" r:id="rId11"/>
    <p:sldId id="268" r:id="rId12"/>
    <p:sldId id="269" r:id="rId13"/>
    <p:sldId id="270" r:id="rId14"/>
    <p:sldId id="271" r:id="rId15"/>
    <p:sldId id="276"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1AA536-9255-0DEF-808F-D89546C580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0" y="109630"/>
            <a:ext cx="1319350" cy="879567"/>
          </a:xfrm>
          <a:prstGeom prst="rect">
            <a:avLst/>
          </a:prstGeom>
        </p:spPr>
      </p:pic>
      <p:pic>
        <p:nvPicPr>
          <p:cNvPr id="9" name="Picture 8">
            <a:extLst>
              <a:ext uri="{FF2B5EF4-FFF2-40B4-BE49-F238E27FC236}">
                <a16:creationId xmlns:a16="http://schemas.microsoft.com/office/drawing/2014/main" id="{E7AC8CE2-B7E3-CE4F-F331-2415531F4FE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b="15197"/>
          <a:stretch/>
        </p:blipFill>
        <p:spPr>
          <a:xfrm>
            <a:off x="9712634" y="109630"/>
            <a:ext cx="1082612" cy="761201"/>
          </a:xfrm>
          <a:prstGeom prst="rect">
            <a:avLst/>
          </a:prstGeom>
        </p:spPr>
      </p:pic>
    </p:spTree>
    <p:extLst>
      <p:ext uri="{BB962C8B-B14F-4D97-AF65-F5344CB8AC3E}">
        <p14:creationId xmlns:p14="http://schemas.microsoft.com/office/powerpoint/2010/main" val="295935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844E-27B1-C0F5-0F30-E04EF2AA6A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613A31-0E9D-55D5-BC95-72C8E53699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FB620-7808-D660-055D-7ED3E9B14DC6}"/>
              </a:ext>
            </a:extLst>
          </p:cNvPr>
          <p:cNvSpPr>
            <a:spLocks noGrp="1"/>
          </p:cNvSpPr>
          <p:nvPr>
            <p:ph type="dt" sz="half" idx="10"/>
          </p:nvPr>
        </p:nvSpPr>
        <p:spPr/>
        <p:txBody>
          <a:bodyPr/>
          <a:lstStyle/>
          <a:p>
            <a:fld id="{16779801-BA87-44CE-8AFE-6D45C557888A}" type="datetimeFigureOut">
              <a:rPr lang="en-US" smtClean="0"/>
              <a:t>11/10/2022</a:t>
            </a:fld>
            <a:endParaRPr lang="en-US"/>
          </a:p>
        </p:txBody>
      </p:sp>
      <p:sp>
        <p:nvSpPr>
          <p:cNvPr id="5" name="Footer Placeholder 4">
            <a:extLst>
              <a:ext uri="{FF2B5EF4-FFF2-40B4-BE49-F238E27FC236}">
                <a16:creationId xmlns:a16="http://schemas.microsoft.com/office/drawing/2014/main" id="{52CE190A-696B-31D0-18C9-D6E72C397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04005-D79A-6E19-F475-2133E7FAD192}"/>
              </a:ext>
            </a:extLst>
          </p:cNvPr>
          <p:cNvSpPr>
            <a:spLocks noGrp="1"/>
          </p:cNvSpPr>
          <p:nvPr>
            <p:ph type="sldNum" sz="quarter" idx="12"/>
          </p:nvPr>
        </p:nvSpPr>
        <p:spPr/>
        <p:txBody>
          <a:bodyPr/>
          <a:lstStyle/>
          <a:p>
            <a:fld id="{B08C1D9A-06C0-4F09-8837-0B6EA234346D}" type="slidenum">
              <a:rPr lang="en-US" smtClean="0"/>
              <a:t>‹#›</a:t>
            </a:fld>
            <a:endParaRPr lang="en-US"/>
          </a:p>
        </p:txBody>
      </p:sp>
    </p:spTree>
    <p:extLst>
      <p:ext uri="{BB962C8B-B14F-4D97-AF65-F5344CB8AC3E}">
        <p14:creationId xmlns:p14="http://schemas.microsoft.com/office/powerpoint/2010/main" val="356839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3DAC63-C197-30AA-16E7-1FF74B23DA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35E0B6-356F-1A32-D766-BBBC85D67E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AA32C-564B-75A6-3D2A-A19D1A35538E}"/>
              </a:ext>
            </a:extLst>
          </p:cNvPr>
          <p:cNvSpPr>
            <a:spLocks noGrp="1"/>
          </p:cNvSpPr>
          <p:nvPr>
            <p:ph type="dt" sz="half" idx="10"/>
          </p:nvPr>
        </p:nvSpPr>
        <p:spPr/>
        <p:txBody>
          <a:bodyPr/>
          <a:lstStyle/>
          <a:p>
            <a:fld id="{16779801-BA87-44CE-8AFE-6D45C557888A}" type="datetimeFigureOut">
              <a:rPr lang="en-US" smtClean="0"/>
              <a:t>11/10/2022</a:t>
            </a:fld>
            <a:endParaRPr lang="en-US"/>
          </a:p>
        </p:txBody>
      </p:sp>
      <p:sp>
        <p:nvSpPr>
          <p:cNvPr id="5" name="Footer Placeholder 4">
            <a:extLst>
              <a:ext uri="{FF2B5EF4-FFF2-40B4-BE49-F238E27FC236}">
                <a16:creationId xmlns:a16="http://schemas.microsoft.com/office/drawing/2014/main" id="{DEBC0C53-4E2D-1F50-DCFD-634536D06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EEEA2-7567-E504-8ED1-F851C880AD47}"/>
              </a:ext>
            </a:extLst>
          </p:cNvPr>
          <p:cNvSpPr>
            <a:spLocks noGrp="1"/>
          </p:cNvSpPr>
          <p:nvPr>
            <p:ph type="sldNum" sz="quarter" idx="12"/>
          </p:nvPr>
        </p:nvSpPr>
        <p:spPr/>
        <p:txBody>
          <a:bodyPr/>
          <a:lstStyle/>
          <a:p>
            <a:fld id="{B08C1D9A-06C0-4F09-8837-0B6EA234346D}" type="slidenum">
              <a:rPr lang="en-US" smtClean="0"/>
              <a:t>‹#›</a:t>
            </a:fld>
            <a:endParaRPr lang="en-US"/>
          </a:p>
        </p:txBody>
      </p:sp>
    </p:spTree>
    <p:extLst>
      <p:ext uri="{BB962C8B-B14F-4D97-AF65-F5344CB8AC3E}">
        <p14:creationId xmlns:p14="http://schemas.microsoft.com/office/powerpoint/2010/main" val="2171715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E216-8758-3652-3B70-A724D0AE98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6474AE-0B2D-B793-6DBB-6971055E9B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8C1756-B4EB-7F0C-E245-C705870EDF53}"/>
              </a:ext>
            </a:extLst>
          </p:cNvPr>
          <p:cNvSpPr>
            <a:spLocks noGrp="1"/>
          </p:cNvSpPr>
          <p:nvPr>
            <p:ph type="dt" sz="half" idx="10"/>
          </p:nvPr>
        </p:nvSpPr>
        <p:spPr/>
        <p:txBody>
          <a:bodyPr/>
          <a:lstStyle/>
          <a:p>
            <a:fld id="{16779801-BA87-44CE-8AFE-6D45C557888A}" type="datetimeFigureOut">
              <a:rPr lang="en-US" smtClean="0"/>
              <a:t>11/10/2022</a:t>
            </a:fld>
            <a:endParaRPr lang="en-US"/>
          </a:p>
        </p:txBody>
      </p:sp>
      <p:sp>
        <p:nvSpPr>
          <p:cNvPr id="5" name="Footer Placeholder 4">
            <a:extLst>
              <a:ext uri="{FF2B5EF4-FFF2-40B4-BE49-F238E27FC236}">
                <a16:creationId xmlns:a16="http://schemas.microsoft.com/office/drawing/2014/main" id="{51AF1895-04AA-C5C2-A725-79A7D2B361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77A94-93D5-5262-8418-658BB3CD7847}"/>
              </a:ext>
            </a:extLst>
          </p:cNvPr>
          <p:cNvSpPr>
            <a:spLocks noGrp="1"/>
          </p:cNvSpPr>
          <p:nvPr>
            <p:ph type="sldNum" sz="quarter" idx="12"/>
          </p:nvPr>
        </p:nvSpPr>
        <p:spPr/>
        <p:txBody>
          <a:bodyPr/>
          <a:lstStyle/>
          <a:p>
            <a:fld id="{B08C1D9A-06C0-4F09-8837-0B6EA234346D}" type="slidenum">
              <a:rPr lang="en-US" smtClean="0"/>
              <a:t>‹#›</a:t>
            </a:fld>
            <a:endParaRPr lang="en-US"/>
          </a:p>
        </p:txBody>
      </p:sp>
    </p:spTree>
    <p:extLst>
      <p:ext uri="{BB962C8B-B14F-4D97-AF65-F5344CB8AC3E}">
        <p14:creationId xmlns:p14="http://schemas.microsoft.com/office/powerpoint/2010/main" val="1064438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1669A-6C25-1F30-27EE-BC2D0AC769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CD8D09-BADF-46FB-3CCD-8B1FC0C695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A29001-8464-6AD9-B26D-30F5FE9E3A86}"/>
              </a:ext>
            </a:extLst>
          </p:cNvPr>
          <p:cNvSpPr>
            <a:spLocks noGrp="1"/>
          </p:cNvSpPr>
          <p:nvPr>
            <p:ph type="dt" sz="half" idx="10"/>
          </p:nvPr>
        </p:nvSpPr>
        <p:spPr/>
        <p:txBody>
          <a:bodyPr/>
          <a:lstStyle/>
          <a:p>
            <a:fld id="{16779801-BA87-44CE-8AFE-6D45C557888A}" type="datetimeFigureOut">
              <a:rPr lang="en-US" smtClean="0"/>
              <a:t>11/10/2022</a:t>
            </a:fld>
            <a:endParaRPr lang="en-US"/>
          </a:p>
        </p:txBody>
      </p:sp>
      <p:sp>
        <p:nvSpPr>
          <p:cNvPr id="5" name="Footer Placeholder 4">
            <a:extLst>
              <a:ext uri="{FF2B5EF4-FFF2-40B4-BE49-F238E27FC236}">
                <a16:creationId xmlns:a16="http://schemas.microsoft.com/office/drawing/2014/main" id="{3D498BD8-9CCD-F17A-8A91-5E2D1B339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97F127-0D2A-5050-7A39-C855C2522B70}"/>
              </a:ext>
            </a:extLst>
          </p:cNvPr>
          <p:cNvSpPr>
            <a:spLocks noGrp="1"/>
          </p:cNvSpPr>
          <p:nvPr>
            <p:ph type="sldNum" sz="quarter" idx="12"/>
          </p:nvPr>
        </p:nvSpPr>
        <p:spPr/>
        <p:txBody>
          <a:bodyPr/>
          <a:lstStyle/>
          <a:p>
            <a:fld id="{B08C1D9A-06C0-4F09-8837-0B6EA234346D}" type="slidenum">
              <a:rPr lang="en-US" smtClean="0"/>
              <a:t>‹#›</a:t>
            </a:fld>
            <a:endParaRPr lang="en-US"/>
          </a:p>
        </p:txBody>
      </p:sp>
    </p:spTree>
    <p:extLst>
      <p:ext uri="{BB962C8B-B14F-4D97-AF65-F5344CB8AC3E}">
        <p14:creationId xmlns:p14="http://schemas.microsoft.com/office/powerpoint/2010/main" val="21780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2C29-2AFC-464C-B829-1E6F5AC5A9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4C1849-17DB-E1E0-2DF4-C303013673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722B5E-6BC2-EF80-9368-0E46D54D2C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221CE7-0797-2154-968C-D00D3CC3F96F}"/>
              </a:ext>
            </a:extLst>
          </p:cNvPr>
          <p:cNvSpPr>
            <a:spLocks noGrp="1"/>
          </p:cNvSpPr>
          <p:nvPr>
            <p:ph type="dt" sz="half" idx="10"/>
          </p:nvPr>
        </p:nvSpPr>
        <p:spPr/>
        <p:txBody>
          <a:bodyPr/>
          <a:lstStyle/>
          <a:p>
            <a:fld id="{16779801-BA87-44CE-8AFE-6D45C557888A}" type="datetimeFigureOut">
              <a:rPr lang="en-US" smtClean="0"/>
              <a:t>11/10/2022</a:t>
            </a:fld>
            <a:endParaRPr lang="en-US"/>
          </a:p>
        </p:txBody>
      </p:sp>
      <p:sp>
        <p:nvSpPr>
          <p:cNvPr id="6" name="Footer Placeholder 5">
            <a:extLst>
              <a:ext uri="{FF2B5EF4-FFF2-40B4-BE49-F238E27FC236}">
                <a16:creationId xmlns:a16="http://schemas.microsoft.com/office/drawing/2014/main" id="{E63FA858-B977-E32B-1336-363654AB39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631929-157A-9890-2EB0-8E19E86A7075}"/>
              </a:ext>
            </a:extLst>
          </p:cNvPr>
          <p:cNvSpPr>
            <a:spLocks noGrp="1"/>
          </p:cNvSpPr>
          <p:nvPr>
            <p:ph type="sldNum" sz="quarter" idx="12"/>
          </p:nvPr>
        </p:nvSpPr>
        <p:spPr/>
        <p:txBody>
          <a:bodyPr/>
          <a:lstStyle/>
          <a:p>
            <a:fld id="{B08C1D9A-06C0-4F09-8837-0B6EA234346D}" type="slidenum">
              <a:rPr lang="en-US" smtClean="0"/>
              <a:t>‹#›</a:t>
            </a:fld>
            <a:endParaRPr lang="en-US"/>
          </a:p>
        </p:txBody>
      </p:sp>
    </p:spTree>
    <p:extLst>
      <p:ext uri="{BB962C8B-B14F-4D97-AF65-F5344CB8AC3E}">
        <p14:creationId xmlns:p14="http://schemas.microsoft.com/office/powerpoint/2010/main" val="1815335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FBCA7-DFF3-CC5D-C20E-F5BA39C680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EF1453-A96C-2112-6209-101E0079F5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BFCEEB-FE9E-D196-A152-518D49D0BC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84C0E7-9662-E408-49FF-DF9FF31FBC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BD091D-8996-BF78-28AB-855AD0B046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AE9AC1-96AE-4D9E-9619-B807B96FEDD6}"/>
              </a:ext>
            </a:extLst>
          </p:cNvPr>
          <p:cNvSpPr>
            <a:spLocks noGrp="1"/>
          </p:cNvSpPr>
          <p:nvPr>
            <p:ph type="dt" sz="half" idx="10"/>
          </p:nvPr>
        </p:nvSpPr>
        <p:spPr/>
        <p:txBody>
          <a:bodyPr/>
          <a:lstStyle/>
          <a:p>
            <a:fld id="{16779801-BA87-44CE-8AFE-6D45C557888A}" type="datetimeFigureOut">
              <a:rPr lang="en-US" smtClean="0"/>
              <a:t>11/10/2022</a:t>
            </a:fld>
            <a:endParaRPr lang="en-US"/>
          </a:p>
        </p:txBody>
      </p:sp>
      <p:sp>
        <p:nvSpPr>
          <p:cNvPr id="8" name="Footer Placeholder 7">
            <a:extLst>
              <a:ext uri="{FF2B5EF4-FFF2-40B4-BE49-F238E27FC236}">
                <a16:creationId xmlns:a16="http://schemas.microsoft.com/office/drawing/2014/main" id="{321F31BF-15EB-B410-2F95-BFCAB711F7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6BBAF1-F25E-695A-5A14-5CB7D8015A69}"/>
              </a:ext>
            </a:extLst>
          </p:cNvPr>
          <p:cNvSpPr>
            <a:spLocks noGrp="1"/>
          </p:cNvSpPr>
          <p:nvPr>
            <p:ph type="sldNum" sz="quarter" idx="12"/>
          </p:nvPr>
        </p:nvSpPr>
        <p:spPr/>
        <p:txBody>
          <a:bodyPr/>
          <a:lstStyle/>
          <a:p>
            <a:fld id="{B08C1D9A-06C0-4F09-8837-0B6EA234346D}" type="slidenum">
              <a:rPr lang="en-US" smtClean="0"/>
              <a:t>‹#›</a:t>
            </a:fld>
            <a:endParaRPr lang="en-US"/>
          </a:p>
        </p:txBody>
      </p:sp>
    </p:spTree>
    <p:extLst>
      <p:ext uri="{BB962C8B-B14F-4D97-AF65-F5344CB8AC3E}">
        <p14:creationId xmlns:p14="http://schemas.microsoft.com/office/powerpoint/2010/main" val="286725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AD43-270A-BD95-002D-E4E484EF3D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3FADFF-159C-56A9-6F5D-CE2C5CA1C155}"/>
              </a:ext>
            </a:extLst>
          </p:cNvPr>
          <p:cNvSpPr>
            <a:spLocks noGrp="1"/>
          </p:cNvSpPr>
          <p:nvPr>
            <p:ph type="dt" sz="half" idx="10"/>
          </p:nvPr>
        </p:nvSpPr>
        <p:spPr/>
        <p:txBody>
          <a:bodyPr/>
          <a:lstStyle/>
          <a:p>
            <a:fld id="{16779801-BA87-44CE-8AFE-6D45C557888A}" type="datetimeFigureOut">
              <a:rPr lang="en-US" smtClean="0"/>
              <a:t>11/10/2022</a:t>
            </a:fld>
            <a:endParaRPr lang="en-US"/>
          </a:p>
        </p:txBody>
      </p:sp>
      <p:sp>
        <p:nvSpPr>
          <p:cNvPr id="4" name="Footer Placeholder 3">
            <a:extLst>
              <a:ext uri="{FF2B5EF4-FFF2-40B4-BE49-F238E27FC236}">
                <a16:creationId xmlns:a16="http://schemas.microsoft.com/office/drawing/2014/main" id="{324AE1FD-9347-E1F7-AA4D-E48D94E019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B41E3B-1475-7E49-B0DF-05D657EC07C7}"/>
              </a:ext>
            </a:extLst>
          </p:cNvPr>
          <p:cNvSpPr>
            <a:spLocks noGrp="1"/>
          </p:cNvSpPr>
          <p:nvPr>
            <p:ph type="sldNum" sz="quarter" idx="12"/>
          </p:nvPr>
        </p:nvSpPr>
        <p:spPr/>
        <p:txBody>
          <a:bodyPr/>
          <a:lstStyle/>
          <a:p>
            <a:fld id="{B08C1D9A-06C0-4F09-8837-0B6EA234346D}" type="slidenum">
              <a:rPr lang="en-US" smtClean="0"/>
              <a:t>‹#›</a:t>
            </a:fld>
            <a:endParaRPr lang="en-US"/>
          </a:p>
        </p:txBody>
      </p:sp>
    </p:spTree>
    <p:extLst>
      <p:ext uri="{BB962C8B-B14F-4D97-AF65-F5344CB8AC3E}">
        <p14:creationId xmlns:p14="http://schemas.microsoft.com/office/powerpoint/2010/main" val="20024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D1D2F5-8730-85A4-0BF1-0DC183711755}"/>
              </a:ext>
            </a:extLst>
          </p:cNvPr>
          <p:cNvSpPr>
            <a:spLocks noGrp="1"/>
          </p:cNvSpPr>
          <p:nvPr>
            <p:ph type="dt" sz="half" idx="10"/>
          </p:nvPr>
        </p:nvSpPr>
        <p:spPr/>
        <p:txBody>
          <a:bodyPr/>
          <a:lstStyle/>
          <a:p>
            <a:fld id="{16779801-BA87-44CE-8AFE-6D45C557888A}" type="datetimeFigureOut">
              <a:rPr lang="en-US" smtClean="0"/>
              <a:t>11/10/2022</a:t>
            </a:fld>
            <a:endParaRPr lang="en-US"/>
          </a:p>
        </p:txBody>
      </p:sp>
      <p:sp>
        <p:nvSpPr>
          <p:cNvPr id="3" name="Footer Placeholder 2">
            <a:extLst>
              <a:ext uri="{FF2B5EF4-FFF2-40B4-BE49-F238E27FC236}">
                <a16:creationId xmlns:a16="http://schemas.microsoft.com/office/drawing/2014/main" id="{FB14C2BC-5874-BB96-4A49-D816E58777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6C60A4-BC2E-5FD8-ED49-D4B3027DCF13}"/>
              </a:ext>
            </a:extLst>
          </p:cNvPr>
          <p:cNvSpPr>
            <a:spLocks noGrp="1"/>
          </p:cNvSpPr>
          <p:nvPr>
            <p:ph type="sldNum" sz="quarter" idx="12"/>
          </p:nvPr>
        </p:nvSpPr>
        <p:spPr/>
        <p:txBody>
          <a:bodyPr/>
          <a:lstStyle/>
          <a:p>
            <a:fld id="{B08C1D9A-06C0-4F09-8837-0B6EA234346D}" type="slidenum">
              <a:rPr lang="en-US" smtClean="0"/>
              <a:t>‹#›</a:t>
            </a:fld>
            <a:endParaRPr lang="en-US"/>
          </a:p>
        </p:txBody>
      </p:sp>
    </p:spTree>
    <p:extLst>
      <p:ext uri="{BB962C8B-B14F-4D97-AF65-F5344CB8AC3E}">
        <p14:creationId xmlns:p14="http://schemas.microsoft.com/office/powerpoint/2010/main" val="443026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8E217-9FC9-E87D-1ABB-EA866A77F8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0BE54A-36A7-936C-0F24-25EC0F6374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FA5692-E339-F743-0696-B6658D46A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207FC3-B902-1CD8-B750-323D50959FE1}"/>
              </a:ext>
            </a:extLst>
          </p:cNvPr>
          <p:cNvSpPr>
            <a:spLocks noGrp="1"/>
          </p:cNvSpPr>
          <p:nvPr>
            <p:ph type="dt" sz="half" idx="10"/>
          </p:nvPr>
        </p:nvSpPr>
        <p:spPr/>
        <p:txBody>
          <a:bodyPr/>
          <a:lstStyle/>
          <a:p>
            <a:fld id="{16779801-BA87-44CE-8AFE-6D45C557888A}" type="datetimeFigureOut">
              <a:rPr lang="en-US" smtClean="0"/>
              <a:t>11/10/2022</a:t>
            </a:fld>
            <a:endParaRPr lang="en-US"/>
          </a:p>
        </p:txBody>
      </p:sp>
      <p:sp>
        <p:nvSpPr>
          <p:cNvPr id="6" name="Footer Placeholder 5">
            <a:extLst>
              <a:ext uri="{FF2B5EF4-FFF2-40B4-BE49-F238E27FC236}">
                <a16:creationId xmlns:a16="http://schemas.microsoft.com/office/drawing/2014/main" id="{0503DC65-0202-2C8C-BB68-78FD188811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B61569-550C-548B-9E81-3F0A57474B0E}"/>
              </a:ext>
            </a:extLst>
          </p:cNvPr>
          <p:cNvSpPr>
            <a:spLocks noGrp="1"/>
          </p:cNvSpPr>
          <p:nvPr>
            <p:ph type="sldNum" sz="quarter" idx="12"/>
          </p:nvPr>
        </p:nvSpPr>
        <p:spPr/>
        <p:txBody>
          <a:bodyPr/>
          <a:lstStyle/>
          <a:p>
            <a:fld id="{B08C1D9A-06C0-4F09-8837-0B6EA234346D}" type="slidenum">
              <a:rPr lang="en-US" smtClean="0"/>
              <a:t>‹#›</a:t>
            </a:fld>
            <a:endParaRPr lang="en-US"/>
          </a:p>
        </p:txBody>
      </p:sp>
    </p:spTree>
    <p:extLst>
      <p:ext uri="{BB962C8B-B14F-4D97-AF65-F5344CB8AC3E}">
        <p14:creationId xmlns:p14="http://schemas.microsoft.com/office/powerpoint/2010/main" val="2021364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07D9-7D1C-469F-76BE-7C5B64F65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DD429E-0D73-753D-5D7E-048BB2E8C3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160101-89AC-C439-E1A1-60C52A5CF0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794D69-E9CF-B02D-7CB3-D44F0E8E5BC8}"/>
              </a:ext>
            </a:extLst>
          </p:cNvPr>
          <p:cNvSpPr>
            <a:spLocks noGrp="1"/>
          </p:cNvSpPr>
          <p:nvPr>
            <p:ph type="dt" sz="half" idx="10"/>
          </p:nvPr>
        </p:nvSpPr>
        <p:spPr/>
        <p:txBody>
          <a:bodyPr/>
          <a:lstStyle/>
          <a:p>
            <a:fld id="{16779801-BA87-44CE-8AFE-6D45C557888A}" type="datetimeFigureOut">
              <a:rPr lang="en-US" smtClean="0"/>
              <a:t>11/10/2022</a:t>
            </a:fld>
            <a:endParaRPr lang="en-US"/>
          </a:p>
        </p:txBody>
      </p:sp>
      <p:sp>
        <p:nvSpPr>
          <p:cNvPr id="6" name="Footer Placeholder 5">
            <a:extLst>
              <a:ext uri="{FF2B5EF4-FFF2-40B4-BE49-F238E27FC236}">
                <a16:creationId xmlns:a16="http://schemas.microsoft.com/office/drawing/2014/main" id="{416E7D67-1F2D-439D-8020-9928545C1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DB34A1-D2BF-1482-7BBA-413D6D31F6F2}"/>
              </a:ext>
            </a:extLst>
          </p:cNvPr>
          <p:cNvSpPr>
            <a:spLocks noGrp="1"/>
          </p:cNvSpPr>
          <p:nvPr>
            <p:ph type="sldNum" sz="quarter" idx="12"/>
          </p:nvPr>
        </p:nvSpPr>
        <p:spPr/>
        <p:txBody>
          <a:bodyPr/>
          <a:lstStyle/>
          <a:p>
            <a:fld id="{B08C1D9A-06C0-4F09-8837-0B6EA234346D}" type="slidenum">
              <a:rPr lang="en-US" smtClean="0"/>
              <a:t>‹#›</a:t>
            </a:fld>
            <a:endParaRPr lang="en-US"/>
          </a:p>
        </p:txBody>
      </p:sp>
    </p:spTree>
    <p:extLst>
      <p:ext uri="{BB962C8B-B14F-4D97-AF65-F5344CB8AC3E}">
        <p14:creationId xmlns:p14="http://schemas.microsoft.com/office/powerpoint/2010/main" val="192083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4A6EA3-D244-EFB8-5FDB-AF0F1D6057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E681AE-D713-E24C-524D-C2F353CFBB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36E1C3-0712-1C18-4C9D-81C9968BB1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79801-BA87-44CE-8AFE-6D45C557888A}" type="datetimeFigureOut">
              <a:rPr lang="en-US" smtClean="0"/>
              <a:t>11/10/2022</a:t>
            </a:fld>
            <a:endParaRPr lang="en-US"/>
          </a:p>
        </p:txBody>
      </p:sp>
      <p:sp>
        <p:nvSpPr>
          <p:cNvPr id="5" name="Footer Placeholder 4">
            <a:extLst>
              <a:ext uri="{FF2B5EF4-FFF2-40B4-BE49-F238E27FC236}">
                <a16:creationId xmlns:a16="http://schemas.microsoft.com/office/drawing/2014/main" id="{2205B638-1502-D7E7-6075-757D9130E8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DF5008-3117-AB0D-C90C-BC00C4781B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C1D9A-06C0-4F09-8837-0B6EA234346D}" type="slidenum">
              <a:rPr lang="en-US" smtClean="0"/>
              <a:t>‹#›</a:t>
            </a:fld>
            <a:endParaRPr lang="en-US"/>
          </a:p>
        </p:txBody>
      </p:sp>
    </p:spTree>
    <p:extLst>
      <p:ext uri="{BB962C8B-B14F-4D97-AF65-F5344CB8AC3E}">
        <p14:creationId xmlns:p14="http://schemas.microsoft.com/office/powerpoint/2010/main" val="1444601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62A9-7943-82C3-D796-E5C329537534}"/>
              </a:ext>
            </a:extLst>
          </p:cNvPr>
          <p:cNvSpPr>
            <a:spLocks noGrp="1"/>
          </p:cNvSpPr>
          <p:nvPr>
            <p:ph type="ctrTitle" idx="4294967295"/>
          </p:nvPr>
        </p:nvSpPr>
        <p:spPr>
          <a:xfrm>
            <a:off x="3000651" y="2716567"/>
            <a:ext cx="5912529" cy="967665"/>
          </a:xfrm>
        </p:spPr>
        <p:txBody>
          <a:bodyPr/>
          <a:lstStyle/>
          <a:p>
            <a:r>
              <a:rPr lang="en-US" dirty="0"/>
              <a:t>Lending Club Case Study</a:t>
            </a:r>
          </a:p>
        </p:txBody>
      </p:sp>
      <p:pic>
        <p:nvPicPr>
          <p:cNvPr id="5" name="Picture 4">
            <a:extLst>
              <a:ext uri="{FF2B5EF4-FFF2-40B4-BE49-F238E27FC236}">
                <a16:creationId xmlns:a16="http://schemas.microsoft.com/office/drawing/2014/main" id="{7C1BD668-A245-A68A-6D53-42CFB26E7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109630"/>
            <a:ext cx="1319350" cy="879567"/>
          </a:xfrm>
          <a:prstGeom prst="rect">
            <a:avLst/>
          </a:prstGeom>
        </p:spPr>
      </p:pic>
      <p:pic>
        <p:nvPicPr>
          <p:cNvPr id="7" name="Picture 6">
            <a:extLst>
              <a:ext uri="{FF2B5EF4-FFF2-40B4-BE49-F238E27FC236}">
                <a16:creationId xmlns:a16="http://schemas.microsoft.com/office/drawing/2014/main" id="{4FC5CE8A-E601-34A5-4938-5B35C3B1413E}"/>
              </a:ext>
            </a:extLst>
          </p:cNvPr>
          <p:cNvPicPr>
            <a:picLocks noChangeAspect="1"/>
          </p:cNvPicPr>
          <p:nvPr/>
        </p:nvPicPr>
        <p:blipFill rotWithShape="1">
          <a:blip r:embed="rId3">
            <a:extLst>
              <a:ext uri="{28A0092B-C50C-407E-A947-70E740481C1C}">
                <a14:useLocalDpi xmlns:a14="http://schemas.microsoft.com/office/drawing/2010/main" val="0"/>
              </a:ext>
            </a:extLst>
          </a:blip>
          <a:srcRect b="15197"/>
          <a:stretch/>
        </p:blipFill>
        <p:spPr>
          <a:xfrm>
            <a:off x="9712634" y="109630"/>
            <a:ext cx="1082612" cy="761201"/>
          </a:xfrm>
          <a:prstGeom prst="rect">
            <a:avLst/>
          </a:prstGeom>
        </p:spPr>
      </p:pic>
    </p:spTree>
    <p:extLst>
      <p:ext uri="{BB962C8B-B14F-4D97-AF65-F5344CB8AC3E}">
        <p14:creationId xmlns:p14="http://schemas.microsoft.com/office/powerpoint/2010/main" val="703386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62A9-7943-82C3-D796-E5C329537534}"/>
              </a:ext>
            </a:extLst>
          </p:cNvPr>
          <p:cNvSpPr>
            <a:spLocks noGrp="1"/>
          </p:cNvSpPr>
          <p:nvPr>
            <p:ph type="title"/>
          </p:nvPr>
        </p:nvSpPr>
        <p:spPr/>
        <p:txBody>
          <a:bodyPr/>
          <a:lstStyle/>
          <a:p>
            <a:r>
              <a:rPr lang="en-US" dirty="0"/>
              <a:t>Data Analysis</a:t>
            </a:r>
          </a:p>
        </p:txBody>
      </p:sp>
      <p:sp>
        <p:nvSpPr>
          <p:cNvPr id="8" name="Content Placeholder 7">
            <a:extLst>
              <a:ext uri="{FF2B5EF4-FFF2-40B4-BE49-F238E27FC236}">
                <a16:creationId xmlns:a16="http://schemas.microsoft.com/office/drawing/2014/main" id="{E8385063-EE27-8D4D-CFCD-4BC579EC8A45}"/>
              </a:ext>
            </a:extLst>
          </p:cNvPr>
          <p:cNvSpPr>
            <a:spLocks noGrp="1"/>
          </p:cNvSpPr>
          <p:nvPr>
            <p:ph idx="1"/>
          </p:nvPr>
        </p:nvSpPr>
        <p:spPr>
          <a:xfrm>
            <a:off x="812075" y="1413531"/>
            <a:ext cx="10515600" cy="1072217"/>
          </a:xfrm>
        </p:spPr>
        <p:txBody>
          <a:bodyPr>
            <a:noAutofit/>
          </a:bodyPr>
          <a:lstStyle/>
          <a:p>
            <a:pPr marL="0" indent="0">
              <a:lnSpc>
                <a:spcPct val="150000"/>
              </a:lnSpc>
              <a:buNone/>
            </a:pPr>
            <a:r>
              <a:rPr lang="en-US" sz="1600" dirty="0">
                <a:solidFill>
                  <a:srgbClr val="424242"/>
                </a:solidFill>
                <a:latin typeface="Satoshi-Regular"/>
              </a:rPr>
              <a:t>3. Purpose vs Loan Status</a:t>
            </a:r>
          </a:p>
          <a:p>
            <a:pPr marL="0" indent="0">
              <a:buNone/>
            </a:pPr>
            <a:r>
              <a:rPr lang="en-US" sz="1600" dirty="0">
                <a:solidFill>
                  <a:srgbClr val="424242"/>
                </a:solidFill>
                <a:latin typeface="Satoshi-Regular"/>
              </a:rPr>
              <a:t>Small business loans default the most, then renewable energy and education</a:t>
            </a:r>
          </a:p>
          <a:p>
            <a:pPr marL="0" indent="0">
              <a:lnSpc>
                <a:spcPct val="150000"/>
              </a:lnSpc>
              <a:buNone/>
            </a:pPr>
            <a:endParaRPr lang="en-US" sz="1600" dirty="0">
              <a:solidFill>
                <a:srgbClr val="424242"/>
              </a:solidFill>
              <a:latin typeface="Satoshi-Regular"/>
            </a:endParaRPr>
          </a:p>
        </p:txBody>
      </p:sp>
      <p:pic>
        <p:nvPicPr>
          <p:cNvPr id="5" name="Picture 4">
            <a:extLst>
              <a:ext uri="{FF2B5EF4-FFF2-40B4-BE49-F238E27FC236}">
                <a16:creationId xmlns:a16="http://schemas.microsoft.com/office/drawing/2014/main" id="{7C1BD668-A245-A68A-6D53-42CFB26E7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109630"/>
            <a:ext cx="1319350" cy="879567"/>
          </a:xfrm>
          <a:prstGeom prst="rect">
            <a:avLst/>
          </a:prstGeom>
        </p:spPr>
      </p:pic>
      <p:pic>
        <p:nvPicPr>
          <p:cNvPr id="7" name="Picture 6">
            <a:extLst>
              <a:ext uri="{FF2B5EF4-FFF2-40B4-BE49-F238E27FC236}">
                <a16:creationId xmlns:a16="http://schemas.microsoft.com/office/drawing/2014/main" id="{4FC5CE8A-E601-34A5-4938-5B35C3B1413E}"/>
              </a:ext>
            </a:extLst>
          </p:cNvPr>
          <p:cNvPicPr>
            <a:picLocks noChangeAspect="1"/>
          </p:cNvPicPr>
          <p:nvPr/>
        </p:nvPicPr>
        <p:blipFill rotWithShape="1">
          <a:blip r:embed="rId3">
            <a:extLst>
              <a:ext uri="{28A0092B-C50C-407E-A947-70E740481C1C}">
                <a14:useLocalDpi xmlns:a14="http://schemas.microsoft.com/office/drawing/2010/main" val="0"/>
              </a:ext>
            </a:extLst>
          </a:blip>
          <a:srcRect b="15197"/>
          <a:stretch/>
        </p:blipFill>
        <p:spPr>
          <a:xfrm>
            <a:off x="9712634" y="109630"/>
            <a:ext cx="1082612" cy="761201"/>
          </a:xfrm>
          <a:prstGeom prst="rect">
            <a:avLst/>
          </a:prstGeom>
        </p:spPr>
      </p:pic>
      <p:pic>
        <p:nvPicPr>
          <p:cNvPr id="4" name="Picture 3">
            <a:extLst>
              <a:ext uri="{FF2B5EF4-FFF2-40B4-BE49-F238E27FC236}">
                <a16:creationId xmlns:a16="http://schemas.microsoft.com/office/drawing/2014/main" id="{E15FB4E8-D348-A787-9C08-F35A35EF8A07}"/>
              </a:ext>
            </a:extLst>
          </p:cNvPr>
          <p:cNvPicPr>
            <a:picLocks noChangeAspect="1"/>
          </p:cNvPicPr>
          <p:nvPr/>
        </p:nvPicPr>
        <p:blipFill>
          <a:blip r:embed="rId4"/>
          <a:stretch>
            <a:fillRect/>
          </a:stretch>
        </p:blipFill>
        <p:spPr>
          <a:xfrm>
            <a:off x="419100" y="2485748"/>
            <a:ext cx="11353800" cy="3476625"/>
          </a:xfrm>
          <a:prstGeom prst="rect">
            <a:avLst/>
          </a:prstGeom>
        </p:spPr>
      </p:pic>
    </p:spTree>
    <p:extLst>
      <p:ext uri="{BB962C8B-B14F-4D97-AF65-F5344CB8AC3E}">
        <p14:creationId xmlns:p14="http://schemas.microsoft.com/office/powerpoint/2010/main" val="2106592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62A9-7943-82C3-D796-E5C329537534}"/>
              </a:ext>
            </a:extLst>
          </p:cNvPr>
          <p:cNvSpPr>
            <a:spLocks noGrp="1"/>
          </p:cNvSpPr>
          <p:nvPr>
            <p:ph type="title"/>
          </p:nvPr>
        </p:nvSpPr>
        <p:spPr/>
        <p:txBody>
          <a:bodyPr/>
          <a:lstStyle/>
          <a:p>
            <a:r>
              <a:rPr lang="en-US" dirty="0"/>
              <a:t>Data Analysis</a:t>
            </a:r>
          </a:p>
        </p:txBody>
      </p:sp>
      <p:sp>
        <p:nvSpPr>
          <p:cNvPr id="8" name="Content Placeholder 7">
            <a:extLst>
              <a:ext uri="{FF2B5EF4-FFF2-40B4-BE49-F238E27FC236}">
                <a16:creationId xmlns:a16="http://schemas.microsoft.com/office/drawing/2014/main" id="{E8385063-EE27-8D4D-CFCD-4BC579EC8A45}"/>
              </a:ext>
            </a:extLst>
          </p:cNvPr>
          <p:cNvSpPr>
            <a:spLocks noGrp="1"/>
          </p:cNvSpPr>
          <p:nvPr>
            <p:ph idx="1"/>
          </p:nvPr>
        </p:nvSpPr>
        <p:spPr>
          <a:xfrm>
            <a:off x="812075" y="1413531"/>
            <a:ext cx="10515600" cy="1072217"/>
          </a:xfrm>
        </p:spPr>
        <p:txBody>
          <a:bodyPr>
            <a:noAutofit/>
          </a:bodyPr>
          <a:lstStyle/>
          <a:p>
            <a:pPr marL="0" indent="0">
              <a:lnSpc>
                <a:spcPct val="150000"/>
              </a:lnSpc>
              <a:buNone/>
            </a:pPr>
            <a:r>
              <a:rPr lang="en-US" sz="1600" dirty="0">
                <a:solidFill>
                  <a:srgbClr val="424242"/>
                </a:solidFill>
                <a:latin typeface="Satoshi-Regular"/>
              </a:rPr>
              <a:t>4. Year vs Loan Status</a:t>
            </a:r>
          </a:p>
          <a:p>
            <a:pPr marL="0" indent="0">
              <a:buNone/>
            </a:pPr>
            <a:r>
              <a:rPr lang="en-US" sz="1600" dirty="0">
                <a:solidFill>
                  <a:srgbClr val="424242"/>
                </a:solidFill>
                <a:latin typeface="Satoshi-Regular"/>
              </a:rPr>
              <a:t>The rate had suddenly increased in 2011</a:t>
            </a:r>
          </a:p>
        </p:txBody>
      </p:sp>
      <p:pic>
        <p:nvPicPr>
          <p:cNvPr id="5" name="Picture 4">
            <a:extLst>
              <a:ext uri="{FF2B5EF4-FFF2-40B4-BE49-F238E27FC236}">
                <a16:creationId xmlns:a16="http://schemas.microsoft.com/office/drawing/2014/main" id="{7C1BD668-A245-A68A-6D53-42CFB26E7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109630"/>
            <a:ext cx="1319350" cy="879567"/>
          </a:xfrm>
          <a:prstGeom prst="rect">
            <a:avLst/>
          </a:prstGeom>
        </p:spPr>
      </p:pic>
      <p:pic>
        <p:nvPicPr>
          <p:cNvPr id="7" name="Picture 6">
            <a:extLst>
              <a:ext uri="{FF2B5EF4-FFF2-40B4-BE49-F238E27FC236}">
                <a16:creationId xmlns:a16="http://schemas.microsoft.com/office/drawing/2014/main" id="{4FC5CE8A-E601-34A5-4938-5B35C3B1413E}"/>
              </a:ext>
            </a:extLst>
          </p:cNvPr>
          <p:cNvPicPr>
            <a:picLocks noChangeAspect="1"/>
          </p:cNvPicPr>
          <p:nvPr/>
        </p:nvPicPr>
        <p:blipFill rotWithShape="1">
          <a:blip r:embed="rId3">
            <a:extLst>
              <a:ext uri="{28A0092B-C50C-407E-A947-70E740481C1C}">
                <a14:useLocalDpi xmlns:a14="http://schemas.microsoft.com/office/drawing/2010/main" val="0"/>
              </a:ext>
            </a:extLst>
          </a:blip>
          <a:srcRect b="15197"/>
          <a:stretch/>
        </p:blipFill>
        <p:spPr>
          <a:xfrm>
            <a:off x="9712634" y="109630"/>
            <a:ext cx="1082612" cy="761201"/>
          </a:xfrm>
          <a:prstGeom prst="rect">
            <a:avLst/>
          </a:prstGeom>
        </p:spPr>
      </p:pic>
      <p:pic>
        <p:nvPicPr>
          <p:cNvPr id="6" name="Picture 5">
            <a:extLst>
              <a:ext uri="{FF2B5EF4-FFF2-40B4-BE49-F238E27FC236}">
                <a16:creationId xmlns:a16="http://schemas.microsoft.com/office/drawing/2014/main" id="{8E9122E4-CD19-C698-2EFB-232F2FF93BC1}"/>
              </a:ext>
            </a:extLst>
          </p:cNvPr>
          <p:cNvPicPr>
            <a:picLocks noChangeAspect="1"/>
          </p:cNvPicPr>
          <p:nvPr/>
        </p:nvPicPr>
        <p:blipFill>
          <a:blip r:embed="rId4"/>
          <a:stretch>
            <a:fillRect/>
          </a:stretch>
        </p:blipFill>
        <p:spPr>
          <a:xfrm>
            <a:off x="945749" y="2372423"/>
            <a:ext cx="6287343" cy="3999659"/>
          </a:xfrm>
          <a:prstGeom prst="rect">
            <a:avLst/>
          </a:prstGeom>
        </p:spPr>
      </p:pic>
    </p:spTree>
    <p:extLst>
      <p:ext uri="{BB962C8B-B14F-4D97-AF65-F5344CB8AC3E}">
        <p14:creationId xmlns:p14="http://schemas.microsoft.com/office/powerpoint/2010/main" val="4131698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62A9-7943-82C3-D796-E5C329537534}"/>
              </a:ext>
            </a:extLst>
          </p:cNvPr>
          <p:cNvSpPr>
            <a:spLocks noGrp="1"/>
          </p:cNvSpPr>
          <p:nvPr>
            <p:ph type="title"/>
          </p:nvPr>
        </p:nvSpPr>
        <p:spPr/>
        <p:txBody>
          <a:bodyPr/>
          <a:lstStyle/>
          <a:p>
            <a:r>
              <a:rPr lang="en-US" dirty="0"/>
              <a:t>Data Analysis</a:t>
            </a:r>
          </a:p>
        </p:txBody>
      </p:sp>
      <p:sp>
        <p:nvSpPr>
          <p:cNvPr id="8" name="Content Placeholder 7">
            <a:extLst>
              <a:ext uri="{FF2B5EF4-FFF2-40B4-BE49-F238E27FC236}">
                <a16:creationId xmlns:a16="http://schemas.microsoft.com/office/drawing/2014/main" id="{E8385063-EE27-8D4D-CFCD-4BC579EC8A45}"/>
              </a:ext>
            </a:extLst>
          </p:cNvPr>
          <p:cNvSpPr>
            <a:spLocks noGrp="1"/>
          </p:cNvSpPr>
          <p:nvPr>
            <p:ph idx="1"/>
          </p:nvPr>
        </p:nvSpPr>
        <p:spPr>
          <a:xfrm>
            <a:off x="812075" y="1413531"/>
            <a:ext cx="10515600" cy="1072217"/>
          </a:xfrm>
        </p:spPr>
        <p:txBody>
          <a:bodyPr>
            <a:noAutofit/>
          </a:bodyPr>
          <a:lstStyle/>
          <a:p>
            <a:pPr marL="0" indent="0">
              <a:lnSpc>
                <a:spcPct val="150000"/>
              </a:lnSpc>
              <a:buNone/>
            </a:pPr>
            <a:r>
              <a:rPr lang="en-US" sz="1600" dirty="0">
                <a:solidFill>
                  <a:srgbClr val="424242"/>
                </a:solidFill>
                <a:latin typeface="Satoshi-Regular"/>
              </a:rPr>
              <a:t>5. rates across loan amount type</a:t>
            </a:r>
          </a:p>
          <a:p>
            <a:pPr marL="0" indent="0">
              <a:lnSpc>
                <a:spcPct val="150000"/>
              </a:lnSpc>
              <a:buNone/>
            </a:pPr>
            <a:r>
              <a:rPr lang="en-US" sz="1600" dirty="0">
                <a:solidFill>
                  <a:srgbClr val="424242"/>
                </a:solidFill>
                <a:latin typeface="Satoshi-Regular"/>
              </a:rPr>
              <a:t>Binning the loan amount to ease analysis</a:t>
            </a:r>
          </a:p>
        </p:txBody>
      </p:sp>
      <p:pic>
        <p:nvPicPr>
          <p:cNvPr id="5" name="Picture 4">
            <a:extLst>
              <a:ext uri="{FF2B5EF4-FFF2-40B4-BE49-F238E27FC236}">
                <a16:creationId xmlns:a16="http://schemas.microsoft.com/office/drawing/2014/main" id="{7C1BD668-A245-A68A-6D53-42CFB26E7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109630"/>
            <a:ext cx="1319350" cy="879567"/>
          </a:xfrm>
          <a:prstGeom prst="rect">
            <a:avLst/>
          </a:prstGeom>
        </p:spPr>
      </p:pic>
      <p:pic>
        <p:nvPicPr>
          <p:cNvPr id="7" name="Picture 6">
            <a:extLst>
              <a:ext uri="{FF2B5EF4-FFF2-40B4-BE49-F238E27FC236}">
                <a16:creationId xmlns:a16="http://schemas.microsoft.com/office/drawing/2014/main" id="{4FC5CE8A-E601-34A5-4938-5B35C3B1413E}"/>
              </a:ext>
            </a:extLst>
          </p:cNvPr>
          <p:cNvPicPr>
            <a:picLocks noChangeAspect="1"/>
          </p:cNvPicPr>
          <p:nvPr/>
        </p:nvPicPr>
        <p:blipFill rotWithShape="1">
          <a:blip r:embed="rId3">
            <a:extLst>
              <a:ext uri="{28A0092B-C50C-407E-A947-70E740481C1C}">
                <a14:useLocalDpi xmlns:a14="http://schemas.microsoft.com/office/drawing/2010/main" val="0"/>
              </a:ext>
            </a:extLst>
          </a:blip>
          <a:srcRect b="15197"/>
          <a:stretch/>
        </p:blipFill>
        <p:spPr>
          <a:xfrm>
            <a:off x="9712634" y="109630"/>
            <a:ext cx="1082612" cy="761201"/>
          </a:xfrm>
          <a:prstGeom prst="rect">
            <a:avLst/>
          </a:prstGeom>
        </p:spPr>
      </p:pic>
      <p:pic>
        <p:nvPicPr>
          <p:cNvPr id="4" name="Picture 3">
            <a:extLst>
              <a:ext uri="{FF2B5EF4-FFF2-40B4-BE49-F238E27FC236}">
                <a16:creationId xmlns:a16="http://schemas.microsoft.com/office/drawing/2014/main" id="{E420FE8D-772C-2A8F-5924-A696181CA572}"/>
              </a:ext>
            </a:extLst>
          </p:cNvPr>
          <p:cNvPicPr>
            <a:picLocks noChangeAspect="1"/>
          </p:cNvPicPr>
          <p:nvPr/>
        </p:nvPicPr>
        <p:blipFill>
          <a:blip r:embed="rId4"/>
          <a:stretch>
            <a:fillRect/>
          </a:stretch>
        </p:blipFill>
        <p:spPr>
          <a:xfrm>
            <a:off x="912966" y="2657151"/>
            <a:ext cx="5707459" cy="3761404"/>
          </a:xfrm>
          <a:prstGeom prst="rect">
            <a:avLst/>
          </a:prstGeom>
        </p:spPr>
      </p:pic>
    </p:spTree>
    <p:extLst>
      <p:ext uri="{BB962C8B-B14F-4D97-AF65-F5344CB8AC3E}">
        <p14:creationId xmlns:p14="http://schemas.microsoft.com/office/powerpoint/2010/main" val="2136522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62A9-7943-82C3-D796-E5C329537534}"/>
              </a:ext>
            </a:extLst>
          </p:cNvPr>
          <p:cNvSpPr>
            <a:spLocks noGrp="1"/>
          </p:cNvSpPr>
          <p:nvPr>
            <p:ph type="title"/>
          </p:nvPr>
        </p:nvSpPr>
        <p:spPr/>
        <p:txBody>
          <a:bodyPr/>
          <a:lstStyle/>
          <a:p>
            <a:r>
              <a:rPr lang="en-US" dirty="0"/>
              <a:t>Data Analysis</a:t>
            </a:r>
          </a:p>
        </p:txBody>
      </p:sp>
      <p:sp>
        <p:nvSpPr>
          <p:cNvPr id="8" name="Content Placeholder 7">
            <a:extLst>
              <a:ext uri="{FF2B5EF4-FFF2-40B4-BE49-F238E27FC236}">
                <a16:creationId xmlns:a16="http://schemas.microsoft.com/office/drawing/2014/main" id="{E8385063-EE27-8D4D-CFCD-4BC579EC8A45}"/>
              </a:ext>
            </a:extLst>
          </p:cNvPr>
          <p:cNvSpPr>
            <a:spLocks noGrp="1"/>
          </p:cNvSpPr>
          <p:nvPr>
            <p:ph idx="1"/>
          </p:nvPr>
        </p:nvSpPr>
        <p:spPr>
          <a:xfrm>
            <a:off x="812075" y="1413531"/>
            <a:ext cx="10515600" cy="1072217"/>
          </a:xfrm>
        </p:spPr>
        <p:txBody>
          <a:bodyPr>
            <a:noAutofit/>
          </a:bodyPr>
          <a:lstStyle/>
          <a:p>
            <a:pPr marL="0" indent="0">
              <a:lnSpc>
                <a:spcPct val="150000"/>
              </a:lnSpc>
              <a:buNone/>
            </a:pPr>
            <a:r>
              <a:rPr lang="en-US" sz="1600" dirty="0">
                <a:solidFill>
                  <a:srgbClr val="424242"/>
                </a:solidFill>
                <a:latin typeface="Satoshi-Regular"/>
              </a:rPr>
              <a:t>6. Annual income and default rate</a:t>
            </a:r>
          </a:p>
          <a:p>
            <a:pPr marL="0" indent="0">
              <a:lnSpc>
                <a:spcPct val="150000"/>
              </a:lnSpc>
              <a:buNone/>
            </a:pPr>
            <a:r>
              <a:rPr lang="en-US" sz="1600" dirty="0">
                <a:solidFill>
                  <a:srgbClr val="424242"/>
                </a:solidFill>
                <a:latin typeface="Satoshi-Regular"/>
              </a:rPr>
              <a:t>Lower the annual income, higher the default rate</a:t>
            </a:r>
          </a:p>
        </p:txBody>
      </p:sp>
      <p:pic>
        <p:nvPicPr>
          <p:cNvPr id="5" name="Picture 4">
            <a:extLst>
              <a:ext uri="{FF2B5EF4-FFF2-40B4-BE49-F238E27FC236}">
                <a16:creationId xmlns:a16="http://schemas.microsoft.com/office/drawing/2014/main" id="{7C1BD668-A245-A68A-6D53-42CFB26E7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109630"/>
            <a:ext cx="1319350" cy="879567"/>
          </a:xfrm>
          <a:prstGeom prst="rect">
            <a:avLst/>
          </a:prstGeom>
        </p:spPr>
      </p:pic>
      <p:pic>
        <p:nvPicPr>
          <p:cNvPr id="7" name="Picture 6">
            <a:extLst>
              <a:ext uri="{FF2B5EF4-FFF2-40B4-BE49-F238E27FC236}">
                <a16:creationId xmlns:a16="http://schemas.microsoft.com/office/drawing/2014/main" id="{4FC5CE8A-E601-34A5-4938-5B35C3B1413E}"/>
              </a:ext>
            </a:extLst>
          </p:cNvPr>
          <p:cNvPicPr>
            <a:picLocks noChangeAspect="1"/>
          </p:cNvPicPr>
          <p:nvPr/>
        </p:nvPicPr>
        <p:blipFill rotWithShape="1">
          <a:blip r:embed="rId3">
            <a:extLst>
              <a:ext uri="{28A0092B-C50C-407E-A947-70E740481C1C}">
                <a14:useLocalDpi xmlns:a14="http://schemas.microsoft.com/office/drawing/2010/main" val="0"/>
              </a:ext>
            </a:extLst>
          </a:blip>
          <a:srcRect b="15197"/>
          <a:stretch/>
        </p:blipFill>
        <p:spPr>
          <a:xfrm>
            <a:off x="9712634" y="109630"/>
            <a:ext cx="1082612" cy="761201"/>
          </a:xfrm>
          <a:prstGeom prst="rect">
            <a:avLst/>
          </a:prstGeom>
        </p:spPr>
      </p:pic>
      <p:pic>
        <p:nvPicPr>
          <p:cNvPr id="6" name="Picture 5">
            <a:extLst>
              <a:ext uri="{FF2B5EF4-FFF2-40B4-BE49-F238E27FC236}">
                <a16:creationId xmlns:a16="http://schemas.microsoft.com/office/drawing/2014/main" id="{FA58C66E-A18E-2853-894B-11496026B9F8}"/>
              </a:ext>
            </a:extLst>
          </p:cNvPr>
          <p:cNvPicPr>
            <a:picLocks noChangeAspect="1"/>
          </p:cNvPicPr>
          <p:nvPr/>
        </p:nvPicPr>
        <p:blipFill>
          <a:blip r:embed="rId4"/>
          <a:stretch>
            <a:fillRect/>
          </a:stretch>
        </p:blipFill>
        <p:spPr>
          <a:xfrm>
            <a:off x="957399" y="2567865"/>
            <a:ext cx="6309089" cy="3925009"/>
          </a:xfrm>
          <a:prstGeom prst="rect">
            <a:avLst/>
          </a:prstGeom>
        </p:spPr>
      </p:pic>
    </p:spTree>
    <p:extLst>
      <p:ext uri="{BB962C8B-B14F-4D97-AF65-F5344CB8AC3E}">
        <p14:creationId xmlns:p14="http://schemas.microsoft.com/office/powerpoint/2010/main" val="918100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62A9-7943-82C3-D796-E5C329537534}"/>
              </a:ext>
            </a:extLst>
          </p:cNvPr>
          <p:cNvSpPr>
            <a:spLocks noGrp="1"/>
          </p:cNvSpPr>
          <p:nvPr>
            <p:ph type="title"/>
          </p:nvPr>
        </p:nvSpPr>
        <p:spPr/>
        <p:txBody>
          <a:bodyPr/>
          <a:lstStyle/>
          <a:p>
            <a:r>
              <a:rPr lang="en-US" dirty="0"/>
              <a:t>Data Analysis</a:t>
            </a:r>
          </a:p>
        </p:txBody>
      </p:sp>
      <p:sp>
        <p:nvSpPr>
          <p:cNvPr id="8" name="Content Placeholder 7">
            <a:extLst>
              <a:ext uri="{FF2B5EF4-FFF2-40B4-BE49-F238E27FC236}">
                <a16:creationId xmlns:a16="http://schemas.microsoft.com/office/drawing/2014/main" id="{E8385063-EE27-8D4D-CFCD-4BC579EC8A45}"/>
              </a:ext>
            </a:extLst>
          </p:cNvPr>
          <p:cNvSpPr>
            <a:spLocks noGrp="1"/>
          </p:cNvSpPr>
          <p:nvPr>
            <p:ph idx="1"/>
          </p:nvPr>
        </p:nvSpPr>
        <p:spPr>
          <a:xfrm>
            <a:off x="812075" y="1413531"/>
            <a:ext cx="10515600" cy="628333"/>
          </a:xfrm>
        </p:spPr>
        <p:txBody>
          <a:bodyPr>
            <a:noAutofit/>
          </a:bodyPr>
          <a:lstStyle/>
          <a:p>
            <a:pPr marL="0" indent="0">
              <a:lnSpc>
                <a:spcPct val="150000"/>
              </a:lnSpc>
              <a:buNone/>
            </a:pPr>
            <a:r>
              <a:rPr lang="en-US" sz="1600" dirty="0">
                <a:solidFill>
                  <a:srgbClr val="424242"/>
                </a:solidFill>
                <a:latin typeface="Satoshi-Regular"/>
              </a:rPr>
              <a:t>7. Employment Length and default rate</a:t>
            </a:r>
          </a:p>
        </p:txBody>
      </p:sp>
      <p:pic>
        <p:nvPicPr>
          <p:cNvPr id="5" name="Picture 4">
            <a:extLst>
              <a:ext uri="{FF2B5EF4-FFF2-40B4-BE49-F238E27FC236}">
                <a16:creationId xmlns:a16="http://schemas.microsoft.com/office/drawing/2014/main" id="{7C1BD668-A245-A68A-6D53-42CFB26E7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109630"/>
            <a:ext cx="1319350" cy="879567"/>
          </a:xfrm>
          <a:prstGeom prst="rect">
            <a:avLst/>
          </a:prstGeom>
        </p:spPr>
      </p:pic>
      <p:pic>
        <p:nvPicPr>
          <p:cNvPr id="7" name="Picture 6">
            <a:extLst>
              <a:ext uri="{FF2B5EF4-FFF2-40B4-BE49-F238E27FC236}">
                <a16:creationId xmlns:a16="http://schemas.microsoft.com/office/drawing/2014/main" id="{4FC5CE8A-E601-34A5-4938-5B35C3B1413E}"/>
              </a:ext>
            </a:extLst>
          </p:cNvPr>
          <p:cNvPicPr>
            <a:picLocks noChangeAspect="1"/>
          </p:cNvPicPr>
          <p:nvPr/>
        </p:nvPicPr>
        <p:blipFill rotWithShape="1">
          <a:blip r:embed="rId3">
            <a:extLst>
              <a:ext uri="{28A0092B-C50C-407E-A947-70E740481C1C}">
                <a14:useLocalDpi xmlns:a14="http://schemas.microsoft.com/office/drawing/2010/main" val="0"/>
              </a:ext>
            </a:extLst>
          </a:blip>
          <a:srcRect b="15197"/>
          <a:stretch/>
        </p:blipFill>
        <p:spPr>
          <a:xfrm>
            <a:off x="9712634" y="109630"/>
            <a:ext cx="1082612" cy="761201"/>
          </a:xfrm>
          <a:prstGeom prst="rect">
            <a:avLst/>
          </a:prstGeom>
        </p:spPr>
      </p:pic>
      <p:pic>
        <p:nvPicPr>
          <p:cNvPr id="4" name="Picture 3">
            <a:extLst>
              <a:ext uri="{FF2B5EF4-FFF2-40B4-BE49-F238E27FC236}">
                <a16:creationId xmlns:a16="http://schemas.microsoft.com/office/drawing/2014/main" id="{0DAD6203-E5CC-607C-6F96-A55472988547}"/>
              </a:ext>
            </a:extLst>
          </p:cNvPr>
          <p:cNvPicPr>
            <a:picLocks noChangeAspect="1"/>
          </p:cNvPicPr>
          <p:nvPr/>
        </p:nvPicPr>
        <p:blipFill>
          <a:blip r:embed="rId4"/>
          <a:stretch>
            <a:fillRect/>
          </a:stretch>
        </p:blipFill>
        <p:spPr>
          <a:xfrm>
            <a:off x="864325" y="2485748"/>
            <a:ext cx="5935970" cy="4036460"/>
          </a:xfrm>
          <a:prstGeom prst="rect">
            <a:avLst/>
          </a:prstGeom>
        </p:spPr>
      </p:pic>
    </p:spTree>
    <p:extLst>
      <p:ext uri="{BB962C8B-B14F-4D97-AF65-F5344CB8AC3E}">
        <p14:creationId xmlns:p14="http://schemas.microsoft.com/office/powerpoint/2010/main" val="2202447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62A9-7943-82C3-D796-E5C329537534}"/>
              </a:ext>
            </a:extLst>
          </p:cNvPr>
          <p:cNvSpPr>
            <a:spLocks noGrp="1"/>
          </p:cNvSpPr>
          <p:nvPr>
            <p:ph type="title"/>
          </p:nvPr>
        </p:nvSpPr>
        <p:spPr/>
        <p:txBody>
          <a:bodyPr/>
          <a:lstStyle/>
          <a:p>
            <a:r>
              <a:rPr lang="en-US" dirty="0"/>
              <a:t>Data Analysis</a:t>
            </a:r>
          </a:p>
        </p:txBody>
      </p:sp>
      <p:sp>
        <p:nvSpPr>
          <p:cNvPr id="8" name="Content Placeholder 7">
            <a:extLst>
              <a:ext uri="{FF2B5EF4-FFF2-40B4-BE49-F238E27FC236}">
                <a16:creationId xmlns:a16="http://schemas.microsoft.com/office/drawing/2014/main" id="{E8385063-EE27-8D4D-CFCD-4BC579EC8A45}"/>
              </a:ext>
            </a:extLst>
          </p:cNvPr>
          <p:cNvSpPr>
            <a:spLocks noGrp="1"/>
          </p:cNvSpPr>
          <p:nvPr>
            <p:ph idx="1"/>
          </p:nvPr>
        </p:nvSpPr>
        <p:spPr>
          <a:xfrm>
            <a:off x="812075" y="1413531"/>
            <a:ext cx="10515600" cy="1072217"/>
          </a:xfrm>
        </p:spPr>
        <p:txBody>
          <a:bodyPr>
            <a:noAutofit/>
          </a:bodyPr>
          <a:lstStyle/>
          <a:p>
            <a:pPr marL="0" indent="0">
              <a:lnSpc>
                <a:spcPct val="150000"/>
              </a:lnSpc>
              <a:buNone/>
            </a:pPr>
            <a:r>
              <a:rPr lang="en-US" sz="1600" dirty="0">
                <a:solidFill>
                  <a:srgbClr val="424242"/>
                </a:solidFill>
                <a:latin typeface="Satoshi-Regular"/>
              </a:rPr>
              <a:t>8. default rates across debt to income ratio</a:t>
            </a:r>
          </a:p>
          <a:p>
            <a:pPr marL="0" indent="0">
              <a:lnSpc>
                <a:spcPct val="150000"/>
              </a:lnSpc>
              <a:buNone/>
            </a:pPr>
            <a:r>
              <a:rPr lang="en-US" sz="1600" dirty="0">
                <a:solidFill>
                  <a:srgbClr val="424242"/>
                </a:solidFill>
                <a:latin typeface="Satoshi-Regular"/>
              </a:rPr>
              <a:t>High </a:t>
            </a:r>
            <a:r>
              <a:rPr lang="en-US" sz="1600" dirty="0" err="1">
                <a:solidFill>
                  <a:srgbClr val="424242"/>
                </a:solidFill>
                <a:latin typeface="Satoshi-Regular"/>
              </a:rPr>
              <a:t>dti</a:t>
            </a:r>
            <a:r>
              <a:rPr lang="en-US" sz="1600" dirty="0">
                <a:solidFill>
                  <a:srgbClr val="424242"/>
                </a:solidFill>
                <a:latin typeface="Satoshi-Regular"/>
              </a:rPr>
              <a:t> translates into higher default rates, as expected</a:t>
            </a:r>
          </a:p>
        </p:txBody>
      </p:sp>
      <p:pic>
        <p:nvPicPr>
          <p:cNvPr id="5" name="Picture 4">
            <a:extLst>
              <a:ext uri="{FF2B5EF4-FFF2-40B4-BE49-F238E27FC236}">
                <a16:creationId xmlns:a16="http://schemas.microsoft.com/office/drawing/2014/main" id="{7C1BD668-A245-A68A-6D53-42CFB26E7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109630"/>
            <a:ext cx="1319350" cy="879567"/>
          </a:xfrm>
          <a:prstGeom prst="rect">
            <a:avLst/>
          </a:prstGeom>
        </p:spPr>
      </p:pic>
      <p:pic>
        <p:nvPicPr>
          <p:cNvPr id="7" name="Picture 6">
            <a:extLst>
              <a:ext uri="{FF2B5EF4-FFF2-40B4-BE49-F238E27FC236}">
                <a16:creationId xmlns:a16="http://schemas.microsoft.com/office/drawing/2014/main" id="{4FC5CE8A-E601-34A5-4938-5B35C3B1413E}"/>
              </a:ext>
            </a:extLst>
          </p:cNvPr>
          <p:cNvPicPr>
            <a:picLocks noChangeAspect="1"/>
          </p:cNvPicPr>
          <p:nvPr/>
        </p:nvPicPr>
        <p:blipFill rotWithShape="1">
          <a:blip r:embed="rId3">
            <a:extLst>
              <a:ext uri="{28A0092B-C50C-407E-A947-70E740481C1C}">
                <a14:useLocalDpi xmlns:a14="http://schemas.microsoft.com/office/drawing/2010/main" val="0"/>
              </a:ext>
            </a:extLst>
          </a:blip>
          <a:srcRect b="15197"/>
          <a:stretch/>
        </p:blipFill>
        <p:spPr>
          <a:xfrm>
            <a:off x="9712634" y="109630"/>
            <a:ext cx="1082612" cy="761201"/>
          </a:xfrm>
          <a:prstGeom prst="rect">
            <a:avLst/>
          </a:prstGeom>
        </p:spPr>
      </p:pic>
      <p:pic>
        <p:nvPicPr>
          <p:cNvPr id="6" name="Picture 5">
            <a:extLst>
              <a:ext uri="{FF2B5EF4-FFF2-40B4-BE49-F238E27FC236}">
                <a16:creationId xmlns:a16="http://schemas.microsoft.com/office/drawing/2014/main" id="{9C220314-3A69-72CA-EE7D-0EDA65062360}"/>
              </a:ext>
            </a:extLst>
          </p:cNvPr>
          <p:cNvPicPr>
            <a:picLocks noChangeAspect="1"/>
          </p:cNvPicPr>
          <p:nvPr/>
        </p:nvPicPr>
        <p:blipFill>
          <a:blip r:embed="rId4"/>
          <a:stretch>
            <a:fillRect/>
          </a:stretch>
        </p:blipFill>
        <p:spPr>
          <a:xfrm>
            <a:off x="864325" y="2485748"/>
            <a:ext cx="6605902" cy="4372252"/>
          </a:xfrm>
          <a:prstGeom prst="rect">
            <a:avLst/>
          </a:prstGeom>
        </p:spPr>
      </p:pic>
    </p:spTree>
    <p:extLst>
      <p:ext uri="{BB962C8B-B14F-4D97-AF65-F5344CB8AC3E}">
        <p14:creationId xmlns:p14="http://schemas.microsoft.com/office/powerpoint/2010/main" val="1718896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62A9-7943-82C3-D796-E5C329537534}"/>
              </a:ext>
            </a:extLst>
          </p:cNvPr>
          <p:cNvSpPr>
            <a:spLocks noGrp="1"/>
          </p:cNvSpPr>
          <p:nvPr>
            <p:ph type="title"/>
          </p:nvPr>
        </p:nvSpPr>
        <p:spPr/>
        <p:txBody>
          <a:bodyPr/>
          <a:lstStyle/>
          <a:p>
            <a:r>
              <a:rPr lang="en-US" dirty="0"/>
              <a:t>Data Analysis</a:t>
            </a:r>
          </a:p>
        </p:txBody>
      </p:sp>
      <p:sp>
        <p:nvSpPr>
          <p:cNvPr id="8" name="Content Placeholder 7">
            <a:extLst>
              <a:ext uri="{FF2B5EF4-FFF2-40B4-BE49-F238E27FC236}">
                <a16:creationId xmlns:a16="http://schemas.microsoft.com/office/drawing/2014/main" id="{E8385063-EE27-8D4D-CFCD-4BC579EC8A45}"/>
              </a:ext>
            </a:extLst>
          </p:cNvPr>
          <p:cNvSpPr>
            <a:spLocks noGrp="1"/>
          </p:cNvSpPr>
          <p:nvPr>
            <p:ph idx="1"/>
          </p:nvPr>
        </p:nvSpPr>
        <p:spPr>
          <a:xfrm>
            <a:off x="812075" y="1413531"/>
            <a:ext cx="10515600" cy="2093149"/>
          </a:xfrm>
        </p:spPr>
        <p:txBody>
          <a:bodyPr>
            <a:noAutofit/>
          </a:bodyPr>
          <a:lstStyle/>
          <a:p>
            <a:pPr marL="0" indent="0">
              <a:lnSpc>
                <a:spcPct val="150000"/>
              </a:lnSpc>
              <a:buNone/>
            </a:pPr>
            <a:r>
              <a:rPr lang="en-US" sz="1600" dirty="0">
                <a:solidFill>
                  <a:srgbClr val="424242"/>
                </a:solidFill>
                <a:latin typeface="Satoshi-Regular"/>
              </a:rPr>
              <a:t>Analyze the top 4 types of loans based on purpose: </a:t>
            </a:r>
          </a:p>
          <a:p>
            <a:pPr>
              <a:lnSpc>
                <a:spcPct val="100000"/>
              </a:lnSpc>
            </a:pPr>
            <a:r>
              <a:rPr lang="en-US" sz="1600" dirty="0">
                <a:solidFill>
                  <a:srgbClr val="424242"/>
                </a:solidFill>
                <a:latin typeface="Satoshi-Regular"/>
              </a:rPr>
              <a:t>consolidation</a:t>
            </a:r>
          </a:p>
          <a:p>
            <a:pPr>
              <a:lnSpc>
                <a:spcPct val="100000"/>
              </a:lnSpc>
            </a:pPr>
            <a:r>
              <a:rPr lang="en-US" sz="1600" dirty="0">
                <a:solidFill>
                  <a:srgbClr val="424242"/>
                </a:solidFill>
                <a:latin typeface="Satoshi-Regular"/>
              </a:rPr>
              <a:t>credit card</a:t>
            </a:r>
          </a:p>
          <a:p>
            <a:pPr>
              <a:lnSpc>
                <a:spcPct val="100000"/>
              </a:lnSpc>
            </a:pPr>
            <a:r>
              <a:rPr lang="en-US" sz="1600" dirty="0">
                <a:solidFill>
                  <a:srgbClr val="424242"/>
                </a:solidFill>
                <a:latin typeface="Satoshi-Regular"/>
              </a:rPr>
              <a:t>home improvement </a:t>
            </a:r>
          </a:p>
          <a:p>
            <a:pPr>
              <a:lnSpc>
                <a:spcPct val="100000"/>
              </a:lnSpc>
            </a:pPr>
            <a:r>
              <a:rPr lang="en-US" sz="1600" dirty="0">
                <a:solidFill>
                  <a:srgbClr val="424242"/>
                </a:solidFill>
                <a:latin typeface="Satoshi-Regular"/>
              </a:rPr>
              <a:t>major purchase.</a:t>
            </a:r>
          </a:p>
        </p:txBody>
      </p:sp>
      <p:pic>
        <p:nvPicPr>
          <p:cNvPr id="5" name="Picture 4">
            <a:extLst>
              <a:ext uri="{FF2B5EF4-FFF2-40B4-BE49-F238E27FC236}">
                <a16:creationId xmlns:a16="http://schemas.microsoft.com/office/drawing/2014/main" id="{7C1BD668-A245-A68A-6D53-42CFB26E7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109630"/>
            <a:ext cx="1319350" cy="879567"/>
          </a:xfrm>
          <a:prstGeom prst="rect">
            <a:avLst/>
          </a:prstGeom>
        </p:spPr>
      </p:pic>
      <p:pic>
        <p:nvPicPr>
          <p:cNvPr id="7" name="Picture 6">
            <a:extLst>
              <a:ext uri="{FF2B5EF4-FFF2-40B4-BE49-F238E27FC236}">
                <a16:creationId xmlns:a16="http://schemas.microsoft.com/office/drawing/2014/main" id="{4FC5CE8A-E601-34A5-4938-5B35C3B1413E}"/>
              </a:ext>
            </a:extLst>
          </p:cNvPr>
          <p:cNvPicPr>
            <a:picLocks noChangeAspect="1"/>
          </p:cNvPicPr>
          <p:nvPr/>
        </p:nvPicPr>
        <p:blipFill rotWithShape="1">
          <a:blip r:embed="rId3">
            <a:extLst>
              <a:ext uri="{28A0092B-C50C-407E-A947-70E740481C1C}">
                <a14:useLocalDpi xmlns:a14="http://schemas.microsoft.com/office/drawing/2010/main" val="0"/>
              </a:ext>
            </a:extLst>
          </a:blip>
          <a:srcRect b="15197"/>
          <a:stretch/>
        </p:blipFill>
        <p:spPr>
          <a:xfrm>
            <a:off x="9712634" y="109630"/>
            <a:ext cx="1082612" cy="761201"/>
          </a:xfrm>
          <a:prstGeom prst="rect">
            <a:avLst/>
          </a:prstGeom>
        </p:spPr>
      </p:pic>
      <p:pic>
        <p:nvPicPr>
          <p:cNvPr id="6" name="Picture 5">
            <a:extLst>
              <a:ext uri="{FF2B5EF4-FFF2-40B4-BE49-F238E27FC236}">
                <a16:creationId xmlns:a16="http://schemas.microsoft.com/office/drawing/2014/main" id="{560AF291-85AA-1F81-CC03-5D758226C998}"/>
              </a:ext>
            </a:extLst>
          </p:cNvPr>
          <p:cNvPicPr>
            <a:picLocks noChangeAspect="1"/>
          </p:cNvPicPr>
          <p:nvPr/>
        </p:nvPicPr>
        <p:blipFill>
          <a:blip r:embed="rId4"/>
          <a:stretch>
            <a:fillRect/>
          </a:stretch>
        </p:blipFill>
        <p:spPr>
          <a:xfrm>
            <a:off x="3429923" y="2195512"/>
            <a:ext cx="6968697" cy="4297363"/>
          </a:xfrm>
          <a:prstGeom prst="rect">
            <a:avLst/>
          </a:prstGeom>
        </p:spPr>
      </p:pic>
    </p:spTree>
    <p:extLst>
      <p:ext uri="{BB962C8B-B14F-4D97-AF65-F5344CB8AC3E}">
        <p14:creationId xmlns:p14="http://schemas.microsoft.com/office/powerpoint/2010/main" val="556407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62A9-7943-82C3-D796-E5C329537534}"/>
              </a:ext>
            </a:extLst>
          </p:cNvPr>
          <p:cNvSpPr>
            <a:spLocks noGrp="1"/>
          </p:cNvSpPr>
          <p:nvPr>
            <p:ph type="title"/>
          </p:nvPr>
        </p:nvSpPr>
        <p:spPr/>
        <p:txBody>
          <a:bodyPr/>
          <a:lstStyle/>
          <a:p>
            <a:r>
              <a:rPr lang="en-US" dirty="0"/>
              <a:t>Data Analysis</a:t>
            </a:r>
          </a:p>
        </p:txBody>
      </p:sp>
      <p:sp>
        <p:nvSpPr>
          <p:cNvPr id="8" name="Content Placeholder 7">
            <a:extLst>
              <a:ext uri="{FF2B5EF4-FFF2-40B4-BE49-F238E27FC236}">
                <a16:creationId xmlns:a16="http://schemas.microsoft.com/office/drawing/2014/main" id="{E8385063-EE27-8D4D-CFCD-4BC579EC8A45}"/>
              </a:ext>
            </a:extLst>
          </p:cNvPr>
          <p:cNvSpPr>
            <a:spLocks noGrp="1"/>
          </p:cNvSpPr>
          <p:nvPr>
            <p:ph idx="1"/>
          </p:nvPr>
        </p:nvSpPr>
        <p:spPr>
          <a:xfrm>
            <a:off x="812075" y="1413532"/>
            <a:ext cx="10515600" cy="879568"/>
          </a:xfrm>
        </p:spPr>
        <p:txBody>
          <a:bodyPr>
            <a:noAutofit/>
          </a:bodyPr>
          <a:lstStyle/>
          <a:p>
            <a:pPr marL="0" indent="0">
              <a:lnSpc>
                <a:spcPct val="150000"/>
              </a:lnSpc>
              <a:buNone/>
            </a:pPr>
            <a:r>
              <a:rPr lang="en-US" sz="1600" dirty="0">
                <a:solidFill>
                  <a:srgbClr val="424242"/>
                </a:solidFill>
                <a:latin typeface="Satoshi-Regular"/>
              </a:rPr>
              <a:t>default rates across two types of categorical variables purpose of loan (constant) and another categorical variable (which changes)</a:t>
            </a:r>
          </a:p>
          <a:p>
            <a:pPr marL="0" indent="0">
              <a:lnSpc>
                <a:spcPct val="150000"/>
              </a:lnSpc>
              <a:buNone/>
            </a:pPr>
            <a:endParaRPr lang="en-US" sz="1600" dirty="0">
              <a:solidFill>
                <a:srgbClr val="424242"/>
              </a:solidFill>
              <a:latin typeface="Satoshi-Regular"/>
            </a:endParaRPr>
          </a:p>
        </p:txBody>
      </p:sp>
      <p:pic>
        <p:nvPicPr>
          <p:cNvPr id="5" name="Picture 4">
            <a:extLst>
              <a:ext uri="{FF2B5EF4-FFF2-40B4-BE49-F238E27FC236}">
                <a16:creationId xmlns:a16="http://schemas.microsoft.com/office/drawing/2014/main" id="{7C1BD668-A245-A68A-6D53-42CFB26E7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109630"/>
            <a:ext cx="1319350" cy="879567"/>
          </a:xfrm>
          <a:prstGeom prst="rect">
            <a:avLst/>
          </a:prstGeom>
        </p:spPr>
      </p:pic>
      <p:pic>
        <p:nvPicPr>
          <p:cNvPr id="7" name="Picture 6">
            <a:extLst>
              <a:ext uri="{FF2B5EF4-FFF2-40B4-BE49-F238E27FC236}">
                <a16:creationId xmlns:a16="http://schemas.microsoft.com/office/drawing/2014/main" id="{4FC5CE8A-E601-34A5-4938-5B35C3B1413E}"/>
              </a:ext>
            </a:extLst>
          </p:cNvPr>
          <p:cNvPicPr>
            <a:picLocks noChangeAspect="1"/>
          </p:cNvPicPr>
          <p:nvPr/>
        </p:nvPicPr>
        <p:blipFill rotWithShape="1">
          <a:blip r:embed="rId3">
            <a:extLst>
              <a:ext uri="{28A0092B-C50C-407E-A947-70E740481C1C}">
                <a14:useLocalDpi xmlns:a14="http://schemas.microsoft.com/office/drawing/2010/main" val="0"/>
              </a:ext>
            </a:extLst>
          </a:blip>
          <a:srcRect b="15197"/>
          <a:stretch/>
        </p:blipFill>
        <p:spPr>
          <a:xfrm>
            <a:off x="9712634" y="109630"/>
            <a:ext cx="1082612" cy="761201"/>
          </a:xfrm>
          <a:prstGeom prst="rect">
            <a:avLst/>
          </a:prstGeom>
        </p:spPr>
      </p:pic>
      <p:pic>
        <p:nvPicPr>
          <p:cNvPr id="4" name="Picture 3">
            <a:extLst>
              <a:ext uri="{FF2B5EF4-FFF2-40B4-BE49-F238E27FC236}">
                <a16:creationId xmlns:a16="http://schemas.microsoft.com/office/drawing/2014/main" id="{6B3FD6C7-176E-71D2-903C-7F630A5B0CB6}"/>
              </a:ext>
            </a:extLst>
          </p:cNvPr>
          <p:cNvPicPr>
            <a:picLocks noChangeAspect="1"/>
          </p:cNvPicPr>
          <p:nvPr/>
        </p:nvPicPr>
        <p:blipFill>
          <a:blip r:embed="rId4"/>
          <a:stretch>
            <a:fillRect/>
          </a:stretch>
        </p:blipFill>
        <p:spPr>
          <a:xfrm>
            <a:off x="1910363" y="2115023"/>
            <a:ext cx="7682116" cy="4377852"/>
          </a:xfrm>
          <a:prstGeom prst="rect">
            <a:avLst/>
          </a:prstGeom>
        </p:spPr>
      </p:pic>
    </p:spTree>
    <p:extLst>
      <p:ext uri="{BB962C8B-B14F-4D97-AF65-F5344CB8AC3E}">
        <p14:creationId xmlns:p14="http://schemas.microsoft.com/office/powerpoint/2010/main" val="2799760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62A9-7943-82C3-D796-E5C329537534}"/>
              </a:ext>
            </a:extLst>
          </p:cNvPr>
          <p:cNvSpPr>
            <a:spLocks noGrp="1"/>
          </p:cNvSpPr>
          <p:nvPr>
            <p:ph type="title"/>
          </p:nvPr>
        </p:nvSpPr>
        <p:spPr/>
        <p:txBody>
          <a:bodyPr/>
          <a:lstStyle/>
          <a:p>
            <a:r>
              <a:rPr lang="en-US" dirty="0"/>
              <a:t>Data Analysis</a:t>
            </a:r>
          </a:p>
        </p:txBody>
      </p:sp>
      <p:sp>
        <p:nvSpPr>
          <p:cNvPr id="8" name="Content Placeholder 7">
            <a:extLst>
              <a:ext uri="{FF2B5EF4-FFF2-40B4-BE49-F238E27FC236}">
                <a16:creationId xmlns:a16="http://schemas.microsoft.com/office/drawing/2014/main" id="{E8385063-EE27-8D4D-CFCD-4BC579EC8A45}"/>
              </a:ext>
            </a:extLst>
          </p:cNvPr>
          <p:cNvSpPr>
            <a:spLocks noGrp="1"/>
          </p:cNvSpPr>
          <p:nvPr>
            <p:ph idx="1"/>
          </p:nvPr>
        </p:nvSpPr>
        <p:spPr>
          <a:xfrm>
            <a:off x="5441504" y="811394"/>
            <a:ext cx="4603304" cy="433023"/>
          </a:xfrm>
        </p:spPr>
        <p:txBody>
          <a:bodyPr>
            <a:noAutofit/>
          </a:bodyPr>
          <a:lstStyle/>
          <a:p>
            <a:pPr marL="0" indent="0">
              <a:lnSpc>
                <a:spcPct val="150000"/>
              </a:lnSpc>
              <a:buNone/>
            </a:pPr>
            <a:r>
              <a:rPr lang="en-US" sz="1600" dirty="0">
                <a:solidFill>
                  <a:srgbClr val="424242"/>
                </a:solidFill>
                <a:latin typeface="Satoshi-Regular"/>
              </a:rPr>
              <a:t>Default rates across two types of categorical variables</a:t>
            </a:r>
          </a:p>
          <a:p>
            <a:pPr marL="0" indent="0">
              <a:lnSpc>
                <a:spcPct val="150000"/>
              </a:lnSpc>
              <a:buNone/>
            </a:pPr>
            <a:endParaRPr lang="en-US" sz="1600" dirty="0">
              <a:solidFill>
                <a:srgbClr val="424242"/>
              </a:solidFill>
              <a:latin typeface="Satoshi-Regular"/>
            </a:endParaRPr>
          </a:p>
        </p:txBody>
      </p:sp>
      <p:pic>
        <p:nvPicPr>
          <p:cNvPr id="5" name="Picture 4">
            <a:extLst>
              <a:ext uri="{FF2B5EF4-FFF2-40B4-BE49-F238E27FC236}">
                <a16:creationId xmlns:a16="http://schemas.microsoft.com/office/drawing/2014/main" id="{7C1BD668-A245-A68A-6D53-42CFB26E7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109630"/>
            <a:ext cx="1319350" cy="879567"/>
          </a:xfrm>
          <a:prstGeom prst="rect">
            <a:avLst/>
          </a:prstGeom>
        </p:spPr>
      </p:pic>
      <p:pic>
        <p:nvPicPr>
          <p:cNvPr id="7" name="Picture 6">
            <a:extLst>
              <a:ext uri="{FF2B5EF4-FFF2-40B4-BE49-F238E27FC236}">
                <a16:creationId xmlns:a16="http://schemas.microsoft.com/office/drawing/2014/main" id="{4FC5CE8A-E601-34A5-4938-5B35C3B1413E}"/>
              </a:ext>
            </a:extLst>
          </p:cNvPr>
          <p:cNvPicPr>
            <a:picLocks noChangeAspect="1"/>
          </p:cNvPicPr>
          <p:nvPr/>
        </p:nvPicPr>
        <p:blipFill rotWithShape="1">
          <a:blip r:embed="rId3">
            <a:extLst>
              <a:ext uri="{28A0092B-C50C-407E-A947-70E740481C1C}">
                <a14:useLocalDpi xmlns:a14="http://schemas.microsoft.com/office/drawing/2010/main" val="0"/>
              </a:ext>
            </a:extLst>
          </a:blip>
          <a:srcRect b="15197"/>
          <a:stretch/>
        </p:blipFill>
        <p:spPr>
          <a:xfrm>
            <a:off x="9712634" y="109630"/>
            <a:ext cx="1082612" cy="761201"/>
          </a:xfrm>
          <a:prstGeom prst="rect">
            <a:avLst/>
          </a:prstGeom>
        </p:spPr>
      </p:pic>
      <p:pic>
        <p:nvPicPr>
          <p:cNvPr id="4" name="Picture 3">
            <a:extLst>
              <a:ext uri="{FF2B5EF4-FFF2-40B4-BE49-F238E27FC236}">
                <a16:creationId xmlns:a16="http://schemas.microsoft.com/office/drawing/2014/main" id="{6B3FD6C7-176E-71D2-903C-7F630A5B0CB6}"/>
              </a:ext>
            </a:extLst>
          </p:cNvPr>
          <p:cNvPicPr>
            <a:picLocks noChangeAspect="1"/>
          </p:cNvPicPr>
          <p:nvPr/>
        </p:nvPicPr>
        <p:blipFill>
          <a:blip r:embed="rId4"/>
          <a:stretch>
            <a:fillRect/>
          </a:stretch>
        </p:blipFill>
        <p:spPr>
          <a:xfrm>
            <a:off x="555362" y="1537162"/>
            <a:ext cx="3848008" cy="2192886"/>
          </a:xfrm>
          <a:prstGeom prst="rect">
            <a:avLst/>
          </a:prstGeom>
        </p:spPr>
      </p:pic>
      <p:sp>
        <p:nvSpPr>
          <p:cNvPr id="9" name="Content Placeholder 7">
            <a:extLst>
              <a:ext uri="{FF2B5EF4-FFF2-40B4-BE49-F238E27FC236}">
                <a16:creationId xmlns:a16="http://schemas.microsoft.com/office/drawing/2014/main" id="{4D94B43A-3602-5983-ADA3-416F2EF8C9E4}"/>
              </a:ext>
            </a:extLst>
          </p:cNvPr>
          <p:cNvSpPr txBox="1">
            <a:spLocks/>
          </p:cNvSpPr>
          <p:nvPr/>
        </p:nvSpPr>
        <p:spPr>
          <a:xfrm>
            <a:off x="838200" y="1226766"/>
            <a:ext cx="4603304" cy="336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1600" dirty="0">
                <a:solidFill>
                  <a:srgbClr val="424242"/>
                </a:solidFill>
                <a:latin typeface="Satoshi-Regular"/>
              </a:rPr>
              <a:t>Purpose / Term / status</a:t>
            </a:r>
          </a:p>
          <a:p>
            <a:pPr marL="0" indent="0">
              <a:lnSpc>
                <a:spcPct val="150000"/>
              </a:lnSpc>
              <a:buFont typeface="Arial" panose="020B0604020202020204" pitchFamily="34" charset="0"/>
              <a:buNone/>
            </a:pPr>
            <a:endParaRPr lang="en-US" sz="1600" dirty="0">
              <a:solidFill>
                <a:srgbClr val="424242"/>
              </a:solidFill>
              <a:latin typeface="Satoshi-Regular"/>
            </a:endParaRPr>
          </a:p>
        </p:txBody>
      </p:sp>
      <p:sp>
        <p:nvSpPr>
          <p:cNvPr id="11" name="Content Placeholder 7">
            <a:extLst>
              <a:ext uri="{FF2B5EF4-FFF2-40B4-BE49-F238E27FC236}">
                <a16:creationId xmlns:a16="http://schemas.microsoft.com/office/drawing/2014/main" id="{8D0CB55C-C1EF-5630-A029-3C6940F9787B}"/>
              </a:ext>
            </a:extLst>
          </p:cNvPr>
          <p:cNvSpPr txBox="1">
            <a:spLocks/>
          </p:cNvSpPr>
          <p:nvPr/>
        </p:nvSpPr>
        <p:spPr>
          <a:xfrm>
            <a:off x="838200" y="3730048"/>
            <a:ext cx="4603304" cy="4330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1600" dirty="0">
                <a:solidFill>
                  <a:srgbClr val="424242"/>
                </a:solidFill>
                <a:latin typeface="Satoshi-Regular"/>
              </a:rPr>
              <a:t>Home ownership / Status / purpose</a:t>
            </a:r>
          </a:p>
          <a:p>
            <a:pPr marL="0" indent="0">
              <a:lnSpc>
                <a:spcPct val="150000"/>
              </a:lnSpc>
              <a:buFont typeface="Arial" panose="020B0604020202020204" pitchFamily="34" charset="0"/>
              <a:buNone/>
            </a:pPr>
            <a:endParaRPr lang="en-US" sz="1600" dirty="0">
              <a:solidFill>
                <a:srgbClr val="424242"/>
              </a:solidFill>
              <a:latin typeface="Satoshi-Regular"/>
            </a:endParaRPr>
          </a:p>
        </p:txBody>
      </p:sp>
      <p:sp>
        <p:nvSpPr>
          <p:cNvPr id="13" name="Content Placeholder 7">
            <a:extLst>
              <a:ext uri="{FF2B5EF4-FFF2-40B4-BE49-F238E27FC236}">
                <a16:creationId xmlns:a16="http://schemas.microsoft.com/office/drawing/2014/main" id="{CF46542E-7EEA-9FAB-A371-63A967847DB2}"/>
              </a:ext>
            </a:extLst>
          </p:cNvPr>
          <p:cNvSpPr txBox="1">
            <a:spLocks/>
          </p:cNvSpPr>
          <p:nvPr/>
        </p:nvSpPr>
        <p:spPr>
          <a:xfrm>
            <a:off x="5962836" y="1210092"/>
            <a:ext cx="4603304" cy="3669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1600" dirty="0">
                <a:solidFill>
                  <a:srgbClr val="424242"/>
                </a:solidFill>
                <a:latin typeface="Satoshi-Regular"/>
              </a:rPr>
              <a:t>Grade / purpose / status</a:t>
            </a:r>
          </a:p>
          <a:p>
            <a:pPr marL="0" indent="0">
              <a:lnSpc>
                <a:spcPct val="150000"/>
              </a:lnSpc>
              <a:buFont typeface="Arial" panose="020B0604020202020204" pitchFamily="34" charset="0"/>
              <a:buNone/>
            </a:pPr>
            <a:endParaRPr lang="en-US" sz="1600" dirty="0">
              <a:solidFill>
                <a:srgbClr val="424242"/>
              </a:solidFill>
              <a:latin typeface="Satoshi-Regular"/>
            </a:endParaRPr>
          </a:p>
        </p:txBody>
      </p:sp>
      <p:sp>
        <p:nvSpPr>
          <p:cNvPr id="15" name="Content Placeholder 7">
            <a:extLst>
              <a:ext uri="{FF2B5EF4-FFF2-40B4-BE49-F238E27FC236}">
                <a16:creationId xmlns:a16="http://schemas.microsoft.com/office/drawing/2014/main" id="{B6787113-0851-B264-4DBF-7C56E71267BD}"/>
              </a:ext>
            </a:extLst>
          </p:cNvPr>
          <p:cNvSpPr txBox="1">
            <a:spLocks/>
          </p:cNvSpPr>
          <p:nvPr/>
        </p:nvSpPr>
        <p:spPr>
          <a:xfrm>
            <a:off x="5962836" y="3798837"/>
            <a:ext cx="4603304" cy="4330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1600" dirty="0">
                <a:solidFill>
                  <a:srgbClr val="424242"/>
                </a:solidFill>
                <a:latin typeface="Satoshi-Regular"/>
              </a:rPr>
              <a:t>Year / purpose / status</a:t>
            </a:r>
          </a:p>
          <a:p>
            <a:pPr marL="0" indent="0">
              <a:lnSpc>
                <a:spcPct val="150000"/>
              </a:lnSpc>
              <a:buFont typeface="Arial" panose="020B0604020202020204" pitchFamily="34" charset="0"/>
              <a:buNone/>
            </a:pPr>
            <a:endParaRPr lang="en-US" sz="1600" dirty="0">
              <a:solidFill>
                <a:srgbClr val="424242"/>
              </a:solidFill>
              <a:latin typeface="Satoshi-Regular"/>
            </a:endParaRPr>
          </a:p>
        </p:txBody>
      </p:sp>
      <p:pic>
        <p:nvPicPr>
          <p:cNvPr id="17" name="Picture 16">
            <a:extLst>
              <a:ext uri="{FF2B5EF4-FFF2-40B4-BE49-F238E27FC236}">
                <a16:creationId xmlns:a16="http://schemas.microsoft.com/office/drawing/2014/main" id="{CEB3D5DC-4E8F-5F01-C0B7-4E8CFF59DDC6}"/>
              </a:ext>
            </a:extLst>
          </p:cNvPr>
          <p:cNvPicPr>
            <a:picLocks noChangeAspect="1"/>
          </p:cNvPicPr>
          <p:nvPr/>
        </p:nvPicPr>
        <p:blipFill>
          <a:blip r:embed="rId5"/>
          <a:stretch>
            <a:fillRect/>
          </a:stretch>
        </p:blipFill>
        <p:spPr>
          <a:xfrm>
            <a:off x="5615683" y="1555573"/>
            <a:ext cx="4096951" cy="2390986"/>
          </a:xfrm>
          <a:prstGeom prst="rect">
            <a:avLst/>
          </a:prstGeom>
        </p:spPr>
      </p:pic>
      <p:pic>
        <p:nvPicPr>
          <p:cNvPr id="19" name="Picture 18">
            <a:extLst>
              <a:ext uri="{FF2B5EF4-FFF2-40B4-BE49-F238E27FC236}">
                <a16:creationId xmlns:a16="http://schemas.microsoft.com/office/drawing/2014/main" id="{B1377885-B6EF-1EB7-FCC8-03036685AEAD}"/>
              </a:ext>
            </a:extLst>
          </p:cNvPr>
          <p:cNvPicPr>
            <a:picLocks noChangeAspect="1"/>
          </p:cNvPicPr>
          <p:nvPr/>
        </p:nvPicPr>
        <p:blipFill>
          <a:blip r:embed="rId6"/>
          <a:stretch>
            <a:fillRect/>
          </a:stretch>
        </p:blipFill>
        <p:spPr>
          <a:xfrm>
            <a:off x="555361" y="4095521"/>
            <a:ext cx="4501513" cy="2630018"/>
          </a:xfrm>
          <a:prstGeom prst="rect">
            <a:avLst/>
          </a:prstGeom>
        </p:spPr>
      </p:pic>
      <p:pic>
        <p:nvPicPr>
          <p:cNvPr id="21" name="Picture 20">
            <a:extLst>
              <a:ext uri="{FF2B5EF4-FFF2-40B4-BE49-F238E27FC236}">
                <a16:creationId xmlns:a16="http://schemas.microsoft.com/office/drawing/2014/main" id="{00ABCF44-FA12-42C6-72EF-03ACB2CD6AAE}"/>
              </a:ext>
            </a:extLst>
          </p:cNvPr>
          <p:cNvPicPr>
            <a:picLocks noChangeAspect="1"/>
          </p:cNvPicPr>
          <p:nvPr/>
        </p:nvPicPr>
        <p:blipFill>
          <a:blip r:embed="rId7"/>
          <a:stretch>
            <a:fillRect/>
          </a:stretch>
        </p:blipFill>
        <p:spPr>
          <a:xfrm>
            <a:off x="5615683" y="4149013"/>
            <a:ext cx="4429125" cy="2630019"/>
          </a:xfrm>
          <a:prstGeom prst="rect">
            <a:avLst/>
          </a:prstGeom>
        </p:spPr>
      </p:pic>
    </p:spTree>
    <p:extLst>
      <p:ext uri="{BB962C8B-B14F-4D97-AF65-F5344CB8AC3E}">
        <p14:creationId xmlns:p14="http://schemas.microsoft.com/office/powerpoint/2010/main" val="3777540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62A9-7943-82C3-D796-E5C329537534}"/>
              </a:ext>
            </a:extLst>
          </p:cNvPr>
          <p:cNvSpPr>
            <a:spLocks noGrp="1"/>
          </p:cNvSpPr>
          <p:nvPr>
            <p:ph type="title"/>
          </p:nvPr>
        </p:nvSpPr>
        <p:spPr/>
        <p:txBody>
          <a:bodyPr/>
          <a:lstStyle/>
          <a:p>
            <a:r>
              <a:rPr lang="en-US" dirty="0"/>
              <a:t>Conclusion</a:t>
            </a:r>
          </a:p>
        </p:txBody>
      </p:sp>
      <p:sp>
        <p:nvSpPr>
          <p:cNvPr id="8" name="Content Placeholder 7">
            <a:extLst>
              <a:ext uri="{FF2B5EF4-FFF2-40B4-BE49-F238E27FC236}">
                <a16:creationId xmlns:a16="http://schemas.microsoft.com/office/drawing/2014/main" id="{E8385063-EE27-8D4D-CFCD-4BC579EC8A45}"/>
              </a:ext>
            </a:extLst>
          </p:cNvPr>
          <p:cNvSpPr>
            <a:spLocks noGrp="1"/>
          </p:cNvSpPr>
          <p:nvPr>
            <p:ph idx="1"/>
          </p:nvPr>
        </p:nvSpPr>
        <p:spPr>
          <a:xfrm>
            <a:off x="719874" y="1585968"/>
            <a:ext cx="8992759" cy="2684191"/>
          </a:xfrm>
        </p:spPr>
        <p:txBody>
          <a:bodyPr>
            <a:noAutofit/>
          </a:bodyPr>
          <a:lstStyle/>
          <a:p>
            <a:pPr>
              <a:lnSpc>
                <a:spcPct val="150000"/>
              </a:lnSpc>
            </a:pPr>
            <a:r>
              <a:rPr lang="en-US" sz="1600" dirty="0">
                <a:solidFill>
                  <a:srgbClr val="424242"/>
                </a:solidFill>
                <a:latin typeface="Satoshi-Regular"/>
              </a:rPr>
              <a:t>The grade of loan goes from A to G, the default rate increases</a:t>
            </a:r>
          </a:p>
          <a:p>
            <a:pPr>
              <a:lnSpc>
                <a:spcPct val="150000"/>
              </a:lnSpc>
            </a:pPr>
            <a:r>
              <a:rPr lang="en-US" sz="1600" dirty="0">
                <a:solidFill>
                  <a:srgbClr val="424242"/>
                </a:solidFill>
                <a:latin typeface="Satoshi-Regular"/>
              </a:rPr>
              <a:t>Contradiction to the expected values the verified loans default more than not verified</a:t>
            </a:r>
          </a:p>
          <a:p>
            <a:pPr>
              <a:lnSpc>
                <a:spcPct val="150000"/>
              </a:lnSpc>
            </a:pPr>
            <a:r>
              <a:rPr lang="en-US" sz="1600" dirty="0">
                <a:solidFill>
                  <a:srgbClr val="424242"/>
                </a:solidFill>
                <a:latin typeface="Satoshi-Regular"/>
              </a:rPr>
              <a:t>Small business loans default the most, then renewable energy and education</a:t>
            </a:r>
          </a:p>
          <a:p>
            <a:pPr>
              <a:lnSpc>
                <a:spcPct val="150000"/>
              </a:lnSpc>
            </a:pPr>
            <a:r>
              <a:rPr lang="en-US" sz="1600" dirty="0">
                <a:solidFill>
                  <a:srgbClr val="424242"/>
                </a:solidFill>
                <a:latin typeface="Satoshi-Regular"/>
              </a:rPr>
              <a:t>Lower the annual income, higher the default rate</a:t>
            </a:r>
          </a:p>
          <a:p>
            <a:pPr>
              <a:lnSpc>
                <a:spcPct val="150000"/>
              </a:lnSpc>
            </a:pPr>
            <a:r>
              <a:rPr lang="en-US" sz="1600" dirty="0">
                <a:solidFill>
                  <a:srgbClr val="424242"/>
                </a:solidFill>
                <a:latin typeface="Satoshi-Regular"/>
              </a:rPr>
              <a:t>High </a:t>
            </a:r>
            <a:r>
              <a:rPr lang="en-US" sz="1600" dirty="0" err="1">
                <a:solidFill>
                  <a:srgbClr val="424242"/>
                </a:solidFill>
                <a:latin typeface="Satoshi-Regular"/>
              </a:rPr>
              <a:t>dti</a:t>
            </a:r>
            <a:r>
              <a:rPr lang="en-US" sz="1600" dirty="0">
                <a:solidFill>
                  <a:srgbClr val="424242"/>
                </a:solidFill>
                <a:latin typeface="Satoshi-Regular"/>
              </a:rPr>
              <a:t> translates into higher default rates, as expected</a:t>
            </a:r>
          </a:p>
        </p:txBody>
      </p:sp>
      <p:pic>
        <p:nvPicPr>
          <p:cNvPr id="5" name="Picture 4">
            <a:extLst>
              <a:ext uri="{FF2B5EF4-FFF2-40B4-BE49-F238E27FC236}">
                <a16:creationId xmlns:a16="http://schemas.microsoft.com/office/drawing/2014/main" id="{7C1BD668-A245-A68A-6D53-42CFB26E7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109630"/>
            <a:ext cx="1319350" cy="879567"/>
          </a:xfrm>
          <a:prstGeom prst="rect">
            <a:avLst/>
          </a:prstGeom>
        </p:spPr>
      </p:pic>
      <p:pic>
        <p:nvPicPr>
          <p:cNvPr id="7" name="Picture 6">
            <a:extLst>
              <a:ext uri="{FF2B5EF4-FFF2-40B4-BE49-F238E27FC236}">
                <a16:creationId xmlns:a16="http://schemas.microsoft.com/office/drawing/2014/main" id="{4FC5CE8A-E601-34A5-4938-5B35C3B1413E}"/>
              </a:ext>
            </a:extLst>
          </p:cNvPr>
          <p:cNvPicPr>
            <a:picLocks noChangeAspect="1"/>
          </p:cNvPicPr>
          <p:nvPr/>
        </p:nvPicPr>
        <p:blipFill rotWithShape="1">
          <a:blip r:embed="rId3">
            <a:extLst>
              <a:ext uri="{28A0092B-C50C-407E-A947-70E740481C1C}">
                <a14:useLocalDpi xmlns:a14="http://schemas.microsoft.com/office/drawing/2010/main" val="0"/>
              </a:ext>
            </a:extLst>
          </a:blip>
          <a:srcRect b="15197"/>
          <a:stretch/>
        </p:blipFill>
        <p:spPr>
          <a:xfrm>
            <a:off x="9712634" y="109630"/>
            <a:ext cx="1082612" cy="761201"/>
          </a:xfrm>
          <a:prstGeom prst="rect">
            <a:avLst/>
          </a:prstGeom>
        </p:spPr>
      </p:pic>
    </p:spTree>
    <p:extLst>
      <p:ext uri="{BB962C8B-B14F-4D97-AF65-F5344CB8AC3E}">
        <p14:creationId xmlns:p14="http://schemas.microsoft.com/office/powerpoint/2010/main" val="2408117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62A9-7943-82C3-D796-E5C329537534}"/>
              </a:ext>
            </a:extLst>
          </p:cNvPr>
          <p:cNvSpPr>
            <a:spLocks noGrp="1"/>
          </p:cNvSpPr>
          <p:nvPr>
            <p:ph type="title"/>
          </p:nvPr>
        </p:nvSpPr>
        <p:spPr/>
        <p:txBody>
          <a:bodyPr/>
          <a:lstStyle/>
          <a:p>
            <a:r>
              <a:rPr lang="en-US" dirty="0"/>
              <a:t>Background</a:t>
            </a:r>
          </a:p>
        </p:txBody>
      </p:sp>
      <p:sp>
        <p:nvSpPr>
          <p:cNvPr id="8" name="Content Placeholder 7">
            <a:extLst>
              <a:ext uri="{FF2B5EF4-FFF2-40B4-BE49-F238E27FC236}">
                <a16:creationId xmlns:a16="http://schemas.microsoft.com/office/drawing/2014/main" id="{E8385063-EE27-8D4D-CFCD-4BC579EC8A45}"/>
              </a:ext>
            </a:extLst>
          </p:cNvPr>
          <p:cNvSpPr>
            <a:spLocks noGrp="1"/>
          </p:cNvSpPr>
          <p:nvPr>
            <p:ph idx="1"/>
          </p:nvPr>
        </p:nvSpPr>
        <p:spPr>
          <a:xfrm>
            <a:off x="838200" y="1825625"/>
            <a:ext cx="10515600" cy="4667250"/>
          </a:xfrm>
        </p:spPr>
        <p:txBody>
          <a:bodyPr>
            <a:normAutofit/>
          </a:bodyPr>
          <a:lstStyle/>
          <a:p>
            <a:pPr>
              <a:lnSpc>
                <a:spcPct val="150000"/>
              </a:lnSpc>
            </a:pPr>
            <a:r>
              <a:rPr lang="en-US" sz="1600" b="0" i="0" dirty="0">
                <a:solidFill>
                  <a:srgbClr val="424242"/>
                </a:solidFill>
                <a:effectLst/>
                <a:latin typeface="Satoshi-Regular"/>
              </a:rPr>
              <a:t>Lending </a:t>
            </a:r>
            <a:r>
              <a:rPr lang="en-US" sz="1600" dirty="0">
                <a:solidFill>
                  <a:srgbClr val="424242"/>
                </a:solidFill>
                <a:latin typeface="Satoshi-Regular"/>
              </a:rPr>
              <a:t>Club </a:t>
            </a:r>
            <a:r>
              <a:rPr lang="en-US" sz="1600" b="0" i="0" dirty="0">
                <a:solidFill>
                  <a:srgbClr val="424242"/>
                </a:solidFill>
                <a:effectLst/>
                <a:latin typeface="Satoshi-Regular"/>
              </a:rPr>
              <a:t>is a confluence of investors looking for structured alternative investments and creditworthy borrowers looking to fulfill their monetary needs. There is a large part of the Indian population not covered by traditional credit-providing institutions. Simultaneously, there is an investor class looking to diversify their portfolio with alternative investment options that yield high returns. </a:t>
            </a:r>
          </a:p>
          <a:p>
            <a:pPr marL="0" indent="0">
              <a:lnSpc>
                <a:spcPct val="150000"/>
              </a:lnSpc>
              <a:buNone/>
            </a:pPr>
            <a:endParaRPr lang="en-US" sz="1600" b="0" i="0" dirty="0">
              <a:solidFill>
                <a:srgbClr val="424242"/>
              </a:solidFill>
              <a:effectLst/>
              <a:latin typeface="Satoshi-Regular"/>
            </a:endParaRPr>
          </a:p>
          <a:p>
            <a:pPr>
              <a:lnSpc>
                <a:spcPct val="150000"/>
              </a:lnSpc>
            </a:pPr>
            <a:r>
              <a:rPr lang="en-US" sz="1600" b="0" i="0" dirty="0">
                <a:solidFill>
                  <a:srgbClr val="424242"/>
                </a:solidFill>
                <a:effectLst/>
                <a:latin typeface="Satoshi-Regular"/>
              </a:rPr>
              <a:t>Lending </a:t>
            </a:r>
            <a:r>
              <a:rPr lang="en-US" sz="1600" dirty="0" err="1">
                <a:solidFill>
                  <a:srgbClr val="424242"/>
                </a:solidFill>
                <a:latin typeface="Satoshi-Regular"/>
              </a:rPr>
              <a:t>Club</a:t>
            </a:r>
            <a:r>
              <a:rPr lang="en-US" sz="1600" b="0" i="0" dirty="0" err="1">
                <a:solidFill>
                  <a:srgbClr val="424242"/>
                </a:solidFill>
                <a:effectLst/>
                <a:latin typeface="Satoshi-Regular"/>
              </a:rPr>
              <a:t>fill</a:t>
            </a:r>
            <a:r>
              <a:rPr lang="en-US" sz="1600" b="0" i="0" dirty="0">
                <a:solidFill>
                  <a:srgbClr val="424242"/>
                </a:solidFill>
                <a:effectLst/>
                <a:latin typeface="Satoshi-Regular"/>
              </a:rPr>
              <a:t> this gap and bring these demographics together, creating an ecosystem for people to meet their financial goals. We, as market leaders, strive to fulfill the demands that have been left unattended by others and are the fastest growing P2P lending platform in the country. We are led by passionate problem solvers and backed by investors around the world to </a:t>
            </a:r>
            <a:r>
              <a:rPr lang="en-US" sz="1600" b="0" i="0" dirty="0" err="1">
                <a:solidFill>
                  <a:srgbClr val="424242"/>
                </a:solidFill>
                <a:effectLst/>
                <a:latin typeface="Satoshi-Regular"/>
              </a:rPr>
              <a:t>realise</a:t>
            </a:r>
            <a:r>
              <a:rPr lang="en-US" sz="1600" b="0" i="0" dirty="0">
                <a:solidFill>
                  <a:srgbClr val="424242"/>
                </a:solidFill>
                <a:effectLst/>
                <a:latin typeface="Satoshi-Regular"/>
              </a:rPr>
              <a:t> this dream and become the most trustworthy platform for both our investors and borrowers.</a:t>
            </a:r>
            <a:endParaRPr lang="en-US" sz="1600" dirty="0"/>
          </a:p>
        </p:txBody>
      </p:sp>
      <p:pic>
        <p:nvPicPr>
          <p:cNvPr id="5" name="Picture 4">
            <a:extLst>
              <a:ext uri="{FF2B5EF4-FFF2-40B4-BE49-F238E27FC236}">
                <a16:creationId xmlns:a16="http://schemas.microsoft.com/office/drawing/2014/main" id="{7C1BD668-A245-A68A-6D53-42CFB26E7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109630"/>
            <a:ext cx="1319350" cy="879567"/>
          </a:xfrm>
          <a:prstGeom prst="rect">
            <a:avLst/>
          </a:prstGeom>
        </p:spPr>
      </p:pic>
      <p:pic>
        <p:nvPicPr>
          <p:cNvPr id="7" name="Picture 6">
            <a:extLst>
              <a:ext uri="{FF2B5EF4-FFF2-40B4-BE49-F238E27FC236}">
                <a16:creationId xmlns:a16="http://schemas.microsoft.com/office/drawing/2014/main" id="{4FC5CE8A-E601-34A5-4938-5B35C3B1413E}"/>
              </a:ext>
            </a:extLst>
          </p:cNvPr>
          <p:cNvPicPr>
            <a:picLocks noChangeAspect="1"/>
          </p:cNvPicPr>
          <p:nvPr/>
        </p:nvPicPr>
        <p:blipFill rotWithShape="1">
          <a:blip r:embed="rId3">
            <a:extLst>
              <a:ext uri="{28A0092B-C50C-407E-A947-70E740481C1C}">
                <a14:useLocalDpi xmlns:a14="http://schemas.microsoft.com/office/drawing/2010/main" val="0"/>
              </a:ext>
            </a:extLst>
          </a:blip>
          <a:srcRect b="15197"/>
          <a:stretch/>
        </p:blipFill>
        <p:spPr>
          <a:xfrm>
            <a:off x="9712634" y="109630"/>
            <a:ext cx="1082612" cy="761201"/>
          </a:xfrm>
          <a:prstGeom prst="rect">
            <a:avLst/>
          </a:prstGeom>
        </p:spPr>
      </p:pic>
    </p:spTree>
    <p:extLst>
      <p:ext uri="{BB962C8B-B14F-4D97-AF65-F5344CB8AC3E}">
        <p14:creationId xmlns:p14="http://schemas.microsoft.com/office/powerpoint/2010/main" val="148297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62A9-7943-82C3-D796-E5C329537534}"/>
              </a:ext>
            </a:extLst>
          </p:cNvPr>
          <p:cNvSpPr>
            <a:spLocks noGrp="1"/>
          </p:cNvSpPr>
          <p:nvPr>
            <p:ph type="title"/>
          </p:nvPr>
        </p:nvSpPr>
        <p:spPr/>
        <p:txBody>
          <a:bodyPr/>
          <a:lstStyle/>
          <a:p>
            <a:r>
              <a:rPr lang="en-US" dirty="0"/>
              <a:t>Objective</a:t>
            </a:r>
          </a:p>
        </p:txBody>
      </p:sp>
      <p:sp>
        <p:nvSpPr>
          <p:cNvPr id="8" name="Content Placeholder 7">
            <a:extLst>
              <a:ext uri="{FF2B5EF4-FFF2-40B4-BE49-F238E27FC236}">
                <a16:creationId xmlns:a16="http://schemas.microsoft.com/office/drawing/2014/main" id="{E8385063-EE27-8D4D-CFCD-4BC579EC8A45}"/>
              </a:ext>
            </a:extLst>
          </p:cNvPr>
          <p:cNvSpPr>
            <a:spLocks noGrp="1"/>
          </p:cNvSpPr>
          <p:nvPr>
            <p:ph idx="1"/>
          </p:nvPr>
        </p:nvSpPr>
        <p:spPr>
          <a:xfrm>
            <a:off x="838200" y="1506029"/>
            <a:ext cx="10515600" cy="4986846"/>
          </a:xfrm>
        </p:spPr>
        <p:txBody>
          <a:bodyPr>
            <a:noAutofit/>
          </a:bodyPr>
          <a:lstStyle/>
          <a:p>
            <a:pPr marL="0" indent="0">
              <a:lnSpc>
                <a:spcPct val="150000"/>
              </a:lnSpc>
              <a:buNone/>
            </a:pPr>
            <a:r>
              <a:rPr lang="en-US" sz="1600" dirty="0">
                <a:solidFill>
                  <a:srgbClr val="424242"/>
                </a:solidFill>
                <a:latin typeface="Satoshi-Regular"/>
              </a:rPr>
              <a:t>In this case study, you will use EDA to understand how consumer attributes and loan attributes influence the tendency of default. When a person applies for a loan, there are two types of decisions that could be taken by the company:</a:t>
            </a:r>
            <a:br>
              <a:rPr lang="en-US" sz="1600" dirty="0">
                <a:solidFill>
                  <a:srgbClr val="424242"/>
                </a:solidFill>
                <a:latin typeface="Satoshi-Regular"/>
              </a:rPr>
            </a:br>
            <a:r>
              <a:rPr lang="en-US" sz="1600" dirty="0">
                <a:solidFill>
                  <a:srgbClr val="424242"/>
                </a:solidFill>
                <a:latin typeface="Satoshi-Regular"/>
              </a:rPr>
              <a:t>Loan accepted: If the company approves the loan, there are 3 possible scenarios described below:</a:t>
            </a:r>
          </a:p>
          <a:p>
            <a:pPr>
              <a:lnSpc>
                <a:spcPct val="150000"/>
              </a:lnSpc>
            </a:pPr>
            <a:r>
              <a:rPr lang="en-US" sz="1600" dirty="0">
                <a:solidFill>
                  <a:srgbClr val="424242"/>
                </a:solidFill>
                <a:latin typeface="Satoshi-Regular"/>
              </a:rPr>
              <a:t>Fully paid: Applicant has fully paid the loan (the principal and the interest rate)</a:t>
            </a:r>
          </a:p>
          <a:p>
            <a:pPr>
              <a:lnSpc>
                <a:spcPct val="150000"/>
              </a:lnSpc>
            </a:pPr>
            <a:r>
              <a:rPr lang="en-US" sz="1600" dirty="0">
                <a:solidFill>
                  <a:srgbClr val="424242"/>
                </a:solidFill>
                <a:latin typeface="Satoshi-Regular"/>
              </a:rPr>
              <a:t>Current: Applicant is in the process of paying the instalments, i.e. the tenure of the loan is not yet completed. These candidates are not labelled as 'defaulted’.</a:t>
            </a:r>
          </a:p>
          <a:p>
            <a:pPr>
              <a:lnSpc>
                <a:spcPct val="150000"/>
              </a:lnSpc>
            </a:pPr>
            <a:r>
              <a:rPr lang="en-US" sz="1600" dirty="0">
                <a:solidFill>
                  <a:srgbClr val="424242"/>
                </a:solidFill>
                <a:latin typeface="Satoshi-Regular"/>
              </a:rPr>
              <a:t>Charged-off: Applicant has not paid the instalments in due time for a long period of time, i.e. he/she has defaulted on the loan </a:t>
            </a:r>
          </a:p>
          <a:p>
            <a:pPr>
              <a:lnSpc>
                <a:spcPct val="150000"/>
              </a:lnSpc>
            </a:pPr>
            <a:r>
              <a:rPr lang="en-US" sz="1600" dirty="0">
                <a:solidFill>
                  <a:srgbClr val="424242"/>
                </a:solidFill>
                <a:latin typeface="Satoshi-Regular"/>
              </a:rPr>
              <a:t>Loan rejected: The company had rejected the loan (because the candidate does not meet their requirements etc.). Since the loan was rejected, there is no transactional history of those applicants with the company and so this data is not available with the company (and thus in this dataset)</a:t>
            </a:r>
          </a:p>
          <a:p>
            <a:pPr marL="0" indent="0">
              <a:lnSpc>
                <a:spcPct val="150000"/>
              </a:lnSpc>
              <a:buNone/>
            </a:pPr>
            <a:endParaRPr lang="en-US" sz="1600" dirty="0">
              <a:solidFill>
                <a:srgbClr val="424242"/>
              </a:solidFill>
              <a:latin typeface="Satoshi-Regular"/>
            </a:endParaRPr>
          </a:p>
          <a:p>
            <a:pPr marL="0" indent="0">
              <a:lnSpc>
                <a:spcPct val="150000"/>
              </a:lnSpc>
              <a:buNone/>
            </a:pPr>
            <a:endParaRPr lang="en-US" sz="1600" dirty="0">
              <a:solidFill>
                <a:srgbClr val="424242"/>
              </a:solidFill>
              <a:latin typeface="Satoshi-Regular"/>
            </a:endParaRPr>
          </a:p>
        </p:txBody>
      </p:sp>
      <p:pic>
        <p:nvPicPr>
          <p:cNvPr id="5" name="Picture 4">
            <a:extLst>
              <a:ext uri="{FF2B5EF4-FFF2-40B4-BE49-F238E27FC236}">
                <a16:creationId xmlns:a16="http://schemas.microsoft.com/office/drawing/2014/main" id="{7C1BD668-A245-A68A-6D53-42CFB26E7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109630"/>
            <a:ext cx="1319350" cy="879567"/>
          </a:xfrm>
          <a:prstGeom prst="rect">
            <a:avLst/>
          </a:prstGeom>
        </p:spPr>
      </p:pic>
      <p:pic>
        <p:nvPicPr>
          <p:cNvPr id="7" name="Picture 6">
            <a:extLst>
              <a:ext uri="{FF2B5EF4-FFF2-40B4-BE49-F238E27FC236}">
                <a16:creationId xmlns:a16="http://schemas.microsoft.com/office/drawing/2014/main" id="{4FC5CE8A-E601-34A5-4938-5B35C3B1413E}"/>
              </a:ext>
            </a:extLst>
          </p:cNvPr>
          <p:cNvPicPr>
            <a:picLocks noChangeAspect="1"/>
          </p:cNvPicPr>
          <p:nvPr/>
        </p:nvPicPr>
        <p:blipFill rotWithShape="1">
          <a:blip r:embed="rId3">
            <a:extLst>
              <a:ext uri="{28A0092B-C50C-407E-A947-70E740481C1C}">
                <a14:useLocalDpi xmlns:a14="http://schemas.microsoft.com/office/drawing/2010/main" val="0"/>
              </a:ext>
            </a:extLst>
          </a:blip>
          <a:srcRect b="15197"/>
          <a:stretch/>
        </p:blipFill>
        <p:spPr>
          <a:xfrm>
            <a:off x="9712634" y="109630"/>
            <a:ext cx="1082612" cy="761201"/>
          </a:xfrm>
          <a:prstGeom prst="rect">
            <a:avLst/>
          </a:prstGeom>
        </p:spPr>
      </p:pic>
    </p:spTree>
    <p:extLst>
      <p:ext uri="{BB962C8B-B14F-4D97-AF65-F5344CB8AC3E}">
        <p14:creationId xmlns:p14="http://schemas.microsoft.com/office/powerpoint/2010/main" val="867996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62A9-7943-82C3-D796-E5C329537534}"/>
              </a:ext>
            </a:extLst>
          </p:cNvPr>
          <p:cNvSpPr>
            <a:spLocks noGrp="1"/>
          </p:cNvSpPr>
          <p:nvPr>
            <p:ph type="title"/>
          </p:nvPr>
        </p:nvSpPr>
        <p:spPr/>
        <p:txBody>
          <a:bodyPr/>
          <a:lstStyle/>
          <a:p>
            <a:r>
              <a:rPr lang="en-US" dirty="0"/>
              <a:t>Objective</a:t>
            </a:r>
          </a:p>
        </p:txBody>
      </p:sp>
      <p:sp>
        <p:nvSpPr>
          <p:cNvPr id="8" name="Content Placeholder 7">
            <a:extLst>
              <a:ext uri="{FF2B5EF4-FFF2-40B4-BE49-F238E27FC236}">
                <a16:creationId xmlns:a16="http://schemas.microsoft.com/office/drawing/2014/main" id="{E8385063-EE27-8D4D-CFCD-4BC579EC8A45}"/>
              </a:ext>
            </a:extLst>
          </p:cNvPr>
          <p:cNvSpPr>
            <a:spLocks noGrp="1"/>
          </p:cNvSpPr>
          <p:nvPr>
            <p:ph idx="1"/>
          </p:nvPr>
        </p:nvSpPr>
        <p:spPr>
          <a:xfrm>
            <a:off x="838200" y="1506029"/>
            <a:ext cx="10515600" cy="2417901"/>
          </a:xfrm>
        </p:spPr>
        <p:txBody>
          <a:bodyPr>
            <a:noAutofit/>
          </a:bodyPr>
          <a:lstStyle/>
          <a:p>
            <a:pPr marL="0" indent="0">
              <a:lnSpc>
                <a:spcPct val="150000"/>
              </a:lnSpc>
              <a:buNone/>
            </a:pPr>
            <a:r>
              <a:rPr lang="en-US" sz="1600" dirty="0">
                <a:solidFill>
                  <a:srgbClr val="424242"/>
                </a:solidFill>
                <a:latin typeface="Satoshi-Regular"/>
              </a:rPr>
              <a:t>The analysis is divided into four main parts:</a:t>
            </a:r>
          </a:p>
          <a:p>
            <a:pPr marL="342900" indent="-342900">
              <a:lnSpc>
                <a:spcPct val="150000"/>
              </a:lnSpc>
              <a:buFont typeface="+mj-lt"/>
              <a:buAutoNum type="arabicPeriod"/>
            </a:pPr>
            <a:r>
              <a:rPr lang="en-US" sz="1600" dirty="0">
                <a:solidFill>
                  <a:srgbClr val="424242"/>
                </a:solidFill>
                <a:latin typeface="Satoshi-Regular"/>
              </a:rPr>
              <a:t>Data understanding </a:t>
            </a:r>
          </a:p>
          <a:p>
            <a:pPr marL="342900" indent="-342900">
              <a:lnSpc>
                <a:spcPct val="150000"/>
              </a:lnSpc>
              <a:buFont typeface="+mj-lt"/>
              <a:buAutoNum type="arabicPeriod"/>
            </a:pPr>
            <a:r>
              <a:rPr lang="en-US" sz="1600" dirty="0">
                <a:solidFill>
                  <a:srgbClr val="424242"/>
                </a:solidFill>
                <a:latin typeface="Satoshi-Regular"/>
              </a:rPr>
              <a:t>Data cleaning</a:t>
            </a:r>
          </a:p>
          <a:p>
            <a:pPr marL="342900" indent="-342900">
              <a:lnSpc>
                <a:spcPct val="150000"/>
              </a:lnSpc>
              <a:buFont typeface="+mj-lt"/>
              <a:buAutoNum type="arabicPeriod"/>
            </a:pPr>
            <a:r>
              <a:rPr lang="en-US" sz="1600" dirty="0">
                <a:solidFill>
                  <a:srgbClr val="424242"/>
                </a:solidFill>
                <a:latin typeface="Satoshi-Regular"/>
              </a:rPr>
              <a:t>Data Analysis</a:t>
            </a:r>
          </a:p>
          <a:p>
            <a:pPr marL="342900" indent="-342900">
              <a:lnSpc>
                <a:spcPct val="150000"/>
              </a:lnSpc>
              <a:buFont typeface="+mj-lt"/>
              <a:buAutoNum type="arabicPeriod"/>
            </a:pPr>
            <a:r>
              <a:rPr lang="en-US" sz="1600" dirty="0">
                <a:solidFill>
                  <a:srgbClr val="424242"/>
                </a:solidFill>
                <a:latin typeface="Satoshi-Regular"/>
              </a:rPr>
              <a:t>Conclusion</a:t>
            </a:r>
          </a:p>
        </p:txBody>
      </p:sp>
      <p:pic>
        <p:nvPicPr>
          <p:cNvPr id="5" name="Picture 4">
            <a:extLst>
              <a:ext uri="{FF2B5EF4-FFF2-40B4-BE49-F238E27FC236}">
                <a16:creationId xmlns:a16="http://schemas.microsoft.com/office/drawing/2014/main" id="{7C1BD668-A245-A68A-6D53-42CFB26E7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109630"/>
            <a:ext cx="1319350" cy="879567"/>
          </a:xfrm>
          <a:prstGeom prst="rect">
            <a:avLst/>
          </a:prstGeom>
        </p:spPr>
      </p:pic>
      <p:pic>
        <p:nvPicPr>
          <p:cNvPr id="7" name="Picture 6">
            <a:extLst>
              <a:ext uri="{FF2B5EF4-FFF2-40B4-BE49-F238E27FC236}">
                <a16:creationId xmlns:a16="http://schemas.microsoft.com/office/drawing/2014/main" id="{4FC5CE8A-E601-34A5-4938-5B35C3B1413E}"/>
              </a:ext>
            </a:extLst>
          </p:cNvPr>
          <p:cNvPicPr>
            <a:picLocks noChangeAspect="1"/>
          </p:cNvPicPr>
          <p:nvPr/>
        </p:nvPicPr>
        <p:blipFill rotWithShape="1">
          <a:blip r:embed="rId3">
            <a:extLst>
              <a:ext uri="{28A0092B-C50C-407E-A947-70E740481C1C}">
                <a14:useLocalDpi xmlns:a14="http://schemas.microsoft.com/office/drawing/2010/main" val="0"/>
              </a:ext>
            </a:extLst>
          </a:blip>
          <a:srcRect b="15197"/>
          <a:stretch/>
        </p:blipFill>
        <p:spPr>
          <a:xfrm>
            <a:off x="9712634" y="109630"/>
            <a:ext cx="1082612" cy="761201"/>
          </a:xfrm>
          <a:prstGeom prst="rect">
            <a:avLst/>
          </a:prstGeom>
        </p:spPr>
      </p:pic>
    </p:spTree>
    <p:extLst>
      <p:ext uri="{BB962C8B-B14F-4D97-AF65-F5344CB8AC3E}">
        <p14:creationId xmlns:p14="http://schemas.microsoft.com/office/powerpoint/2010/main" val="3224983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62A9-7943-82C3-D796-E5C329537534}"/>
              </a:ext>
            </a:extLst>
          </p:cNvPr>
          <p:cNvSpPr>
            <a:spLocks noGrp="1"/>
          </p:cNvSpPr>
          <p:nvPr>
            <p:ph type="title"/>
          </p:nvPr>
        </p:nvSpPr>
        <p:spPr/>
        <p:txBody>
          <a:bodyPr/>
          <a:lstStyle/>
          <a:p>
            <a:r>
              <a:rPr lang="en-US" dirty="0"/>
              <a:t>Data Understanding</a:t>
            </a:r>
          </a:p>
        </p:txBody>
      </p:sp>
      <p:sp>
        <p:nvSpPr>
          <p:cNvPr id="8" name="Content Placeholder 7">
            <a:extLst>
              <a:ext uri="{FF2B5EF4-FFF2-40B4-BE49-F238E27FC236}">
                <a16:creationId xmlns:a16="http://schemas.microsoft.com/office/drawing/2014/main" id="{E8385063-EE27-8D4D-CFCD-4BC579EC8A45}"/>
              </a:ext>
            </a:extLst>
          </p:cNvPr>
          <p:cNvSpPr>
            <a:spLocks noGrp="1"/>
          </p:cNvSpPr>
          <p:nvPr>
            <p:ph idx="1"/>
          </p:nvPr>
        </p:nvSpPr>
        <p:spPr>
          <a:xfrm>
            <a:off x="838200" y="1506029"/>
            <a:ext cx="10515600" cy="2551066"/>
          </a:xfrm>
        </p:spPr>
        <p:txBody>
          <a:bodyPr>
            <a:noAutofit/>
          </a:bodyPr>
          <a:lstStyle/>
          <a:p>
            <a:pPr marL="0" indent="0">
              <a:lnSpc>
                <a:spcPct val="150000"/>
              </a:lnSpc>
              <a:buNone/>
            </a:pPr>
            <a:r>
              <a:rPr lang="en-US" sz="1600" dirty="0"/>
              <a:t>Types of variables</a:t>
            </a:r>
          </a:p>
          <a:p>
            <a:pPr>
              <a:lnSpc>
                <a:spcPct val="150000"/>
              </a:lnSpc>
            </a:pPr>
            <a:r>
              <a:rPr lang="en-US" sz="1600" dirty="0"/>
              <a:t>Customer (applicant) demographic</a:t>
            </a:r>
          </a:p>
          <a:p>
            <a:pPr>
              <a:lnSpc>
                <a:spcPct val="150000"/>
              </a:lnSpc>
            </a:pPr>
            <a:r>
              <a:rPr lang="en-US" sz="1600" dirty="0"/>
              <a:t>Loan related information &amp; characteristics</a:t>
            </a:r>
          </a:p>
          <a:p>
            <a:pPr>
              <a:lnSpc>
                <a:spcPct val="150000"/>
              </a:lnSpc>
            </a:pPr>
            <a:r>
              <a:rPr lang="en-US" sz="1600" dirty="0"/>
              <a:t>Customer behavior (if the loan is granted)</a:t>
            </a:r>
          </a:p>
          <a:p>
            <a:pPr marL="0" indent="0">
              <a:lnSpc>
                <a:spcPct val="150000"/>
              </a:lnSpc>
              <a:buNone/>
            </a:pPr>
            <a:r>
              <a:rPr lang="en-US" sz="1600" dirty="0">
                <a:solidFill>
                  <a:srgbClr val="424242"/>
                </a:solidFill>
                <a:latin typeface="Satoshi-Regular"/>
              </a:rPr>
              <a:t>E.g.</a:t>
            </a:r>
          </a:p>
        </p:txBody>
      </p:sp>
      <p:pic>
        <p:nvPicPr>
          <p:cNvPr id="5" name="Picture 4">
            <a:extLst>
              <a:ext uri="{FF2B5EF4-FFF2-40B4-BE49-F238E27FC236}">
                <a16:creationId xmlns:a16="http://schemas.microsoft.com/office/drawing/2014/main" id="{7C1BD668-A245-A68A-6D53-42CFB26E7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109630"/>
            <a:ext cx="1319350" cy="879567"/>
          </a:xfrm>
          <a:prstGeom prst="rect">
            <a:avLst/>
          </a:prstGeom>
        </p:spPr>
      </p:pic>
      <p:pic>
        <p:nvPicPr>
          <p:cNvPr id="7" name="Picture 6">
            <a:extLst>
              <a:ext uri="{FF2B5EF4-FFF2-40B4-BE49-F238E27FC236}">
                <a16:creationId xmlns:a16="http://schemas.microsoft.com/office/drawing/2014/main" id="{4FC5CE8A-E601-34A5-4938-5B35C3B1413E}"/>
              </a:ext>
            </a:extLst>
          </p:cNvPr>
          <p:cNvPicPr>
            <a:picLocks noChangeAspect="1"/>
          </p:cNvPicPr>
          <p:nvPr/>
        </p:nvPicPr>
        <p:blipFill rotWithShape="1">
          <a:blip r:embed="rId3">
            <a:extLst>
              <a:ext uri="{28A0092B-C50C-407E-A947-70E740481C1C}">
                <a14:useLocalDpi xmlns:a14="http://schemas.microsoft.com/office/drawing/2010/main" val="0"/>
              </a:ext>
            </a:extLst>
          </a:blip>
          <a:srcRect b="15197"/>
          <a:stretch/>
        </p:blipFill>
        <p:spPr>
          <a:xfrm>
            <a:off x="9712634" y="109630"/>
            <a:ext cx="1082612" cy="761201"/>
          </a:xfrm>
          <a:prstGeom prst="rect">
            <a:avLst/>
          </a:prstGeom>
        </p:spPr>
      </p:pic>
      <p:graphicFrame>
        <p:nvGraphicFramePr>
          <p:cNvPr id="6" name="Table 8">
            <a:extLst>
              <a:ext uri="{FF2B5EF4-FFF2-40B4-BE49-F238E27FC236}">
                <a16:creationId xmlns:a16="http://schemas.microsoft.com/office/drawing/2014/main" id="{10CAA67A-3555-67B3-3FB5-D07F364D4E61}"/>
              </a:ext>
            </a:extLst>
          </p:cNvPr>
          <p:cNvGraphicFramePr>
            <a:graphicFrameLocks noGrp="1"/>
          </p:cNvGraphicFramePr>
          <p:nvPr>
            <p:extLst>
              <p:ext uri="{D42A27DB-BD31-4B8C-83A1-F6EECF244321}">
                <p14:modId xmlns:p14="http://schemas.microsoft.com/office/powerpoint/2010/main" val="1161209374"/>
              </p:ext>
            </p:extLst>
          </p:nvPr>
        </p:nvGraphicFramePr>
        <p:xfrm>
          <a:off x="1468993" y="3765193"/>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06228547"/>
                    </a:ext>
                  </a:extLst>
                </a:gridCol>
                <a:gridCol w="2709333">
                  <a:extLst>
                    <a:ext uri="{9D8B030D-6E8A-4147-A177-3AD203B41FA5}">
                      <a16:colId xmlns:a16="http://schemas.microsoft.com/office/drawing/2014/main" val="1306750984"/>
                    </a:ext>
                  </a:extLst>
                </a:gridCol>
                <a:gridCol w="2709333">
                  <a:extLst>
                    <a:ext uri="{9D8B030D-6E8A-4147-A177-3AD203B41FA5}">
                      <a16:colId xmlns:a16="http://schemas.microsoft.com/office/drawing/2014/main" val="2682242799"/>
                    </a:ext>
                  </a:extLst>
                </a:gridCol>
              </a:tblGrid>
              <a:tr h="370840">
                <a:tc>
                  <a:txBody>
                    <a:bodyPr/>
                    <a:lstStyle/>
                    <a:p>
                      <a:r>
                        <a:rPr lang="en-US" dirty="0"/>
                        <a:t>Customer demographics</a:t>
                      </a:r>
                    </a:p>
                  </a:txBody>
                  <a:tcPr/>
                </a:tc>
                <a:tc>
                  <a:txBody>
                    <a:bodyPr/>
                    <a:lstStyle/>
                    <a:p>
                      <a:r>
                        <a:rPr lang="en-US" dirty="0"/>
                        <a:t>Loan Information</a:t>
                      </a:r>
                    </a:p>
                  </a:txBody>
                  <a:tcPr/>
                </a:tc>
                <a:tc>
                  <a:txBody>
                    <a:bodyPr/>
                    <a:lstStyle/>
                    <a:p>
                      <a:r>
                        <a:rPr lang="en-US" dirty="0"/>
                        <a:t>Customer Behavior</a:t>
                      </a:r>
                    </a:p>
                  </a:txBody>
                  <a:tcPr/>
                </a:tc>
                <a:extLst>
                  <a:ext uri="{0D108BD9-81ED-4DB2-BD59-A6C34878D82A}">
                    <a16:rowId xmlns:a16="http://schemas.microsoft.com/office/drawing/2014/main" val="1118986955"/>
                  </a:ext>
                </a:extLst>
              </a:tr>
              <a:tr h="370840">
                <a:tc>
                  <a:txBody>
                    <a:bodyPr/>
                    <a:lstStyle/>
                    <a:p>
                      <a:r>
                        <a:rPr lang="en-US" dirty="0"/>
                        <a:t>Employment Length</a:t>
                      </a:r>
                    </a:p>
                  </a:txBody>
                  <a:tcPr/>
                </a:tc>
                <a:tc>
                  <a:txBody>
                    <a:bodyPr/>
                    <a:lstStyle/>
                    <a:p>
                      <a:r>
                        <a:rPr lang="en-US" dirty="0"/>
                        <a:t>Loan Amount</a:t>
                      </a:r>
                    </a:p>
                  </a:txBody>
                  <a:tcPr/>
                </a:tc>
                <a:tc>
                  <a:txBody>
                    <a:bodyPr/>
                    <a:lstStyle/>
                    <a:p>
                      <a:r>
                        <a:rPr lang="en-US" dirty="0"/>
                        <a:t>Delinquency Year</a:t>
                      </a:r>
                    </a:p>
                  </a:txBody>
                  <a:tcPr/>
                </a:tc>
                <a:extLst>
                  <a:ext uri="{0D108BD9-81ED-4DB2-BD59-A6C34878D82A}">
                    <a16:rowId xmlns:a16="http://schemas.microsoft.com/office/drawing/2014/main" val="2185596536"/>
                  </a:ext>
                </a:extLst>
              </a:tr>
              <a:tr h="370840">
                <a:tc>
                  <a:txBody>
                    <a:bodyPr/>
                    <a:lstStyle/>
                    <a:p>
                      <a:r>
                        <a:rPr lang="en-US" dirty="0"/>
                        <a:t>Employment Title</a:t>
                      </a:r>
                    </a:p>
                  </a:txBody>
                  <a:tcPr/>
                </a:tc>
                <a:tc>
                  <a:txBody>
                    <a:bodyPr/>
                    <a:lstStyle/>
                    <a:p>
                      <a:r>
                        <a:rPr lang="en-US" dirty="0"/>
                        <a:t>Funded Amount</a:t>
                      </a:r>
                    </a:p>
                  </a:txBody>
                  <a:tcPr/>
                </a:tc>
                <a:tc>
                  <a:txBody>
                    <a:bodyPr/>
                    <a:lstStyle/>
                    <a:p>
                      <a:r>
                        <a:rPr lang="en-US" dirty="0"/>
                        <a:t>Revolving Balance</a:t>
                      </a:r>
                    </a:p>
                  </a:txBody>
                  <a:tcPr/>
                </a:tc>
                <a:extLst>
                  <a:ext uri="{0D108BD9-81ED-4DB2-BD59-A6C34878D82A}">
                    <a16:rowId xmlns:a16="http://schemas.microsoft.com/office/drawing/2014/main" val="2256253018"/>
                  </a:ext>
                </a:extLst>
              </a:tr>
              <a:tr h="370840">
                <a:tc>
                  <a:txBody>
                    <a:bodyPr/>
                    <a:lstStyle/>
                    <a:p>
                      <a:r>
                        <a:rPr lang="en-US" dirty="0"/>
                        <a:t>Annual Income</a:t>
                      </a:r>
                    </a:p>
                  </a:txBody>
                  <a:tcPr/>
                </a:tc>
                <a:tc>
                  <a:txBody>
                    <a:bodyPr/>
                    <a:lstStyle/>
                    <a:p>
                      <a:r>
                        <a:rPr lang="en-US" dirty="0"/>
                        <a:t>Interest Rate</a:t>
                      </a:r>
                    </a:p>
                  </a:txBody>
                  <a:tcPr/>
                </a:tc>
                <a:tc>
                  <a:txBody>
                    <a:bodyPr/>
                    <a:lstStyle/>
                    <a:p>
                      <a:r>
                        <a:rPr lang="en-US" dirty="0"/>
                        <a:t>Recoveries</a:t>
                      </a:r>
                    </a:p>
                  </a:txBody>
                  <a:tcPr/>
                </a:tc>
                <a:extLst>
                  <a:ext uri="{0D108BD9-81ED-4DB2-BD59-A6C34878D82A}">
                    <a16:rowId xmlns:a16="http://schemas.microsoft.com/office/drawing/2014/main" val="2443412961"/>
                  </a:ext>
                </a:extLst>
              </a:tr>
              <a:tr h="370840">
                <a:tc>
                  <a:txBody>
                    <a:bodyPr/>
                    <a:lstStyle/>
                    <a:p>
                      <a:r>
                        <a:rPr lang="en-US" dirty="0"/>
                        <a:t>Description</a:t>
                      </a:r>
                    </a:p>
                  </a:txBody>
                  <a:tcPr/>
                </a:tc>
                <a:tc>
                  <a:txBody>
                    <a:bodyPr/>
                    <a:lstStyle/>
                    <a:p>
                      <a:r>
                        <a:rPr lang="en-US" dirty="0"/>
                        <a:t>Loan Status</a:t>
                      </a:r>
                    </a:p>
                  </a:txBody>
                  <a:tcPr/>
                </a:tc>
                <a:tc>
                  <a:txBody>
                    <a:bodyPr/>
                    <a:lstStyle/>
                    <a:p>
                      <a:r>
                        <a:rPr lang="en-US" dirty="0"/>
                        <a:t>Application Type</a:t>
                      </a:r>
                    </a:p>
                  </a:txBody>
                  <a:tcPr/>
                </a:tc>
                <a:extLst>
                  <a:ext uri="{0D108BD9-81ED-4DB2-BD59-A6C34878D82A}">
                    <a16:rowId xmlns:a16="http://schemas.microsoft.com/office/drawing/2014/main" val="3238834204"/>
                  </a:ext>
                </a:extLst>
              </a:tr>
            </a:tbl>
          </a:graphicData>
        </a:graphic>
      </p:graphicFrame>
    </p:spTree>
    <p:extLst>
      <p:ext uri="{BB962C8B-B14F-4D97-AF65-F5344CB8AC3E}">
        <p14:creationId xmlns:p14="http://schemas.microsoft.com/office/powerpoint/2010/main" val="1136882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62A9-7943-82C3-D796-E5C329537534}"/>
              </a:ext>
            </a:extLst>
          </p:cNvPr>
          <p:cNvSpPr>
            <a:spLocks noGrp="1"/>
          </p:cNvSpPr>
          <p:nvPr>
            <p:ph type="title"/>
          </p:nvPr>
        </p:nvSpPr>
        <p:spPr/>
        <p:txBody>
          <a:bodyPr/>
          <a:lstStyle/>
          <a:p>
            <a:r>
              <a:rPr lang="en-US" dirty="0"/>
              <a:t>Data Cleaning</a:t>
            </a:r>
          </a:p>
        </p:txBody>
      </p:sp>
      <p:sp>
        <p:nvSpPr>
          <p:cNvPr id="8" name="Content Placeholder 7">
            <a:extLst>
              <a:ext uri="{FF2B5EF4-FFF2-40B4-BE49-F238E27FC236}">
                <a16:creationId xmlns:a16="http://schemas.microsoft.com/office/drawing/2014/main" id="{E8385063-EE27-8D4D-CFCD-4BC579EC8A45}"/>
              </a:ext>
            </a:extLst>
          </p:cNvPr>
          <p:cNvSpPr>
            <a:spLocks noGrp="1"/>
          </p:cNvSpPr>
          <p:nvPr>
            <p:ph idx="1"/>
          </p:nvPr>
        </p:nvSpPr>
        <p:spPr>
          <a:xfrm>
            <a:off x="838200" y="1506030"/>
            <a:ext cx="10515600" cy="879568"/>
          </a:xfrm>
        </p:spPr>
        <p:txBody>
          <a:bodyPr>
            <a:noAutofit/>
          </a:bodyPr>
          <a:lstStyle/>
          <a:p>
            <a:pPr marL="0" indent="0">
              <a:lnSpc>
                <a:spcPct val="150000"/>
              </a:lnSpc>
              <a:buNone/>
            </a:pPr>
            <a:r>
              <a:rPr lang="en-US" dirty="0">
                <a:solidFill>
                  <a:srgbClr val="424242"/>
                </a:solidFill>
                <a:latin typeface="Satoshi-Regular"/>
              </a:rPr>
              <a:t>Please refer to python file for cleaning and hypothesis </a:t>
            </a:r>
            <a:endParaRPr lang="en-US" sz="1600" dirty="0">
              <a:solidFill>
                <a:srgbClr val="424242"/>
              </a:solidFill>
              <a:latin typeface="Satoshi-Regular"/>
            </a:endParaRPr>
          </a:p>
        </p:txBody>
      </p:sp>
      <p:pic>
        <p:nvPicPr>
          <p:cNvPr id="5" name="Picture 4">
            <a:extLst>
              <a:ext uri="{FF2B5EF4-FFF2-40B4-BE49-F238E27FC236}">
                <a16:creationId xmlns:a16="http://schemas.microsoft.com/office/drawing/2014/main" id="{7C1BD668-A245-A68A-6D53-42CFB26E7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109630"/>
            <a:ext cx="1319350" cy="879567"/>
          </a:xfrm>
          <a:prstGeom prst="rect">
            <a:avLst/>
          </a:prstGeom>
        </p:spPr>
      </p:pic>
      <p:pic>
        <p:nvPicPr>
          <p:cNvPr id="7" name="Picture 6">
            <a:extLst>
              <a:ext uri="{FF2B5EF4-FFF2-40B4-BE49-F238E27FC236}">
                <a16:creationId xmlns:a16="http://schemas.microsoft.com/office/drawing/2014/main" id="{4FC5CE8A-E601-34A5-4938-5B35C3B1413E}"/>
              </a:ext>
            </a:extLst>
          </p:cNvPr>
          <p:cNvPicPr>
            <a:picLocks noChangeAspect="1"/>
          </p:cNvPicPr>
          <p:nvPr/>
        </p:nvPicPr>
        <p:blipFill rotWithShape="1">
          <a:blip r:embed="rId3">
            <a:extLst>
              <a:ext uri="{28A0092B-C50C-407E-A947-70E740481C1C}">
                <a14:useLocalDpi xmlns:a14="http://schemas.microsoft.com/office/drawing/2010/main" val="0"/>
              </a:ext>
            </a:extLst>
          </a:blip>
          <a:srcRect b="15197"/>
          <a:stretch/>
        </p:blipFill>
        <p:spPr>
          <a:xfrm>
            <a:off x="9712634" y="109630"/>
            <a:ext cx="1082612" cy="761201"/>
          </a:xfrm>
          <a:prstGeom prst="rect">
            <a:avLst/>
          </a:prstGeom>
        </p:spPr>
      </p:pic>
    </p:spTree>
    <p:extLst>
      <p:ext uri="{BB962C8B-B14F-4D97-AF65-F5344CB8AC3E}">
        <p14:creationId xmlns:p14="http://schemas.microsoft.com/office/powerpoint/2010/main" val="3608825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62A9-7943-82C3-D796-E5C329537534}"/>
              </a:ext>
            </a:extLst>
          </p:cNvPr>
          <p:cNvSpPr>
            <a:spLocks noGrp="1"/>
          </p:cNvSpPr>
          <p:nvPr>
            <p:ph type="title"/>
          </p:nvPr>
        </p:nvSpPr>
        <p:spPr/>
        <p:txBody>
          <a:bodyPr/>
          <a:lstStyle/>
          <a:p>
            <a:r>
              <a:rPr lang="en-US" dirty="0"/>
              <a:t>Data Understanding</a:t>
            </a:r>
          </a:p>
        </p:txBody>
      </p:sp>
      <p:sp>
        <p:nvSpPr>
          <p:cNvPr id="8" name="Content Placeholder 7">
            <a:extLst>
              <a:ext uri="{FF2B5EF4-FFF2-40B4-BE49-F238E27FC236}">
                <a16:creationId xmlns:a16="http://schemas.microsoft.com/office/drawing/2014/main" id="{E8385063-EE27-8D4D-CFCD-4BC579EC8A45}"/>
              </a:ext>
            </a:extLst>
          </p:cNvPr>
          <p:cNvSpPr>
            <a:spLocks noGrp="1"/>
          </p:cNvSpPr>
          <p:nvPr>
            <p:ph idx="1"/>
          </p:nvPr>
        </p:nvSpPr>
        <p:spPr>
          <a:xfrm>
            <a:off x="838200" y="1506030"/>
            <a:ext cx="10515600" cy="562467"/>
          </a:xfrm>
        </p:spPr>
        <p:txBody>
          <a:bodyPr>
            <a:noAutofit/>
          </a:bodyPr>
          <a:lstStyle/>
          <a:p>
            <a:pPr marL="0" indent="0">
              <a:lnSpc>
                <a:spcPct val="150000"/>
              </a:lnSpc>
              <a:buNone/>
            </a:pPr>
            <a:r>
              <a:rPr lang="en-US" sz="1600" dirty="0"/>
              <a:t>1. Overall Default Rate is 14%</a:t>
            </a:r>
            <a:endParaRPr lang="en-US" sz="1600" dirty="0">
              <a:solidFill>
                <a:srgbClr val="424242"/>
              </a:solidFill>
              <a:latin typeface="Satoshi-Regular"/>
            </a:endParaRPr>
          </a:p>
        </p:txBody>
      </p:sp>
      <p:pic>
        <p:nvPicPr>
          <p:cNvPr id="5" name="Picture 4">
            <a:extLst>
              <a:ext uri="{FF2B5EF4-FFF2-40B4-BE49-F238E27FC236}">
                <a16:creationId xmlns:a16="http://schemas.microsoft.com/office/drawing/2014/main" id="{7C1BD668-A245-A68A-6D53-42CFB26E7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109630"/>
            <a:ext cx="1319350" cy="879567"/>
          </a:xfrm>
          <a:prstGeom prst="rect">
            <a:avLst/>
          </a:prstGeom>
        </p:spPr>
      </p:pic>
      <p:pic>
        <p:nvPicPr>
          <p:cNvPr id="7" name="Picture 6">
            <a:extLst>
              <a:ext uri="{FF2B5EF4-FFF2-40B4-BE49-F238E27FC236}">
                <a16:creationId xmlns:a16="http://schemas.microsoft.com/office/drawing/2014/main" id="{4FC5CE8A-E601-34A5-4938-5B35C3B1413E}"/>
              </a:ext>
            </a:extLst>
          </p:cNvPr>
          <p:cNvPicPr>
            <a:picLocks noChangeAspect="1"/>
          </p:cNvPicPr>
          <p:nvPr/>
        </p:nvPicPr>
        <p:blipFill rotWithShape="1">
          <a:blip r:embed="rId3">
            <a:extLst>
              <a:ext uri="{28A0092B-C50C-407E-A947-70E740481C1C}">
                <a14:useLocalDpi xmlns:a14="http://schemas.microsoft.com/office/drawing/2010/main" val="0"/>
              </a:ext>
            </a:extLst>
          </a:blip>
          <a:srcRect b="15197"/>
          <a:stretch/>
        </p:blipFill>
        <p:spPr>
          <a:xfrm>
            <a:off x="9712634" y="109630"/>
            <a:ext cx="1082612" cy="761201"/>
          </a:xfrm>
          <a:prstGeom prst="rect">
            <a:avLst/>
          </a:prstGeom>
        </p:spPr>
      </p:pic>
      <p:pic>
        <p:nvPicPr>
          <p:cNvPr id="4" name="Picture 3">
            <a:extLst>
              <a:ext uri="{FF2B5EF4-FFF2-40B4-BE49-F238E27FC236}">
                <a16:creationId xmlns:a16="http://schemas.microsoft.com/office/drawing/2014/main" id="{6A5B62AE-24EC-0411-E8D3-0612084239BA}"/>
              </a:ext>
            </a:extLst>
          </p:cNvPr>
          <p:cNvPicPr>
            <a:picLocks noChangeAspect="1"/>
          </p:cNvPicPr>
          <p:nvPr/>
        </p:nvPicPr>
        <p:blipFill>
          <a:blip r:embed="rId4"/>
          <a:stretch>
            <a:fillRect/>
          </a:stretch>
        </p:blipFill>
        <p:spPr>
          <a:xfrm>
            <a:off x="838200" y="2385598"/>
            <a:ext cx="4623460" cy="2086805"/>
          </a:xfrm>
          <a:prstGeom prst="rect">
            <a:avLst/>
          </a:prstGeom>
        </p:spPr>
      </p:pic>
      <p:pic>
        <p:nvPicPr>
          <p:cNvPr id="9" name="Picture 8">
            <a:extLst>
              <a:ext uri="{FF2B5EF4-FFF2-40B4-BE49-F238E27FC236}">
                <a16:creationId xmlns:a16="http://schemas.microsoft.com/office/drawing/2014/main" id="{3FEF2654-7C71-75FE-3B85-7918E74D596A}"/>
              </a:ext>
            </a:extLst>
          </p:cNvPr>
          <p:cNvPicPr>
            <a:picLocks noChangeAspect="1"/>
          </p:cNvPicPr>
          <p:nvPr/>
        </p:nvPicPr>
        <p:blipFill>
          <a:blip r:embed="rId5"/>
          <a:stretch>
            <a:fillRect/>
          </a:stretch>
        </p:blipFill>
        <p:spPr>
          <a:xfrm>
            <a:off x="6095999" y="2385598"/>
            <a:ext cx="5564867" cy="3491419"/>
          </a:xfrm>
          <a:prstGeom prst="rect">
            <a:avLst/>
          </a:prstGeom>
        </p:spPr>
      </p:pic>
    </p:spTree>
    <p:extLst>
      <p:ext uri="{BB962C8B-B14F-4D97-AF65-F5344CB8AC3E}">
        <p14:creationId xmlns:p14="http://schemas.microsoft.com/office/powerpoint/2010/main" val="186453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62A9-7943-82C3-D796-E5C329537534}"/>
              </a:ext>
            </a:extLst>
          </p:cNvPr>
          <p:cNvSpPr>
            <a:spLocks noGrp="1"/>
          </p:cNvSpPr>
          <p:nvPr>
            <p:ph type="title"/>
          </p:nvPr>
        </p:nvSpPr>
        <p:spPr/>
        <p:txBody>
          <a:bodyPr/>
          <a:lstStyle/>
          <a:p>
            <a:r>
              <a:rPr lang="en-US" dirty="0"/>
              <a:t>Data Analysis</a:t>
            </a:r>
          </a:p>
        </p:txBody>
      </p:sp>
      <p:sp>
        <p:nvSpPr>
          <p:cNvPr id="8" name="Content Placeholder 7">
            <a:extLst>
              <a:ext uri="{FF2B5EF4-FFF2-40B4-BE49-F238E27FC236}">
                <a16:creationId xmlns:a16="http://schemas.microsoft.com/office/drawing/2014/main" id="{E8385063-EE27-8D4D-CFCD-4BC579EC8A45}"/>
              </a:ext>
            </a:extLst>
          </p:cNvPr>
          <p:cNvSpPr>
            <a:spLocks noGrp="1"/>
          </p:cNvSpPr>
          <p:nvPr>
            <p:ph idx="1"/>
          </p:nvPr>
        </p:nvSpPr>
        <p:spPr>
          <a:xfrm>
            <a:off x="838200" y="1436687"/>
            <a:ext cx="10515600" cy="1484066"/>
          </a:xfrm>
        </p:spPr>
        <p:txBody>
          <a:bodyPr>
            <a:noAutofit/>
          </a:bodyPr>
          <a:lstStyle/>
          <a:p>
            <a:pPr marL="0" indent="0">
              <a:lnSpc>
                <a:spcPct val="150000"/>
              </a:lnSpc>
              <a:buNone/>
            </a:pPr>
            <a:r>
              <a:rPr lang="en-US" sz="1600" dirty="0">
                <a:solidFill>
                  <a:srgbClr val="424242"/>
                </a:solidFill>
                <a:latin typeface="Satoshi-Regular"/>
              </a:rPr>
              <a:t>1. Verification Status vs Loan Status</a:t>
            </a:r>
          </a:p>
          <a:p>
            <a:pPr marL="0" indent="0">
              <a:lnSpc>
                <a:spcPct val="150000"/>
              </a:lnSpc>
              <a:buNone/>
            </a:pPr>
            <a:r>
              <a:rPr lang="en-US" sz="1600" dirty="0">
                <a:solidFill>
                  <a:srgbClr val="424242"/>
                </a:solidFill>
                <a:latin typeface="Satoshi-Regular"/>
              </a:rPr>
              <a:t>Clearly, as the grade of loan goes from A to G, the default rate increases. This is expected because the grade is decided by Lending Club based on the riskiness of the loan. </a:t>
            </a:r>
          </a:p>
          <a:p>
            <a:pPr marL="0" indent="0">
              <a:lnSpc>
                <a:spcPct val="150000"/>
              </a:lnSpc>
              <a:buNone/>
            </a:pPr>
            <a:endParaRPr lang="en-US" sz="1600" dirty="0">
              <a:solidFill>
                <a:srgbClr val="424242"/>
              </a:solidFill>
              <a:latin typeface="Satoshi-Regular"/>
            </a:endParaRPr>
          </a:p>
        </p:txBody>
      </p:sp>
      <p:pic>
        <p:nvPicPr>
          <p:cNvPr id="5" name="Picture 4">
            <a:extLst>
              <a:ext uri="{FF2B5EF4-FFF2-40B4-BE49-F238E27FC236}">
                <a16:creationId xmlns:a16="http://schemas.microsoft.com/office/drawing/2014/main" id="{7C1BD668-A245-A68A-6D53-42CFB26E7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109630"/>
            <a:ext cx="1319350" cy="879567"/>
          </a:xfrm>
          <a:prstGeom prst="rect">
            <a:avLst/>
          </a:prstGeom>
        </p:spPr>
      </p:pic>
      <p:pic>
        <p:nvPicPr>
          <p:cNvPr id="7" name="Picture 6">
            <a:extLst>
              <a:ext uri="{FF2B5EF4-FFF2-40B4-BE49-F238E27FC236}">
                <a16:creationId xmlns:a16="http://schemas.microsoft.com/office/drawing/2014/main" id="{4FC5CE8A-E601-34A5-4938-5B35C3B1413E}"/>
              </a:ext>
            </a:extLst>
          </p:cNvPr>
          <p:cNvPicPr>
            <a:picLocks noChangeAspect="1"/>
          </p:cNvPicPr>
          <p:nvPr/>
        </p:nvPicPr>
        <p:blipFill rotWithShape="1">
          <a:blip r:embed="rId3">
            <a:extLst>
              <a:ext uri="{28A0092B-C50C-407E-A947-70E740481C1C}">
                <a14:useLocalDpi xmlns:a14="http://schemas.microsoft.com/office/drawing/2010/main" val="0"/>
              </a:ext>
            </a:extLst>
          </a:blip>
          <a:srcRect b="15197"/>
          <a:stretch/>
        </p:blipFill>
        <p:spPr>
          <a:xfrm>
            <a:off x="9712634" y="109630"/>
            <a:ext cx="1082612" cy="761201"/>
          </a:xfrm>
          <a:prstGeom prst="rect">
            <a:avLst/>
          </a:prstGeom>
        </p:spPr>
      </p:pic>
      <p:pic>
        <p:nvPicPr>
          <p:cNvPr id="4" name="Picture 3">
            <a:extLst>
              <a:ext uri="{FF2B5EF4-FFF2-40B4-BE49-F238E27FC236}">
                <a16:creationId xmlns:a16="http://schemas.microsoft.com/office/drawing/2014/main" id="{9F8DECF0-AC1E-ADD5-1914-87ACA51F3234}"/>
              </a:ext>
            </a:extLst>
          </p:cNvPr>
          <p:cNvPicPr>
            <a:picLocks noChangeAspect="1"/>
          </p:cNvPicPr>
          <p:nvPr/>
        </p:nvPicPr>
        <p:blipFill>
          <a:blip r:embed="rId4"/>
          <a:stretch>
            <a:fillRect/>
          </a:stretch>
        </p:blipFill>
        <p:spPr>
          <a:xfrm>
            <a:off x="838200" y="3136112"/>
            <a:ext cx="5372609" cy="3420093"/>
          </a:xfrm>
          <a:prstGeom prst="rect">
            <a:avLst/>
          </a:prstGeom>
        </p:spPr>
      </p:pic>
    </p:spTree>
    <p:extLst>
      <p:ext uri="{BB962C8B-B14F-4D97-AF65-F5344CB8AC3E}">
        <p14:creationId xmlns:p14="http://schemas.microsoft.com/office/powerpoint/2010/main" val="146703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62A9-7943-82C3-D796-E5C329537534}"/>
              </a:ext>
            </a:extLst>
          </p:cNvPr>
          <p:cNvSpPr>
            <a:spLocks noGrp="1"/>
          </p:cNvSpPr>
          <p:nvPr>
            <p:ph type="title"/>
          </p:nvPr>
        </p:nvSpPr>
        <p:spPr/>
        <p:txBody>
          <a:bodyPr/>
          <a:lstStyle/>
          <a:p>
            <a:r>
              <a:rPr lang="en-US" dirty="0"/>
              <a:t>Data Analysis</a:t>
            </a:r>
          </a:p>
        </p:txBody>
      </p:sp>
      <p:sp>
        <p:nvSpPr>
          <p:cNvPr id="8" name="Content Placeholder 7">
            <a:extLst>
              <a:ext uri="{FF2B5EF4-FFF2-40B4-BE49-F238E27FC236}">
                <a16:creationId xmlns:a16="http://schemas.microsoft.com/office/drawing/2014/main" id="{E8385063-EE27-8D4D-CFCD-4BC579EC8A45}"/>
              </a:ext>
            </a:extLst>
          </p:cNvPr>
          <p:cNvSpPr>
            <a:spLocks noGrp="1"/>
          </p:cNvSpPr>
          <p:nvPr>
            <p:ph idx="1"/>
          </p:nvPr>
        </p:nvSpPr>
        <p:spPr>
          <a:xfrm>
            <a:off x="812075" y="1413531"/>
            <a:ext cx="10515600" cy="1072217"/>
          </a:xfrm>
        </p:spPr>
        <p:txBody>
          <a:bodyPr>
            <a:noAutofit/>
          </a:bodyPr>
          <a:lstStyle/>
          <a:p>
            <a:pPr marL="0" indent="0">
              <a:lnSpc>
                <a:spcPct val="150000"/>
              </a:lnSpc>
              <a:buNone/>
            </a:pPr>
            <a:r>
              <a:rPr lang="en-US" sz="1600" dirty="0">
                <a:solidFill>
                  <a:srgbClr val="424242"/>
                </a:solidFill>
                <a:latin typeface="Satoshi-Regular"/>
              </a:rPr>
              <a:t>2. Verification Status vs Loan Status</a:t>
            </a:r>
          </a:p>
          <a:p>
            <a:pPr marL="0" indent="0">
              <a:lnSpc>
                <a:spcPct val="150000"/>
              </a:lnSpc>
              <a:buNone/>
            </a:pPr>
            <a:r>
              <a:rPr lang="en-US" sz="1600" dirty="0">
                <a:solidFill>
                  <a:srgbClr val="424242"/>
                </a:solidFill>
                <a:latin typeface="Satoshi-Regular"/>
              </a:rPr>
              <a:t>Contradiction to the expected values the verified loans default more than not verified</a:t>
            </a:r>
          </a:p>
          <a:p>
            <a:pPr marL="0" indent="0">
              <a:lnSpc>
                <a:spcPct val="150000"/>
              </a:lnSpc>
              <a:buNone/>
            </a:pPr>
            <a:endParaRPr lang="en-US" sz="1600" dirty="0">
              <a:solidFill>
                <a:srgbClr val="424242"/>
              </a:solidFill>
              <a:latin typeface="Satoshi-Regular"/>
            </a:endParaRPr>
          </a:p>
        </p:txBody>
      </p:sp>
      <p:pic>
        <p:nvPicPr>
          <p:cNvPr id="5" name="Picture 4">
            <a:extLst>
              <a:ext uri="{FF2B5EF4-FFF2-40B4-BE49-F238E27FC236}">
                <a16:creationId xmlns:a16="http://schemas.microsoft.com/office/drawing/2014/main" id="{7C1BD668-A245-A68A-6D53-42CFB26E7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109630"/>
            <a:ext cx="1319350" cy="879567"/>
          </a:xfrm>
          <a:prstGeom prst="rect">
            <a:avLst/>
          </a:prstGeom>
        </p:spPr>
      </p:pic>
      <p:pic>
        <p:nvPicPr>
          <p:cNvPr id="7" name="Picture 6">
            <a:extLst>
              <a:ext uri="{FF2B5EF4-FFF2-40B4-BE49-F238E27FC236}">
                <a16:creationId xmlns:a16="http://schemas.microsoft.com/office/drawing/2014/main" id="{4FC5CE8A-E601-34A5-4938-5B35C3B1413E}"/>
              </a:ext>
            </a:extLst>
          </p:cNvPr>
          <p:cNvPicPr>
            <a:picLocks noChangeAspect="1"/>
          </p:cNvPicPr>
          <p:nvPr/>
        </p:nvPicPr>
        <p:blipFill rotWithShape="1">
          <a:blip r:embed="rId3">
            <a:extLst>
              <a:ext uri="{28A0092B-C50C-407E-A947-70E740481C1C}">
                <a14:useLocalDpi xmlns:a14="http://schemas.microsoft.com/office/drawing/2010/main" val="0"/>
              </a:ext>
            </a:extLst>
          </a:blip>
          <a:srcRect b="15197"/>
          <a:stretch/>
        </p:blipFill>
        <p:spPr>
          <a:xfrm>
            <a:off x="9712634" y="109630"/>
            <a:ext cx="1082612" cy="761201"/>
          </a:xfrm>
          <a:prstGeom prst="rect">
            <a:avLst/>
          </a:prstGeom>
        </p:spPr>
      </p:pic>
      <p:pic>
        <p:nvPicPr>
          <p:cNvPr id="9" name="Picture 8">
            <a:extLst>
              <a:ext uri="{FF2B5EF4-FFF2-40B4-BE49-F238E27FC236}">
                <a16:creationId xmlns:a16="http://schemas.microsoft.com/office/drawing/2014/main" id="{3AA467C2-4F3F-E815-892A-458F7A2D574E}"/>
              </a:ext>
            </a:extLst>
          </p:cNvPr>
          <p:cNvPicPr>
            <a:picLocks noChangeAspect="1"/>
          </p:cNvPicPr>
          <p:nvPr/>
        </p:nvPicPr>
        <p:blipFill>
          <a:blip r:embed="rId4"/>
          <a:stretch>
            <a:fillRect/>
          </a:stretch>
        </p:blipFill>
        <p:spPr>
          <a:xfrm>
            <a:off x="1665627" y="2582974"/>
            <a:ext cx="5347733" cy="3578558"/>
          </a:xfrm>
          <a:prstGeom prst="rect">
            <a:avLst/>
          </a:prstGeom>
        </p:spPr>
      </p:pic>
    </p:spTree>
    <p:extLst>
      <p:ext uri="{BB962C8B-B14F-4D97-AF65-F5344CB8AC3E}">
        <p14:creationId xmlns:p14="http://schemas.microsoft.com/office/powerpoint/2010/main" val="297501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742</Words>
  <Application>Microsoft Office PowerPoint</Application>
  <PresentationFormat>Widescreen</PresentationFormat>
  <Paragraphs>85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Satoshi-Regular</vt:lpstr>
      <vt:lpstr>Office Theme</vt:lpstr>
      <vt:lpstr>Lending Club Case Study</vt:lpstr>
      <vt:lpstr>Background</vt:lpstr>
      <vt:lpstr>Objective</vt:lpstr>
      <vt:lpstr>Objective</vt:lpstr>
      <vt:lpstr>Data Understanding</vt:lpstr>
      <vt:lpstr>Data Cleaning</vt:lpstr>
      <vt:lpstr>Data Understanding</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akshaye pudaruth</dc:creator>
  <cp:lastModifiedBy>akshaye pudaruth</cp:lastModifiedBy>
  <cp:revision>6</cp:revision>
  <dcterms:created xsi:type="dcterms:W3CDTF">2022-11-10T14:41:55Z</dcterms:created>
  <dcterms:modified xsi:type="dcterms:W3CDTF">2022-11-10T15:50:57Z</dcterms:modified>
</cp:coreProperties>
</file>