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70" r:id="rId6"/>
    <p:sldId id="271" r:id="rId7"/>
    <p:sldId id="272" r:id="rId8"/>
    <p:sldId id="273" r:id="rId9"/>
    <p:sldId id="274" r:id="rId10"/>
    <p:sldId id="275" r:id="rId11"/>
    <p:sldId id="276" r:id="rId12"/>
    <p:sldId id="278" r:id="rId13"/>
    <p:sldId id="279" r:id="rId14"/>
    <p:sldId id="280" r:id="rId15"/>
    <p:sldId id="277"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33639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78A4C8-2802-4715-BF1B-39BC38C9B88F}"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184674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3653245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3488549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314594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248276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803401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4240123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263033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264379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8A4C8-2802-4715-BF1B-39BC38C9B88F}"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332095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78A4C8-2802-4715-BF1B-39BC38C9B88F}"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238044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78A4C8-2802-4715-BF1B-39BC38C9B88F}"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154244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78A4C8-2802-4715-BF1B-39BC38C9B88F}"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250579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8A4C8-2802-4715-BF1B-39BC38C9B88F}"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81060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78A4C8-2802-4715-BF1B-39BC38C9B88F}"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15806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678A4C8-2802-4715-BF1B-39BC38C9B88F}" type="datetimeFigureOut">
              <a:rPr lang="en-IN" smtClean="0"/>
              <a:t>22-08-2023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6CBA928-D112-4A3D-8F4F-5E2A6444F090}" type="slidenum">
              <a:rPr lang="en-IN" smtClean="0"/>
              <a:t>‹#›</a:t>
            </a:fld>
            <a:endParaRPr lang="en-IN"/>
          </a:p>
        </p:txBody>
      </p:sp>
    </p:spTree>
    <p:extLst>
      <p:ext uri="{BB962C8B-B14F-4D97-AF65-F5344CB8AC3E}">
        <p14:creationId xmlns:p14="http://schemas.microsoft.com/office/powerpoint/2010/main" val="290181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678A4C8-2802-4715-BF1B-39BC38C9B88F}" type="datetimeFigureOut">
              <a:rPr lang="en-IN" smtClean="0"/>
              <a:t>22-08-2023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6CBA928-D112-4A3D-8F4F-5E2A6444F090}" type="slidenum">
              <a:rPr lang="en-IN" smtClean="0"/>
              <a:t>‹#›</a:t>
            </a:fld>
            <a:endParaRPr lang="en-IN"/>
          </a:p>
        </p:txBody>
      </p:sp>
    </p:spTree>
    <p:extLst>
      <p:ext uri="{BB962C8B-B14F-4D97-AF65-F5344CB8AC3E}">
        <p14:creationId xmlns:p14="http://schemas.microsoft.com/office/powerpoint/2010/main" val="42057319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lukK1a9vC0u7bs2HB7kmHX_4qrZfHHnT/edit?usp=drive_link" TargetMode="External"/><Relationship Id="rId2" Type="http://schemas.openxmlformats.org/officeDocument/2006/relationships/hyperlink" Target="https://docs.google.com/spreadsheets/d/14griSDnXN_RN9ArL8SdpuGhEnBZHTamP/edit?usp=drive_link&amp;ouid=107184708610906094503&amp;rtpof=true&amp;sd=tru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9855D1-1EC6-9D7B-B3FC-B87A46A1353A}"/>
              </a:ext>
            </a:extLst>
          </p:cNvPr>
          <p:cNvSpPr txBox="1"/>
          <p:nvPr/>
        </p:nvSpPr>
        <p:spPr>
          <a:xfrm>
            <a:off x="2362199" y="2460171"/>
            <a:ext cx="9209314" cy="1107996"/>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Bank Loan Case Study</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79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F3B176-C6C4-E7D2-6691-FD7EA661F8B1}"/>
              </a:ext>
            </a:extLst>
          </p:cNvPr>
          <p:cNvPicPr>
            <a:picLocks noChangeAspect="1"/>
          </p:cNvPicPr>
          <p:nvPr/>
        </p:nvPicPr>
        <p:blipFill>
          <a:blip r:embed="rId2"/>
          <a:stretch>
            <a:fillRect/>
          </a:stretch>
        </p:blipFill>
        <p:spPr>
          <a:xfrm>
            <a:off x="759703" y="296671"/>
            <a:ext cx="10164594" cy="2734057"/>
          </a:xfrm>
          <a:prstGeom prst="rect">
            <a:avLst/>
          </a:prstGeom>
        </p:spPr>
      </p:pic>
      <p:pic>
        <p:nvPicPr>
          <p:cNvPr id="5" name="Picture 4">
            <a:extLst>
              <a:ext uri="{FF2B5EF4-FFF2-40B4-BE49-F238E27FC236}">
                <a16:creationId xmlns:a16="http://schemas.microsoft.com/office/drawing/2014/main" id="{A6A83FE2-4488-2321-F43A-BD09A419F667}"/>
              </a:ext>
            </a:extLst>
          </p:cNvPr>
          <p:cNvPicPr>
            <a:picLocks noChangeAspect="1"/>
          </p:cNvPicPr>
          <p:nvPr/>
        </p:nvPicPr>
        <p:blipFill>
          <a:blip r:embed="rId3"/>
          <a:stretch>
            <a:fillRect/>
          </a:stretch>
        </p:blipFill>
        <p:spPr>
          <a:xfrm>
            <a:off x="759704" y="3274803"/>
            <a:ext cx="10164594" cy="2738963"/>
          </a:xfrm>
          <a:prstGeom prst="rect">
            <a:avLst/>
          </a:prstGeom>
        </p:spPr>
      </p:pic>
    </p:spTree>
    <p:extLst>
      <p:ext uri="{BB962C8B-B14F-4D97-AF65-F5344CB8AC3E}">
        <p14:creationId xmlns:p14="http://schemas.microsoft.com/office/powerpoint/2010/main" val="140959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2FE000-4A92-819B-694A-600C488DF092}"/>
              </a:ext>
            </a:extLst>
          </p:cNvPr>
          <p:cNvPicPr>
            <a:picLocks noChangeAspect="1"/>
          </p:cNvPicPr>
          <p:nvPr/>
        </p:nvPicPr>
        <p:blipFill>
          <a:blip r:embed="rId2"/>
          <a:stretch>
            <a:fillRect/>
          </a:stretch>
        </p:blipFill>
        <p:spPr>
          <a:xfrm>
            <a:off x="848656" y="260145"/>
            <a:ext cx="9402487" cy="2934109"/>
          </a:xfrm>
          <a:prstGeom prst="rect">
            <a:avLst/>
          </a:prstGeom>
        </p:spPr>
      </p:pic>
      <p:pic>
        <p:nvPicPr>
          <p:cNvPr id="5" name="Picture 4">
            <a:extLst>
              <a:ext uri="{FF2B5EF4-FFF2-40B4-BE49-F238E27FC236}">
                <a16:creationId xmlns:a16="http://schemas.microsoft.com/office/drawing/2014/main" id="{F8DE8B93-F82A-3863-14C6-42F0547B694C}"/>
              </a:ext>
            </a:extLst>
          </p:cNvPr>
          <p:cNvPicPr>
            <a:picLocks noChangeAspect="1"/>
          </p:cNvPicPr>
          <p:nvPr/>
        </p:nvPicPr>
        <p:blipFill>
          <a:blip r:embed="rId3"/>
          <a:stretch>
            <a:fillRect/>
          </a:stretch>
        </p:blipFill>
        <p:spPr>
          <a:xfrm>
            <a:off x="848656" y="3429000"/>
            <a:ext cx="9297698" cy="2781688"/>
          </a:xfrm>
          <a:prstGeom prst="rect">
            <a:avLst/>
          </a:prstGeom>
        </p:spPr>
      </p:pic>
    </p:spTree>
    <p:extLst>
      <p:ext uri="{BB962C8B-B14F-4D97-AF65-F5344CB8AC3E}">
        <p14:creationId xmlns:p14="http://schemas.microsoft.com/office/powerpoint/2010/main" val="147868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FD069-17F9-A22F-A925-F07EF14C0CB8}"/>
              </a:ext>
            </a:extLst>
          </p:cNvPr>
          <p:cNvSpPr txBox="1"/>
          <p:nvPr/>
        </p:nvSpPr>
        <p:spPr>
          <a:xfrm>
            <a:off x="406400" y="127000"/>
            <a:ext cx="36576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 previous_application.csv:</a:t>
            </a:r>
          </a:p>
        </p:txBody>
      </p:sp>
      <p:pic>
        <p:nvPicPr>
          <p:cNvPr id="4" name="Picture 3">
            <a:extLst>
              <a:ext uri="{FF2B5EF4-FFF2-40B4-BE49-F238E27FC236}">
                <a16:creationId xmlns:a16="http://schemas.microsoft.com/office/drawing/2014/main" id="{538232EE-F13F-20F3-AA5A-384971B5E65E}"/>
              </a:ext>
            </a:extLst>
          </p:cNvPr>
          <p:cNvPicPr>
            <a:picLocks noChangeAspect="1"/>
          </p:cNvPicPr>
          <p:nvPr/>
        </p:nvPicPr>
        <p:blipFill>
          <a:blip r:embed="rId2"/>
          <a:stretch>
            <a:fillRect/>
          </a:stretch>
        </p:blipFill>
        <p:spPr>
          <a:xfrm>
            <a:off x="1236083" y="684013"/>
            <a:ext cx="8297433" cy="2848373"/>
          </a:xfrm>
          <a:prstGeom prst="rect">
            <a:avLst/>
          </a:prstGeom>
        </p:spPr>
      </p:pic>
      <p:pic>
        <p:nvPicPr>
          <p:cNvPr id="6" name="Picture 5">
            <a:extLst>
              <a:ext uri="{FF2B5EF4-FFF2-40B4-BE49-F238E27FC236}">
                <a16:creationId xmlns:a16="http://schemas.microsoft.com/office/drawing/2014/main" id="{CDC080DE-9F85-F16A-D750-D4CD7DF08379}"/>
              </a:ext>
            </a:extLst>
          </p:cNvPr>
          <p:cNvPicPr>
            <a:picLocks noChangeAspect="1"/>
          </p:cNvPicPr>
          <p:nvPr/>
        </p:nvPicPr>
        <p:blipFill>
          <a:blip r:embed="rId3"/>
          <a:stretch>
            <a:fillRect/>
          </a:stretch>
        </p:blipFill>
        <p:spPr>
          <a:xfrm>
            <a:off x="1236083" y="3720067"/>
            <a:ext cx="8297433" cy="2876951"/>
          </a:xfrm>
          <a:prstGeom prst="rect">
            <a:avLst/>
          </a:prstGeom>
        </p:spPr>
      </p:pic>
    </p:spTree>
    <p:extLst>
      <p:ext uri="{BB962C8B-B14F-4D97-AF65-F5344CB8AC3E}">
        <p14:creationId xmlns:p14="http://schemas.microsoft.com/office/powerpoint/2010/main" val="415267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4B88A-3031-8395-C80B-CCD4B2FA0FBA}"/>
              </a:ext>
            </a:extLst>
          </p:cNvPr>
          <p:cNvPicPr>
            <a:picLocks noChangeAspect="1"/>
          </p:cNvPicPr>
          <p:nvPr/>
        </p:nvPicPr>
        <p:blipFill>
          <a:blip r:embed="rId2"/>
          <a:stretch>
            <a:fillRect/>
          </a:stretch>
        </p:blipFill>
        <p:spPr>
          <a:xfrm>
            <a:off x="1799609" y="339466"/>
            <a:ext cx="8149831" cy="3432434"/>
          </a:xfrm>
          <a:prstGeom prst="rect">
            <a:avLst/>
          </a:prstGeom>
        </p:spPr>
      </p:pic>
      <p:pic>
        <p:nvPicPr>
          <p:cNvPr id="5" name="Picture 4">
            <a:extLst>
              <a:ext uri="{FF2B5EF4-FFF2-40B4-BE49-F238E27FC236}">
                <a16:creationId xmlns:a16="http://schemas.microsoft.com/office/drawing/2014/main" id="{F5560456-1512-3A3B-F1D3-237D2532E2E6}"/>
              </a:ext>
            </a:extLst>
          </p:cNvPr>
          <p:cNvPicPr>
            <a:picLocks noChangeAspect="1"/>
          </p:cNvPicPr>
          <p:nvPr/>
        </p:nvPicPr>
        <p:blipFill>
          <a:blip r:embed="rId3"/>
          <a:stretch>
            <a:fillRect/>
          </a:stretch>
        </p:blipFill>
        <p:spPr>
          <a:xfrm>
            <a:off x="1799609" y="3911212"/>
            <a:ext cx="8326012" cy="2781688"/>
          </a:xfrm>
          <a:prstGeom prst="rect">
            <a:avLst/>
          </a:prstGeom>
        </p:spPr>
      </p:pic>
    </p:spTree>
    <p:extLst>
      <p:ext uri="{BB962C8B-B14F-4D97-AF65-F5344CB8AC3E}">
        <p14:creationId xmlns:p14="http://schemas.microsoft.com/office/powerpoint/2010/main" val="258257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AB36F-34EA-13FD-E854-49AEC041D94C}"/>
              </a:ext>
            </a:extLst>
          </p:cNvPr>
          <p:cNvPicPr>
            <a:picLocks noChangeAspect="1"/>
          </p:cNvPicPr>
          <p:nvPr/>
        </p:nvPicPr>
        <p:blipFill>
          <a:blip r:embed="rId2"/>
          <a:stretch>
            <a:fillRect/>
          </a:stretch>
        </p:blipFill>
        <p:spPr>
          <a:xfrm>
            <a:off x="907467" y="513943"/>
            <a:ext cx="8345065" cy="2915057"/>
          </a:xfrm>
          <a:prstGeom prst="rect">
            <a:avLst/>
          </a:prstGeom>
        </p:spPr>
      </p:pic>
      <p:sp>
        <p:nvSpPr>
          <p:cNvPr id="5" name="TextBox 4">
            <a:extLst>
              <a:ext uri="{FF2B5EF4-FFF2-40B4-BE49-F238E27FC236}">
                <a16:creationId xmlns:a16="http://schemas.microsoft.com/office/drawing/2014/main" id="{9E818EF3-E1BB-BF65-C379-0CDB7E4336F9}"/>
              </a:ext>
            </a:extLst>
          </p:cNvPr>
          <p:cNvSpPr txBox="1"/>
          <p:nvPr/>
        </p:nvSpPr>
        <p:spPr>
          <a:xfrm>
            <a:off x="907466" y="3789641"/>
            <a:ext cx="10636833" cy="1463029"/>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Task 4: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Perform Univariate, Segmented Univariate, and Bivariate Analysis</a:t>
            </a:r>
          </a:p>
          <a:p>
            <a:pPr>
              <a:lnSpc>
                <a:spcPct val="107000"/>
              </a:lnSpc>
              <a:spcAft>
                <a:spcPts val="800"/>
              </a:spcAft>
            </a:pPr>
            <a:endParaRPr lang="en-IN"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Univariate Analysis: It is the most basic form of statistical data analysis technique. When the data contains only one variable and doesn’t deal with a cause or effect relationships then a Univariate analysis technique is used.</a:t>
            </a:r>
            <a:endParaRPr lang="en-IN"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5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8738E-191C-862B-A616-4B0787A96A56}"/>
              </a:ext>
            </a:extLst>
          </p:cNvPr>
          <p:cNvSpPr txBox="1"/>
          <p:nvPr/>
        </p:nvSpPr>
        <p:spPr>
          <a:xfrm>
            <a:off x="368300" y="444501"/>
            <a:ext cx="8775700" cy="368755"/>
          </a:xfrm>
          <a:prstGeom prst="rect">
            <a:avLst/>
          </a:prstGeom>
          <a:noFill/>
        </p:spPr>
        <p:txBody>
          <a:bodyPr wrap="square">
            <a:spAutoFit/>
          </a:bodyPr>
          <a:lstStyle/>
          <a:p>
            <a:pPr>
              <a:lnSpc>
                <a:spcPct val="107000"/>
              </a:lnSpc>
              <a:spcAft>
                <a:spcPts val="800"/>
              </a:spcAft>
            </a:pPr>
            <a:r>
              <a:rPr lang="en-IN" kern="0" dirty="0">
                <a:latin typeface="Times New Roman" panose="02020603050405020304" pitchFamily="18" charset="0"/>
                <a:ea typeface="Times New Roman" panose="02020603050405020304" pitchFamily="18" charset="0"/>
                <a:cs typeface="Times New Roman" panose="02020603050405020304" pitchFamily="18" charset="0"/>
              </a:rPr>
              <a:t>a. application_data.csv:</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7028D0-A6D8-4ABD-CF65-ECB0CE1AADC9}"/>
              </a:ext>
            </a:extLst>
          </p:cNvPr>
          <p:cNvPicPr>
            <a:picLocks noChangeAspect="1"/>
          </p:cNvPicPr>
          <p:nvPr/>
        </p:nvPicPr>
        <p:blipFill>
          <a:blip r:embed="rId2"/>
          <a:stretch>
            <a:fillRect/>
          </a:stretch>
        </p:blipFill>
        <p:spPr>
          <a:xfrm>
            <a:off x="1742399" y="965657"/>
            <a:ext cx="8519202" cy="2711416"/>
          </a:xfrm>
          <a:prstGeom prst="rect">
            <a:avLst/>
          </a:prstGeom>
        </p:spPr>
      </p:pic>
      <p:pic>
        <p:nvPicPr>
          <p:cNvPr id="7" name="Picture 6">
            <a:extLst>
              <a:ext uri="{FF2B5EF4-FFF2-40B4-BE49-F238E27FC236}">
                <a16:creationId xmlns:a16="http://schemas.microsoft.com/office/drawing/2014/main" id="{E5B0AE00-915D-97B9-3DAE-AF34790FBC57}"/>
              </a:ext>
            </a:extLst>
          </p:cNvPr>
          <p:cNvPicPr>
            <a:picLocks noChangeAspect="1"/>
          </p:cNvPicPr>
          <p:nvPr/>
        </p:nvPicPr>
        <p:blipFill>
          <a:blip r:embed="rId3"/>
          <a:stretch>
            <a:fillRect/>
          </a:stretch>
        </p:blipFill>
        <p:spPr>
          <a:xfrm>
            <a:off x="1742399" y="3829474"/>
            <a:ext cx="8448531" cy="2822112"/>
          </a:xfrm>
          <a:prstGeom prst="rect">
            <a:avLst/>
          </a:prstGeom>
        </p:spPr>
      </p:pic>
    </p:spTree>
    <p:extLst>
      <p:ext uri="{BB962C8B-B14F-4D97-AF65-F5344CB8AC3E}">
        <p14:creationId xmlns:p14="http://schemas.microsoft.com/office/powerpoint/2010/main" val="84056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0B20D-DF5A-0ADC-22EB-EF348C372296}"/>
              </a:ext>
            </a:extLst>
          </p:cNvPr>
          <p:cNvPicPr>
            <a:picLocks noChangeAspect="1"/>
          </p:cNvPicPr>
          <p:nvPr/>
        </p:nvPicPr>
        <p:blipFill>
          <a:blip r:embed="rId2"/>
          <a:stretch>
            <a:fillRect/>
          </a:stretch>
        </p:blipFill>
        <p:spPr>
          <a:xfrm>
            <a:off x="1699599" y="147429"/>
            <a:ext cx="8792802" cy="2981741"/>
          </a:xfrm>
          <a:prstGeom prst="rect">
            <a:avLst/>
          </a:prstGeom>
        </p:spPr>
      </p:pic>
      <p:pic>
        <p:nvPicPr>
          <p:cNvPr id="5" name="Picture 4">
            <a:extLst>
              <a:ext uri="{FF2B5EF4-FFF2-40B4-BE49-F238E27FC236}">
                <a16:creationId xmlns:a16="http://schemas.microsoft.com/office/drawing/2014/main" id="{CB86F4A5-8EFB-54F0-6F12-57B23E97D98C}"/>
              </a:ext>
            </a:extLst>
          </p:cNvPr>
          <p:cNvPicPr>
            <a:picLocks noChangeAspect="1"/>
          </p:cNvPicPr>
          <p:nvPr/>
        </p:nvPicPr>
        <p:blipFill>
          <a:blip r:embed="rId3"/>
          <a:stretch>
            <a:fillRect/>
          </a:stretch>
        </p:blipFill>
        <p:spPr>
          <a:xfrm>
            <a:off x="1699599" y="3421270"/>
            <a:ext cx="8764223" cy="2867425"/>
          </a:xfrm>
          <a:prstGeom prst="rect">
            <a:avLst/>
          </a:prstGeom>
        </p:spPr>
      </p:pic>
    </p:spTree>
    <p:extLst>
      <p:ext uri="{BB962C8B-B14F-4D97-AF65-F5344CB8AC3E}">
        <p14:creationId xmlns:p14="http://schemas.microsoft.com/office/powerpoint/2010/main" val="191682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E8D68-495C-2B59-B8AF-A5F40456E806}"/>
              </a:ext>
            </a:extLst>
          </p:cNvPr>
          <p:cNvPicPr>
            <a:picLocks noChangeAspect="1"/>
          </p:cNvPicPr>
          <p:nvPr/>
        </p:nvPicPr>
        <p:blipFill>
          <a:blip r:embed="rId2"/>
          <a:stretch>
            <a:fillRect/>
          </a:stretch>
        </p:blipFill>
        <p:spPr>
          <a:xfrm>
            <a:off x="1958357" y="264903"/>
            <a:ext cx="8859486" cy="3000794"/>
          </a:xfrm>
          <a:prstGeom prst="rect">
            <a:avLst/>
          </a:prstGeom>
        </p:spPr>
      </p:pic>
      <p:pic>
        <p:nvPicPr>
          <p:cNvPr id="5" name="Picture 4">
            <a:extLst>
              <a:ext uri="{FF2B5EF4-FFF2-40B4-BE49-F238E27FC236}">
                <a16:creationId xmlns:a16="http://schemas.microsoft.com/office/drawing/2014/main" id="{8FF6DD18-F3DB-6C76-5783-F9F66726998B}"/>
              </a:ext>
            </a:extLst>
          </p:cNvPr>
          <p:cNvPicPr>
            <a:picLocks noChangeAspect="1"/>
          </p:cNvPicPr>
          <p:nvPr/>
        </p:nvPicPr>
        <p:blipFill>
          <a:blip r:embed="rId3"/>
          <a:stretch>
            <a:fillRect/>
          </a:stretch>
        </p:blipFill>
        <p:spPr>
          <a:xfrm>
            <a:off x="1958357" y="3449408"/>
            <a:ext cx="8735644" cy="3143689"/>
          </a:xfrm>
          <a:prstGeom prst="rect">
            <a:avLst/>
          </a:prstGeom>
        </p:spPr>
      </p:pic>
    </p:spTree>
    <p:extLst>
      <p:ext uri="{BB962C8B-B14F-4D97-AF65-F5344CB8AC3E}">
        <p14:creationId xmlns:p14="http://schemas.microsoft.com/office/powerpoint/2010/main" val="3865750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70BE7-CCF2-E6E9-D0D9-6E87FA90F0EF}"/>
              </a:ext>
            </a:extLst>
          </p:cNvPr>
          <p:cNvPicPr>
            <a:picLocks noChangeAspect="1"/>
          </p:cNvPicPr>
          <p:nvPr/>
        </p:nvPicPr>
        <p:blipFill>
          <a:blip r:embed="rId2"/>
          <a:stretch>
            <a:fillRect/>
          </a:stretch>
        </p:blipFill>
        <p:spPr>
          <a:xfrm>
            <a:off x="1790099" y="287140"/>
            <a:ext cx="8611802" cy="2829320"/>
          </a:xfrm>
          <a:prstGeom prst="rect">
            <a:avLst/>
          </a:prstGeom>
        </p:spPr>
      </p:pic>
      <p:pic>
        <p:nvPicPr>
          <p:cNvPr id="5" name="Picture 4">
            <a:extLst>
              <a:ext uri="{FF2B5EF4-FFF2-40B4-BE49-F238E27FC236}">
                <a16:creationId xmlns:a16="http://schemas.microsoft.com/office/drawing/2014/main" id="{2C71EF2D-894A-61DD-CEF7-5CE373E342A4}"/>
              </a:ext>
            </a:extLst>
          </p:cNvPr>
          <p:cNvPicPr>
            <a:picLocks noChangeAspect="1"/>
          </p:cNvPicPr>
          <p:nvPr/>
        </p:nvPicPr>
        <p:blipFill>
          <a:blip r:embed="rId3"/>
          <a:stretch>
            <a:fillRect/>
          </a:stretch>
        </p:blipFill>
        <p:spPr>
          <a:xfrm>
            <a:off x="1790099" y="3539935"/>
            <a:ext cx="8516539" cy="2724530"/>
          </a:xfrm>
          <a:prstGeom prst="rect">
            <a:avLst/>
          </a:prstGeom>
        </p:spPr>
      </p:pic>
    </p:spTree>
    <p:extLst>
      <p:ext uri="{BB962C8B-B14F-4D97-AF65-F5344CB8AC3E}">
        <p14:creationId xmlns:p14="http://schemas.microsoft.com/office/powerpoint/2010/main" val="371589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2AAB56-5BC0-0139-52C0-7B1103E9CEA8}"/>
              </a:ext>
            </a:extLst>
          </p:cNvPr>
          <p:cNvPicPr>
            <a:picLocks noChangeAspect="1"/>
          </p:cNvPicPr>
          <p:nvPr/>
        </p:nvPicPr>
        <p:blipFill>
          <a:blip r:embed="rId2"/>
          <a:stretch>
            <a:fillRect/>
          </a:stretch>
        </p:blipFill>
        <p:spPr>
          <a:xfrm>
            <a:off x="1813915" y="309366"/>
            <a:ext cx="8564170" cy="2810267"/>
          </a:xfrm>
          <a:prstGeom prst="rect">
            <a:avLst/>
          </a:prstGeom>
        </p:spPr>
      </p:pic>
      <p:pic>
        <p:nvPicPr>
          <p:cNvPr id="5" name="Picture 4">
            <a:extLst>
              <a:ext uri="{FF2B5EF4-FFF2-40B4-BE49-F238E27FC236}">
                <a16:creationId xmlns:a16="http://schemas.microsoft.com/office/drawing/2014/main" id="{7DA344BF-1B70-0450-B992-FB15D72F9079}"/>
              </a:ext>
            </a:extLst>
          </p:cNvPr>
          <p:cNvPicPr>
            <a:picLocks noChangeAspect="1"/>
          </p:cNvPicPr>
          <p:nvPr/>
        </p:nvPicPr>
        <p:blipFill>
          <a:blip r:embed="rId3"/>
          <a:stretch>
            <a:fillRect/>
          </a:stretch>
        </p:blipFill>
        <p:spPr>
          <a:xfrm>
            <a:off x="1813915" y="3429000"/>
            <a:ext cx="8564170" cy="2896004"/>
          </a:xfrm>
          <a:prstGeom prst="rect">
            <a:avLst/>
          </a:prstGeom>
        </p:spPr>
      </p:pic>
    </p:spTree>
    <p:extLst>
      <p:ext uri="{BB962C8B-B14F-4D97-AF65-F5344CB8AC3E}">
        <p14:creationId xmlns:p14="http://schemas.microsoft.com/office/powerpoint/2010/main" val="114599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28C093-98D0-8F87-E61A-3AB8B5B93ACB}"/>
              </a:ext>
            </a:extLst>
          </p:cNvPr>
          <p:cNvSpPr txBox="1"/>
          <p:nvPr/>
        </p:nvSpPr>
        <p:spPr>
          <a:xfrm>
            <a:off x="411939" y="188545"/>
            <a:ext cx="11555472" cy="5881290"/>
          </a:xfrm>
          <a:prstGeom prst="rect">
            <a:avLst/>
          </a:prstGeom>
          <a:noFill/>
        </p:spPr>
        <p:txBody>
          <a:bodyPr wrap="square">
            <a:spAutoFit/>
          </a:bodyPr>
          <a:lstStyle/>
          <a:p>
            <a:r>
              <a:rPr lang="en-IN" sz="2400" b="0" i="0" u="none" strike="noStrike" baseline="0" dirty="0">
                <a:latin typeface="Times New Roman" panose="02020603050405020304" pitchFamily="18" charset="0"/>
                <a:cs typeface="Times New Roman" panose="02020603050405020304" pitchFamily="18" charset="0"/>
              </a:rPr>
              <a:t>Project description: </a:t>
            </a:r>
          </a:p>
          <a:p>
            <a:pPr algn="l"/>
            <a:endParaRPr lang="en-IN" sz="1800" b="0" i="0" u="none" strike="noStrike" baseline="0" dirty="0">
              <a:solidFill>
                <a:srgbClr val="000000"/>
              </a:solidFill>
              <a:latin typeface="Calibri" panose="020F0502020204030204" pitchFamily="34" charset="0"/>
            </a:endParaRPr>
          </a:p>
          <a:p>
            <a:r>
              <a:rPr lang="en-IN" sz="1800" kern="0" dirty="0">
                <a:effectLst/>
                <a:latin typeface="Times New Roman" panose="02020603050405020304" pitchFamily="18" charset="0"/>
                <a:ea typeface="Times New Roman" panose="02020603050405020304" pitchFamily="18" charset="0"/>
              </a:rPr>
              <a:t>In this project, the objective is to use Exploratory Data Analysis (EDA) to </a:t>
            </a:r>
            <a:r>
              <a:rPr lang="en-IN" sz="1800" kern="0" dirty="0" err="1">
                <a:effectLst/>
                <a:latin typeface="Times New Roman" panose="02020603050405020304" pitchFamily="18" charset="0"/>
                <a:ea typeface="Times New Roman" panose="02020603050405020304" pitchFamily="18" charset="0"/>
              </a:rPr>
              <a:t>analyze</a:t>
            </a:r>
            <a:r>
              <a:rPr lang="en-IN" sz="1800" kern="0" dirty="0">
                <a:effectLst/>
                <a:latin typeface="Times New Roman" panose="02020603050405020304" pitchFamily="18" charset="0"/>
                <a:ea typeface="Times New Roman" panose="02020603050405020304" pitchFamily="18" charset="0"/>
              </a:rPr>
              <a:t> patterns in a dataset containing loan applications and understand how customer and loan attributes influence the likelihood of loan default. The project is set in the context of a finance company specializing in lending loans to urban customers. The company is facing challenges with defaulting customers who lack sufficient credit history, leading to both missed business opportunities and financial losses. The ultimate goal is to identify key factors that indicate if a customer will have difficulty repaying their loan </a:t>
            </a:r>
            <a:r>
              <a:rPr lang="en-IN" sz="1800" kern="0" dirty="0" err="1">
                <a:effectLst/>
                <a:latin typeface="Times New Roman" panose="02020603050405020304" pitchFamily="18" charset="0"/>
                <a:ea typeface="Times New Roman" panose="02020603050405020304" pitchFamily="18" charset="0"/>
              </a:rPr>
              <a:t>installments</a:t>
            </a:r>
            <a:r>
              <a:rPr lang="en-IN" sz="1800" kern="0" dirty="0">
                <a:effectLst/>
                <a:latin typeface="Times New Roman" panose="02020603050405020304" pitchFamily="18" charset="0"/>
                <a:ea typeface="Times New Roman" panose="02020603050405020304" pitchFamily="18" charset="0"/>
              </a:rPr>
              <a:t>, which can be used to make informed decisions about loan approvals.</a:t>
            </a:r>
            <a:endParaRPr lang="en-US" dirty="0">
              <a:latin typeface="Times New Roman" panose="02020603050405020304" pitchFamily="18" charset="0"/>
              <a:cs typeface="Times New Roman" panose="02020603050405020304" pitchFamily="18" charset="0"/>
            </a:endParaRPr>
          </a:p>
          <a:p>
            <a:pPr algn="l"/>
            <a:endParaRPr lang="en-IN" sz="1800" b="0" i="0" u="none" strike="noStrike" baseline="0" dirty="0">
              <a:solidFill>
                <a:srgbClr val="000000"/>
              </a:solidFill>
              <a:latin typeface="Calibri" panose="020F0502020204030204" pitchFamily="34" charset="0"/>
            </a:endParaRPr>
          </a:p>
          <a:p>
            <a:r>
              <a:rPr lang="en-IN" sz="2400" b="0" i="0" u="none" strike="noStrike" baseline="0" dirty="0">
                <a:latin typeface="Times New Roman" panose="02020603050405020304" pitchFamily="18" charset="0"/>
                <a:cs typeface="Times New Roman" panose="02020603050405020304" pitchFamily="18" charset="0"/>
              </a:rPr>
              <a:t>Approach: </a:t>
            </a:r>
          </a:p>
          <a:p>
            <a:endParaRPr lang="en-US" sz="2400" b="0" i="0" u="none" strike="noStrike" baseline="0" dirty="0">
              <a:latin typeface="Times New Roman" panose="02020603050405020304" pitchFamily="18" charset="0"/>
              <a:cs typeface="Times New Roman" panose="02020603050405020304" pitchFamily="18" charset="0"/>
            </a:endParaRPr>
          </a:p>
          <a:p>
            <a:pPr>
              <a:lnSpc>
                <a:spcPct val="107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The project will be executed in several stages, leveraging Microsoft Excel for data analysis: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AutoNum type="arabicPeriod"/>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endParaRPr lang="en-IN"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Courier New" panose="02070309020205020404" pitchFamily="49" charset="0"/>
              <a:buChar char="o"/>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Download the provided dataset containing loan application information.</a:t>
            </a:r>
          </a:p>
          <a:p>
            <a:pPr marL="285750" lvl="0" indent="-285750">
              <a:lnSpc>
                <a:spcPct val="107000"/>
              </a:lnSpc>
              <a:spcAft>
                <a:spcPts val="800"/>
              </a:spcAft>
              <a:buFont typeface="Courier New" panose="02070309020205020404" pitchFamily="49" charset="0"/>
              <a:buChar char="o"/>
              <a:tabLst>
                <a:tab pos="457200" algn="l"/>
              </a:tabLst>
            </a:pPr>
            <a:r>
              <a:rPr lang="en-US" sz="1800" b="0" i="0" u="none" strike="noStrike" baseline="0" dirty="0">
                <a:latin typeface="Times New Roman" panose="02020603050405020304" pitchFamily="18" charset="0"/>
                <a:cs typeface="Times New Roman" panose="02020603050405020304" pitchFamily="18" charset="0"/>
              </a:rPr>
              <a:t>The case study has two datasets to analyses “application_data.csv” and “previous_application.csv”. And “columns_description.csv” has all the descriptions of the above dataset. Therefore, to proceed with the case study the above-mentioned data are analyzed. </a:t>
            </a:r>
            <a:endParaRPr lang="en-IN" sz="1800" b="0" i="0" u="none" strike="noStrike" kern="100" baseline="0" dirty="0">
              <a:latin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Courier New" panose="02070309020205020404" pitchFamily="49" charset="0"/>
              <a:buChar char="o"/>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Load the dataset into Excel and inspect its structure and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97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AEF48-B938-4485-D966-C3F10D72EABB}"/>
              </a:ext>
            </a:extLst>
          </p:cNvPr>
          <p:cNvSpPr txBox="1"/>
          <p:nvPr/>
        </p:nvSpPr>
        <p:spPr>
          <a:xfrm>
            <a:off x="139700" y="355600"/>
            <a:ext cx="90805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 previous_application.csv:</a:t>
            </a:r>
          </a:p>
        </p:txBody>
      </p:sp>
      <p:pic>
        <p:nvPicPr>
          <p:cNvPr id="4" name="Picture 3">
            <a:extLst>
              <a:ext uri="{FF2B5EF4-FFF2-40B4-BE49-F238E27FC236}">
                <a16:creationId xmlns:a16="http://schemas.microsoft.com/office/drawing/2014/main" id="{7A9F9106-6485-9E33-FBC0-EE73BE410584}"/>
              </a:ext>
            </a:extLst>
          </p:cNvPr>
          <p:cNvPicPr>
            <a:picLocks noChangeAspect="1"/>
          </p:cNvPicPr>
          <p:nvPr/>
        </p:nvPicPr>
        <p:blipFill>
          <a:blip r:embed="rId2"/>
          <a:stretch>
            <a:fillRect/>
          </a:stretch>
        </p:blipFill>
        <p:spPr>
          <a:xfrm>
            <a:off x="1866308" y="724932"/>
            <a:ext cx="8459381" cy="2829320"/>
          </a:xfrm>
          <a:prstGeom prst="rect">
            <a:avLst/>
          </a:prstGeom>
        </p:spPr>
      </p:pic>
      <p:pic>
        <p:nvPicPr>
          <p:cNvPr id="6" name="Picture 5">
            <a:extLst>
              <a:ext uri="{FF2B5EF4-FFF2-40B4-BE49-F238E27FC236}">
                <a16:creationId xmlns:a16="http://schemas.microsoft.com/office/drawing/2014/main" id="{2F136B76-4DC8-D710-8A51-494DBDEF349B}"/>
              </a:ext>
            </a:extLst>
          </p:cNvPr>
          <p:cNvPicPr>
            <a:picLocks noChangeAspect="1"/>
          </p:cNvPicPr>
          <p:nvPr/>
        </p:nvPicPr>
        <p:blipFill>
          <a:blip r:embed="rId3"/>
          <a:stretch>
            <a:fillRect/>
          </a:stretch>
        </p:blipFill>
        <p:spPr>
          <a:xfrm>
            <a:off x="1866308" y="3770108"/>
            <a:ext cx="8183117" cy="2924583"/>
          </a:xfrm>
          <a:prstGeom prst="rect">
            <a:avLst/>
          </a:prstGeom>
        </p:spPr>
      </p:pic>
    </p:spTree>
    <p:extLst>
      <p:ext uri="{BB962C8B-B14F-4D97-AF65-F5344CB8AC3E}">
        <p14:creationId xmlns:p14="http://schemas.microsoft.com/office/powerpoint/2010/main" val="2984230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1FB78-DE9B-CCEE-F127-CEE1DED4BD85}"/>
              </a:ext>
            </a:extLst>
          </p:cNvPr>
          <p:cNvPicPr>
            <a:picLocks noChangeAspect="1"/>
          </p:cNvPicPr>
          <p:nvPr/>
        </p:nvPicPr>
        <p:blipFill>
          <a:blip r:embed="rId2"/>
          <a:stretch>
            <a:fillRect/>
          </a:stretch>
        </p:blipFill>
        <p:spPr>
          <a:xfrm>
            <a:off x="1283683" y="469703"/>
            <a:ext cx="8659433" cy="2819794"/>
          </a:xfrm>
          <a:prstGeom prst="rect">
            <a:avLst/>
          </a:prstGeom>
        </p:spPr>
      </p:pic>
      <p:sp>
        <p:nvSpPr>
          <p:cNvPr id="5" name="TextBox 4">
            <a:extLst>
              <a:ext uri="{FF2B5EF4-FFF2-40B4-BE49-F238E27FC236}">
                <a16:creationId xmlns:a16="http://schemas.microsoft.com/office/drawing/2014/main" id="{7A360D3C-0B4F-B19D-61FF-CFBF93ED5925}"/>
              </a:ext>
            </a:extLst>
          </p:cNvPr>
          <p:cNvSpPr txBox="1"/>
          <p:nvPr/>
        </p:nvSpPr>
        <p:spPr>
          <a:xfrm>
            <a:off x="762000" y="3828535"/>
            <a:ext cx="10883900" cy="2031325"/>
          </a:xfrm>
          <a:prstGeom prst="rect">
            <a:avLst/>
          </a:prstGeom>
          <a:noFill/>
        </p:spPr>
        <p:txBody>
          <a:bodyPr wrap="square">
            <a:spAutoFit/>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Segmented Univariate Analysis: </a:t>
            </a:r>
            <a:r>
              <a:rPr lang="en-US" dirty="0">
                <a:latin typeface="Times New Roman" panose="02020603050405020304" pitchFamily="18" charset="0"/>
                <a:cs typeface="Times New Roman" panose="02020603050405020304" pitchFamily="18" charset="0"/>
              </a:rPr>
              <a:t>Segmented univariate analysis" refers to a type of data analysis in which a dataset is divided into segments or subsets, and then a univariate analysis is performed separately on each segment. Univariate analysis focuses on analyzing the distribution, summary statistics, and characteristics of a single variable (feature) at a time. Segmentation involves splitting the data into groups based on some criteria or factors.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Application_data.csv: Used </a:t>
            </a:r>
            <a:r>
              <a:rPr lang="en-US" dirty="0" err="1">
                <a:latin typeface="Times New Roman" panose="02020603050405020304" pitchFamily="18" charset="0"/>
                <a:cs typeface="Times New Roman" panose="02020603050405020304" pitchFamily="18" charset="0"/>
              </a:rPr>
              <a:t>treemap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31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398D0C-50F9-DF90-C37C-AE2F4AE74327}"/>
              </a:ext>
            </a:extLst>
          </p:cNvPr>
          <p:cNvPicPr>
            <a:picLocks noChangeAspect="1"/>
          </p:cNvPicPr>
          <p:nvPr/>
        </p:nvPicPr>
        <p:blipFill>
          <a:blip r:embed="rId2"/>
          <a:stretch>
            <a:fillRect/>
          </a:stretch>
        </p:blipFill>
        <p:spPr>
          <a:xfrm>
            <a:off x="3038048" y="407792"/>
            <a:ext cx="6258352" cy="2856226"/>
          </a:xfrm>
          <a:prstGeom prst="rect">
            <a:avLst/>
          </a:prstGeom>
        </p:spPr>
      </p:pic>
      <p:pic>
        <p:nvPicPr>
          <p:cNvPr id="5" name="Picture 4">
            <a:extLst>
              <a:ext uri="{FF2B5EF4-FFF2-40B4-BE49-F238E27FC236}">
                <a16:creationId xmlns:a16="http://schemas.microsoft.com/office/drawing/2014/main" id="{6DEFF9DD-7FC7-909F-0780-029952A1E2C2}"/>
              </a:ext>
            </a:extLst>
          </p:cNvPr>
          <p:cNvPicPr>
            <a:picLocks noChangeAspect="1"/>
          </p:cNvPicPr>
          <p:nvPr/>
        </p:nvPicPr>
        <p:blipFill>
          <a:blip r:embed="rId3"/>
          <a:stretch>
            <a:fillRect/>
          </a:stretch>
        </p:blipFill>
        <p:spPr>
          <a:xfrm>
            <a:off x="3047128" y="3593983"/>
            <a:ext cx="6249272" cy="2896004"/>
          </a:xfrm>
          <a:prstGeom prst="rect">
            <a:avLst/>
          </a:prstGeom>
        </p:spPr>
      </p:pic>
    </p:spTree>
    <p:extLst>
      <p:ext uri="{BB962C8B-B14F-4D97-AF65-F5344CB8AC3E}">
        <p14:creationId xmlns:p14="http://schemas.microsoft.com/office/powerpoint/2010/main" val="51785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EA888-87F6-0914-EFFF-570AB0BA9C50}"/>
              </a:ext>
            </a:extLst>
          </p:cNvPr>
          <p:cNvPicPr>
            <a:picLocks noChangeAspect="1"/>
          </p:cNvPicPr>
          <p:nvPr/>
        </p:nvPicPr>
        <p:blipFill>
          <a:blip r:embed="rId2"/>
          <a:stretch>
            <a:fillRect/>
          </a:stretch>
        </p:blipFill>
        <p:spPr>
          <a:xfrm>
            <a:off x="2788795" y="271266"/>
            <a:ext cx="6335009" cy="2810267"/>
          </a:xfrm>
          <a:prstGeom prst="rect">
            <a:avLst/>
          </a:prstGeom>
        </p:spPr>
      </p:pic>
      <p:pic>
        <p:nvPicPr>
          <p:cNvPr id="5" name="Picture 4">
            <a:extLst>
              <a:ext uri="{FF2B5EF4-FFF2-40B4-BE49-F238E27FC236}">
                <a16:creationId xmlns:a16="http://schemas.microsoft.com/office/drawing/2014/main" id="{CCE1163B-D692-761B-4B79-7D6BB2600E60}"/>
              </a:ext>
            </a:extLst>
          </p:cNvPr>
          <p:cNvPicPr>
            <a:picLocks noChangeAspect="1"/>
          </p:cNvPicPr>
          <p:nvPr/>
        </p:nvPicPr>
        <p:blipFill>
          <a:blip r:embed="rId3"/>
          <a:stretch>
            <a:fillRect/>
          </a:stretch>
        </p:blipFill>
        <p:spPr>
          <a:xfrm>
            <a:off x="2828469" y="3429000"/>
            <a:ext cx="6535062" cy="2981741"/>
          </a:xfrm>
          <a:prstGeom prst="rect">
            <a:avLst/>
          </a:prstGeom>
        </p:spPr>
      </p:pic>
    </p:spTree>
    <p:extLst>
      <p:ext uri="{BB962C8B-B14F-4D97-AF65-F5344CB8AC3E}">
        <p14:creationId xmlns:p14="http://schemas.microsoft.com/office/powerpoint/2010/main" val="2778538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CFB13A-2F17-4E5C-F259-AF0BB9747D1C}"/>
              </a:ext>
            </a:extLst>
          </p:cNvPr>
          <p:cNvSpPr txBox="1"/>
          <p:nvPr/>
        </p:nvSpPr>
        <p:spPr>
          <a:xfrm>
            <a:off x="165100" y="127000"/>
            <a:ext cx="89789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 Previous_Application.csv: Used </a:t>
            </a:r>
            <a:r>
              <a:rPr lang="en-US" dirty="0" err="1">
                <a:latin typeface="Times New Roman" panose="02020603050405020304" pitchFamily="18" charset="0"/>
                <a:cs typeface="Times New Roman" panose="02020603050405020304" pitchFamily="18" charset="0"/>
              </a:rPr>
              <a:t>treemap</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AE6095-8B02-109B-969F-EB84CB1F937B}"/>
              </a:ext>
            </a:extLst>
          </p:cNvPr>
          <p:cNvPicPr>
            <a:picLocks noChangeAspect="1"/>
          </p:cNvPicPr>
          <p:nvPr/>
        </p:nvPicPr>
        <p:blipFill>
          <a:blip r:embed="rId2"/>
          <a:stretch>
            <a:fillRect/>
          </a:stretch>
        </p:blipFill>
        <p:spPr>
          <a:xfrm>
            <a:off x="2593537" y="691950"/>
            <a:ext cx="6268325" cy="2857899"/>
          </a:xfrm>
          <a:prstGeom prst="rect">
            <a:avLst/>
          </a:prstGeom>
        </p:spPr>
      </p:pic>
      <p:pic>
        <p:nvPicPr>
          <p:cNvPr id="7" name="Picture 6">
            <a:extLst>
              <a:ext uri="{FF2B5EF4-FFF2-40B4-BE49-F238E27FC236}">
                <a16:creationId xmlns:a16="http://schemas.microsoft.com/office/drawing/2014/main" id="{01F7EB2A-4C7F-52BA-5A79-695801922978}"/>
              </a:ext>
            </a:extLst>
          </p:cNvPr>
          <p:cNvPicPr>
            <a:picLocks noChangeAspect="1"/>
          </p:cNvPicPr>
          <p:nvPr/>
        </p:nvPicPr>
        <p:blipFill>
          <a:blip r:embed="rId3"/>
          <a:stretch>
            <a:fillRect/>
          </a:stretch>
        </p:blipFill>
        <p:spPr>
          <a:xfrm>
            <a:off x="2593537" y="3745467"/>
            <a:ext cx="6354062" cy="2924583"/>
          </a:xfrm>
          <a:prstGeom prst="rect">
            <a:avLst/>
          </a:prstGeom>
        </p:spPr>
      </p:pic>
    </p:spTree>
    <p:extLst>
      <p:ext uri="{BB962C8B-B14F-4D97-AF65-F5344CB8AC3E}">
        <p14:creationId xmlns:p14="http://schemas.microsoft.com/office/powerpoint/2010/main" val="2041962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DF757-1E5D-9995-BD6F-B536FBF68814}"/>
              </a:ext>
            </a:extLst>
          </p:cNvPr>
          <p:cNvSpPr txBox="1"/>
          <p:nvPr/>
        </p:nvSpPr>
        <p:spPr>
          <a:xfrm>
            <a:off x="393700" y="316637"/>
            <a:ext cx="1145540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Bivariate Analysis: Bivariate analysis is a type of statistical analysis that involves the examination of the relationship between two variables in a dataset. Unlike univariate analysis, which focuses on analyzing a single variable at a time, bivariate analysis involves studying how two variables are related, interact, or vary together.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application_data.csv:</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1A725F-46AC-EE8E-FEFE-B568AB144F7D}"/>
              </a:ext>
            </a:extLst>
          </p:cNvPr>
          <p:cNvPicPr>
            <a:picLocks noChangeAspect="1"/>
          </p:cNvPicPr>
          <p:nvPr/>
        </p:nvPicPr>
        <p:blipFill>
          <a:blip r:embed="rId2"/>
          <a:stretch>
            <a:fillRect/>
          </a:stretch>
        </p:blipFill>
        <p:spPr>
          <a:xfrm>
            <a:off x="1491662" y="2127500"/>
            <a:ext cx="8421275" cy="2934109"/>
          </a:xfrm>
          <a:prstGeom prst="rect">
            <a:avLst/>
          </a:prstGeom>
        </p:spPr>
      </p:pic>
    </p:spTree>
    <p:extLst>
      <p:ext uri="{BB962C8B-B14F-4D97-AF65-F5344CB8AC3E}">
        <p14:creationId xmlns:p14="http://schemas.microsoft.com/office/powerpoint/2010/main" val="400645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CF8CF-A5B2-ABC1-974E-5EDFDA17E24A}"/>
              </a:ext>
            </a:extLst>
          </p:cNvPr>
          <p:cNvPicPr>
            <a:picLocks noChangeAspect="1"/>
          </p:cNvPicPr>
          <p:nvPr/>
        </p:nvPicPr>
        <p:blipFill>
          <a:blip r:embed="rId2"/>
          <a:stretch>
            <a:fillRect/>
          </a:stretch>
        </p:blipFill>
        <p:spPr>
          <a:xfrm>
            <a:off x="1782173" y="242687"/>
            <a:ext cx="8449854" cy="2867425"/>
          </a:xfrm>
          <a:prstGeom prst="rect">
            <a:avLst/>
          </a:prstGeom>
        </p:spPr>
      </p:pic>
      <p:pic>
        <p:nvPicPr>
          <p:cNvPr id="5" name="Picture 4">
            <a:extLst>
              <a:ext uri="{FF2B5EF4-FFF2-40B4-BE49-F238E27FC236}">
                <a16:creationId xmlns:a16="http://schemas.microsoft.com/office/drawing/2014/main" id="{93C2E95D-2BB1-B806-22ED-85975F05D54D}"/>
              </a:ext>
            </a:extLst>
          </p:cNvPr>
          <p:cNvPicPr>
            <a:picLocks noChangeAspect="1"/>
          </p:cNvPicPr>
          <p:nvPr/>
        </p:nvPicPr>
        <p:blipFill>
          <a:blip r:embed="rId3"/>
          <a:stretch>
            <a:fillRect/>
          </a:stretch>
        </p:blipFill>
        <p:spPr>
          <a:xfrm>
            <a:off x="1782173" y="3378200"/>
            <a:ext cx="8373644" cy="2753109"/>
          </a:xfrm>
          <a:prstGeom prst="rect">
            <a:avLst/>
          </a:prstGeom>
        </p:spPr>
      </p:pic>
    </p:spTree>
    <p:extLst>
      <p:ext uri="{BB962C8B-B14F-4D97-AF65-F5344CB8AC3E}">
        <p14:creationId xmlns:p14="http://schemas.microsoft.com/office/powerpoint/2010/main" val="4186203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9540D-C348-5B91-DE06-4373661E22E7}"/>
              </a:ext>
            </a:extLst>
          </p:cNvPr>
          <p:cNvPicPr>
            <a:picLocks noChangeAspect="1"/>
          </p:cNvPicPr>
          <p:nvPr/>
        </p:nvPicPr>
        <p:blipFill>
          <a:blip r:embed="rId2"/>
          <a:stretch>
            <a:fillRect/>
          </a:stretch>
        </p:blipFill>
        <p:spPr>
          <a:xfrm>
            <a:off x="1440862" y="277613"/>
            <a:ext cx="8421275" cy="2848373"/>
          </a:xfrm>
          <a:prstGeom prst="rect">
            <a:avLst/>
          </a:prstGeom>
        </p:spPr>
      </p:pic>
      <p:pic>
        <p:nvPicPr>
          <p:cNvPr id="5" name="Picture 4">
            <a:extLst>
              <a:ext uri="{FF2B5EF4-FFF2-40B4-BE49-F238E27FC236}">
                <a16:creationId xmlns:a16="http://schemas.microsoft.com/office/drawing/2014/main" id="{A1E8BEB0-B3FC-74E0-3AF7-038A582EDE2B}"/>
              </a:ext>
            </a:extLst>
          </p:cNvPr>
          <p:cNvPicPr>
            <a:picLocks noChangeAspect="1"/>
          </p:cNvPicPr>
          <p:nvPr/>
        </p:nvPicPr>
        <p:blipFill>
          <a:blip r:embed="rId3"/>
          <a:stretch>
            <a:fillRect/>
          </a:stretch>
        </p:blipFill>
        <p:spPr>
          <a:xfrm>
            <a:off x="1440862" y="3429000"/>
            <a:ext cx="8364117" cy="2781688"/>
          </a:xfrm>
          <a:prstGeom prst="rect">
            <a:avLst/>
          </a:prstGeom>
        </p:spPr>
      </p:pic>
    </p:spTree>
    <p:extLst>
      <p:ext uri="{BB962C8B-B14F-4D97-AF65-F5344CB8AC3E}">
        <p14:creationId xmlns:p14="http://schemas.microsoft.com/office/powerpoint/2010/main" val="1088524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FDE6B5-079A-545A-EFBD-34EC35DF4F8F}"/>
              </a:ext>
            </a:extLst>
          </p:cNvPr>
          <p:cNvPicPr>
            <a:picLocks noChangeAspect="1"/>
          </p:cNvPicPr>
          <p:nvPr/>
        </p:nvPicPr>
        <p:blipFill>
          <a:blip r:embed="rId2"/>
          <a:stretch>
            <a:fillRect/>
          </a:stretch>
        </p:blipFill>
        <p:spPr>
          <a:xfrm>
            <a:off x="728078" y="374456"/>
            <a:ext cx="8373644" cy="2781688"/>
          </a:xfrm>
          <a:prstGeom prst="rect">
            <a:avLst/>
          </a:prstGeom>
        </p:spPr>
      </p:pic>
      <p:sp>
        <p:nvSpPr>
          <p:cNvPr id="5" name="TextBox 4">
            <a:extLst>
              <a:ext uri="{FF2B5EF4-FFF2-40B4-BE49-F238E27FC236}">
                <a16:creationId xmlns:a16="http://schemas.microsoft.com/office/drawing/2014/main" id="{C5E15E21-EB78-FE7A-EE9E-21FA97D292CD}"/>
              </a:ext>
            </a:extLst>
          </p:cNvPr>
          <p:cNvSpPr txBox="1"/>
          <p:nvPr/>
        </p:nvSpPr>
        <p:spPr>
          <a:xfrm>
            <a:off x="728078" y="3701858"/>
            <a:ext cx="10930522" cy="1477328"/>
          </a:xfrm>
          <a:prstGeom prst="rect">
            <a:avLst/>
          </a:prstGeom>
          <a:noFill/>
        </p:spPr>
        <p:txBody>
          <a:bodyPr wrap="square">
            <a:spAutoFit/>
          </a:bodyPr>
          <a:lstStyle/>
          <a:p>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Task 1: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Top Correlations for Different Scenarios</a:t>
            </a:r>
          </a:p>
          <a:p>
            <a:endParaRPr lang="en-IN" kern="0" dirty="0">
              <a:latin typeface="Times New Roman" panose="02020603050405020304" pitchFamily="18" charset="0"/>
              <a:cs typeface="Times New Roman" panose="02020603050405020304" pitchFamily="18" charset="0"/>
            </a:endParaRPr>
          </a:p>
          <a:p>
            <a:r>
              <a:rPr lang="en-IN" kern="0" dirty="0">
                <a:latin typeface="Times New Roman" panose="02020603050405020304" pitchFamily="18" charset="0"/>
                <a:cs typeface="Times New Roman" panose="02020603050405020304" pitchFamily="18" charset="0"/>
              </a:rPr>
              <a:t>Correlation: </a:t>
            </a:r>
            <a:r>
              <a:rPr lang="en-US" dirty="0">
                <a:latin typeface="Times New Roman" panose="02020603050405020304" pitchFamily="18" charset="0"/>
                <a:cs typeface="Times New Roman" panose="02020603050405020304" pitchFamily="18" charset="0"/>
              </a:rPr>
              <a:t>Correlation is a statistical measure that quantifies the strength and direction of the relationship between two variables. In other words, it assesses how changes in one variable are associated with changes in another variable. Correlation does not imply causation; it simply indicates that there is a relationship between the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691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4D5BBD-2120-B0EC-45A6-9C319232DA62}"/>
              </a:ext>
            </a:extLst>
          </p:cNvPr>
          <p:cNvSpPr txBox="1"/>
          <p:nvPr/>
        </p:nvSpPr>
        <p:spPr>
          <a:xfrm>
            <a:off x="609599" y="190500"/>
            <a:ext cx="5486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 application_data.csv:</a:t>
            </a:r>
          </a:p>
        </p:txBody>
      </p:sp>
      <p:pic>
        <p:nvPicPr>
          <p:cNvPr id="4" name="Picture 3">
            <a:extLst>
              <a:ext uri="{FF2B5EF4-FFF2-40B4-BE49-F238E27FC236}">
                <a16:creationId xmlns:a16="http://schemas.microsoft.com/office/drawing/2014/main" id="{197253C7-95A5-EA8D-9E7E-4E570FF48C71}"/>
              </a:ext>
            </a:extLst>
          </p:cNvPr>
          <p:cNvPicPr>
            <a:picLocks noChangeAspect="1"/>
          </p:cNvPicPr>
          <p:nvPr/>
        </p:nvPicPr>
        <p:blipFill>
          <a:blip r:embed="rId2"/>
          <a:stretch>
            <a:fillRect/>
          </a:stretch>
        </p:blipFill>
        <p:spPr>
          <a:xfrm>
            <a:off x="1033131" y="692164"/>
            <a:ext cx="10125737" cy="2901935"/>
          </a:xfrm>
          <a:prstGeom prst="rect">
            <a:avLst/>
          </a:prstGeom>
        </p:spPr>
      </p:pic>
      <p:pic>
        <p:nvPicPr>
          <p:cNvPr id="6" name="Picture 5">
            <a:extLst>
              <a:ext uri="{FF2B5EF4-FFF2-40B4-BE49-F238E27FC236}">
                <a16:creationId xmlns:a16="http://schemas.microsoft.com/office/drawing/2014/main" id="{A65EC138-DCA3-3233-996C-2AAE8935A551}"/>
              </a:ext>
            </a:extLst>
          </p:cNvPr>
          <p:cNvPicPr>
            <a:picLocks noChangeAspect="1"/>
          </p:cNvPicPr>
          <p:nvPr/>
        </p:nvPicPr>
        <p:blipFill>
          <a:blip r:embed="rId3"/>
          <a:stretch>
            <a:fillRect/>
          </a:stretch>
        </p:blipFill>
        <p:spPr>
          <a:xfrm>
            <a:off x="1033131" y="3777752"/>
            <a:ext cx="10125737" cy="2889748"/>
          </a:xfrm>
          <a:prstGeom prst="rect">
            <a:avLst/>
          </a:prstGeom>
        </p:spPr>
      </p:pic>
    </p:spTree>
    <p:extLst>
      <p:ext uri="{BB962C8B-B14F-4D97-AF65-F5344CB8AC3E}">
        <p14:creationId xmlns:p14="http://schemas.microsoft.com/office/powerpoint/2010/main" val="27812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3C042-901D-5972-C8CB-BB3489175362}"/>
              </a:ext>
            </a:extLst>
          </p:cNvPr>
          <p:cNvSpPr txBox="1"/>
          <p:nvPr/>
        </p:nvSpPr>
        <p:spPr>
          <a:xfrm>
            <a:off x="397711" y="227933"/>
            <a:ext cx="11069052" cy="6641883"/>
          </a:xfrm>
          <a:prstGeom prst="rect">
            <a:avLst/>
          </a:prstGeom>
          <a:noFill/>
        </p:spPr>
        <p:txBody>
          <a:bodyPr wrap="square">
            <a:spAutoFit/>
          </a:bodyPr>
          <a:lstStyle/>
          <a:p>
            <a:pPr lvl="0">
              <a:lnSpc>
                <a:spcPct val="107000"/>
              </a:lnSpc>
              <a:spcAft>
                <a:spcPts val="800"/>
              </a:spcAft>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2. Identifying Missing Data:</a:t>
            </a:r>
            <a:endParaRPr lang="en-IN"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Courier New" panose="02070309020205020404" pitchFamily="49" charset="0"/>
              <a:buChar char="o"/>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Utilize Excel functions such as COUNTIF, COUNTBLANK to identify missing data in the dataset.</a:t>
            </a:r>
            <a:endParaRPr lang="en-IN"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07000"/>
              </a:lnSpc>
              <a:spcAft>
                <a:spcPts val="800"/>
              </a:spcAft>
              <a:buFont typeface="Courier New" panose="02070309020205020404" pitchFamily="49" charset="0"/>
              <a:buChar char="o"/>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Determine an appropriate method for dealing with missing data, which could include imputation using function MEDIAN</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 . As MEDIAN is not case sensitive.</a:t>
            </a:r>
          </a:p>
          <a:p>
            <a:pPr lvl="0">
              <a:lnSpc>
                <a:spcPct val="107000"/>
              </a:lnSpc>
              <a:spcAft>
                <a:spcPts val="800"/>
              </a:spcAft>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3. Identifying Outliers:</a:t>
            </a:r>
          </a:p>
          <a:p>
            <a:pPr marL="285750" indent="-285750">
              <a:lnSpc>
                <a:spcPct val="107000"/>
              </a:lnSpc>
              <a:spcAft>
                <a:spcPts val="800"/>
              </a:spcAft>
              <a:buFont typeface="Courier New" panose="02070309020205020404" pitchFamily="49" charset="0"/>
              <a:buChar char="o"/>
              <a:tabLst>
                <a:tab pos="457200" algn="l"/>
              </a:tabLst>
            </a:pPr>
            <a:r>
              <a:rPr lang="en-IN" kern="0" dirty="0">
                <a:effectLst/>
                <a:latin typeface="Times New Roman" panose="02020603050405020304" pitchFamily="18" charset="0"/>
                <a:ea typeface="Calibri" panose="020F0502020204030204" pitchFamily="34" charset="0"/>
                <a:cs typeface="Times New Roman" panose="02020603050405020304" pitchFamily="18" charset="0"/>
              </a:rPr>
              <a:t>Using Box &amp; Whisker graph the outliers can identify.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b="1"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 Data Imbalance:</a:t>
            </a:r>
          </a:p>
          <a:p>
            <a:pPr marL="285750" lvl="0" indent="-285750">
              <a:lnSpc>
                <a:spcPct val="107000"/>
              </a:lnSpc>
              <a:spcAft>
                <a:spcPts val="800"/>
              </a:spcAft>
              <a:buFont typeface="Courier New" panose="02070309020205020404" pitchFamily="49" charset="0"/>
              <a:buChar char="o"/>
              <a:tabLst>
                <a:tab pos="457200" algn="l"/>
              </a:tabLst>
            </a:pPr>
            <a:r>
              <a:rPr lang="en-IN" kern="0" dirty="0">
                <a:latin typeface="Times New Roman" panose="02020603050405020304" pitchFamily="18" charset="0"/>
                <a:ea typeface="Calibri" panose="020F0502020204030204" pitchFamily="34" charset="0"/>
                <a:cs typeface="Times New Roman" panose="02020603050405020304" pitchFamily="18" charset="0"/>
              </a:rPr>
              <a:t>Utilizing </a:t>
            </a:r>
            <a:r>
              <a:rPr lang="en-IN" kern="0" dirty="0" err="1">
                <a:latin typeface="Times New Roman" panose="02020603050405020304" pitchFamily="18" charset="0"/>
                <a:ea typeface="Calibri" panose="020F0502020204030204" pitchFamily="34" charset="0"/>
                <a:cs typeface="Times New Roman" panose="02020603050405020304" pitchFamily="18" charset="0"/>
              </a:rPr>
              <a:t>Pivort</a:t>
            </a:r>
            <a:r>
              <a:rPr lang="en-IN" kern="0" dirty="0">
                <a:latin typeface="Times New Roman" panose="02020603050405020304" pitchFamily="18" charset="0"/>
                <a:ea typeface="Calibri" panose="020F0502020204030204" pitchFamily="34" charset="0"/>
                <a:cs typeface="Times New Roman" panose="02020603050405020304" pitchFamily="18" charset="0"/>
              </a:rPr>
              <a:t> table and </a:t>
            </a:r>
            <a:r>
              <a:rPr lang="en-IN" kern="0" dirty="0" err="1">
                <a:latin typeface="Times New Roman" panose="02020603050405020304" pitchFamily="18" charset="0"/>
                <a:ea typeface="Calibri" panose="020F0502020204030204" pitchFamily="34" charset="0"/>
                <a:cs typeface="Times New Roman" panose="02020603050405020304" pitchFamily="18" charset="0"/>
              </a:rPr>
              <a:t>barchart</a:t>
            </a:r>
            <a:r>
              <a:rPr lang="en-IN" kern="0" dirty="0">
                <a:latin typeface="Times New Roman" panose="02020603050405020304" pitchFamily="18" charset="0"/>
                <a:ea typeface="Calibri" panose="020F0502020204030204" pitchFamily="34" charset="0"/>
                <a:cs typeface="Times New Roman" panose="02020603050405020304" pitchFamily="18" charset="0"/>
              </a:rPr>
              <a:t> the data imbalance can identify.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5. Univariate, Segmented Univariate, and Bivariate Analysis:</a:t>
            </a:r>
          </a:p>
          <a:p>
            <a:pPr marL="285750" indent="-285750">
              <a:lnSpc>
                <a:spcPct val="107000"/>
              </a:lnSpc>
              <a:spcAft>
                <a:spcPts val="800"/>
              </a:spcAft>
              <a:buFont typeface="Courier New" panose="02070309020205020404" pitchFamily="49" charset="0"/>
              <a:buChar char="o"/>
              <a:tabLst>
                <a:tab pos="457200" algn="l"/>
              </a:tabLst>
            </a:pPr>
            <a:r>
              <a:rPr lang="en-IN" kern="0" dirty="0">
                <a:latin typeface="Times New Roman" panose="02020603050405020304" pitchFamily="18" charset="0"/>
                <a:ea typeface="Calibri" panose="020F0502020204030204" pitchFamily="34" charset="0"/>
                <a:cs typeface="Times New Roman" panose="02020603050405020304" pitchFamily="18" charset="0"/>
              </a:rPr>
              <a:t>Utilizing </a:t>
            </a:r>
            <a:r>
              <a:rPr lang="en-IN" kern="0" dirty="0" err="1">
                <a:latin typeface="Times New Roman" panose="02020603050405020304" pitchFamily="18" charset="0"/>
                <a:ea typeface="Calibri" panose="020F0502020204030204" pitchFamily="34" charset="0"/>
                <a:cs typeface="Times New Roman" panose="02020603050405020304" pitchFamily="18" charset="0"/>
              </a:rPr>
              <a:t>Pivort</a:t>
            </a:r>
            <a:r>
              <a:rPr lang="en-IN" kern="0" dirty="0">
                <a:latin typeface="Times New Roman" panose="02020603050405020304" pitchFamily="18" charset="0"/>
                <a:ea typeface="Calibri" panose="020F0502020204030204" pitchFamily="34" charset="0"/>
                <a:cs typeface="Times New Roman" panose="02020603050405020304" pitchFamily="18" charset="0"/>
              </a:rPr>
              <a:t> </a:t>
            </a:r>
            <a:r>
              <a:rPr lang="en-IN" kern="0" dirty="0" err="1">
                <a:latin typeface="Times New Roman" panose="02020603050405020304" pitchFamily="18" charset="0"/>
                <a:ea typeface="Calibri" panose="020F0502020204030204" pitchFamily="34" charset="0"/>
                <a:cs typeface="Times New Roman" panose="02020603050405020304" pitchFamily="18" charset="0"/>
              </a:rPr>
              <a:t>table,treemap</a:t>
            </a:r>
            <a:r>
              <a:rPr lang="en-IN" kern="0" dirty="0">
                <a:latin typeface="Times New Roman" panose="02020603050405020304" pitchFamily="18" charset="0"/>
                <a:ea typeface="Calibri" panose="020F0502020204030204" pitchFamily="34" charset="0"/>
                <a:cs typeface="Times New Roman" panose="02020603050405020304" pitchFamily="18" charset="0"/>
              </a:rPr>
              <a:t> and </a:t>
            </a:r>
            <a:r>
              <a:rPr lang="en-IN" kern="0" dirty="0" err="1">
                <a:latin typeface="Times New Roman" panose="02020603050405020304" pitchFamily="18" charset="0"/>
                <a:ea typeface="Calibri" panose="020F0502020204030204" pitchFamily="34" charset="0"/>
                <a:cs typeface="Times New Roman" panose="02020603050405020304" pitchFamily="18" charset="0"/>
              </a:rPr>
              <a:t>barchart</a:t>
            </a:r>
            <a:r>
              <a:rPr lang="en-IN" kern="0" dirty="0">
                <a:latin typeface="Times New Roman" panose="02020603050405020304" pitchFamily="18" charset="0"/>
                <a:ea typeface="Calibri" panose="020F0502020204030204" pitchFamily="34" charset="0"/>
                <a:cs typeface="Times New Roman" panose="02020603050405020304" pitchFamily="18" charset="0"/>
              </a:rPr>
              <a:t> </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Univariate, Segmented Univariate, and Bivariate Analysis can be done.</a:t>
            </a:r>
          </a:p>
          <a:p>
            <a:pPr>
              <a:lnSpc>
                <a:spcPct val="107000"/>
              </a:lnSpc>
              <a:spcAft>
                <a:spcPts val="800"/>
              </a:spcAft>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6. Identifying Top Correlations:</a:t>
            </a:r>
          </a:p>
          <a:p>
            <a:pPr>
              <a:lnSpc>
                <a:spcPct val="107000"/>
              </a:lnSpc>
              <a:spcAft>
                <a:spcPts val="800"/>
              </a:spcAft>
              <a:tabLst>
                <a:tab pos="457200" algn="l"/>
              </a:tabLst>
            </a:pPr>
            <a:endParaRPr lang="en-IN" sz="2400" b="1"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Tech-Stack Used:</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this project, Microsoft Excel (version 2019) will be utilized as the primary tool for data analysis. Excel's built-in functions, features, and tools such as pivot tables, charts, statistical functions, and conditional formatting will be leveraged to perform the required tasks.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endParaRPr lang="en-IN"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718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D93A4-5EA9-F96C-49A7-A64E8BF9D360}"/>
              </a:ext>
            </a:extLst>
          </p:cNvPr>
          <p:cNvSpPr txBox="1"/>
          <p:nvPr/>
        </p:nvSpPr>
        <p:spPr>
          <a:xfrm>
            <a:off x="241300" y="158234"/>
            <a:ext cx="6096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 previous_application.csv:</a:t>
            </a:r>
          </a:p>
        </p:txBody>
      </p:sp>
      <p:pic>
        <p:nvPicPr>
          <p:cNvPr id="5" name="Picture 4">
            <a:extLst>
              <a:ext uri="{FF2B5EF4-FFF2-40B4-BE49-F238E27FC236}">
                <a16:creationId xmlns:a16="http://schemas.microsoft.com/office/drawing/2014/main" id="{B90B01E6-B67F-1007-4DEC-4A8173C35AE6}"/>
              </a:ext>
            </a:extLst>
          </p:cNvPr>
          <p:cNvPicPr>
            <a:picLocks noChangeAspect="1"/>
          </p:cNvPicPr>
          <p:nvPr/>
        </p:nvPicPr>
        <p:blipFill>
          <a:blip r:embed="rId2"/>
          <a:stretch>
            <a:fillRect/>
          </a:stretch>
        </p:blipFill>
        <p:spPr>
          <a:xfrm>
            <a:off x="1891858" y="622161"/>
            <a:ext cx="7518842" cy="2355300"/>
          </a:xfrm>
          <a:prstGeom prst="rect">
            <a:avLst/>
          </a:prstGeom>
        </p:spPr>
      </p:pic>
      <p:pic>
        <p:nvPicPr>
          <p:cNvPr id="7" name="Picture 6">
            <a:extLst>
              <a:ext uri="{FF2B5EF4-FFF2-40B4-BE49-F238E27FC236}">
                <a16:creationId xmlns:a16="http://schemas.microsoft.com/office/drawing/2014/main" id="{8E242932-DF9B-2809-BA87-775CA7DBB661}"/>
              </a:ext>
            </a:extLst>
          </p:cNvPr>
          <p:cNvPicPr>
            <a:picLocks noChangeAspect="1"/>
          </p:cNvPicPr>
          <p:nvPr/>
        </p:nvPicPr>
        <p:blipFill>
          <a:blip r:embed="rId3"/>
          <a:stretch>
            <a:fillRect/>
          </a:stretch>
        </p:blipFill>
        <p:spPr>
          <a:xfrm>
            <a:off x="1891858" y="3266930"/>
            <a:ext cx="7496609" cy="2498870"/>
          </a:xfrm>
          <a:prstGeom prst="rect">
            <a:avLst/>
          </a:prstGeom>
        </p:spPr>
      </p:pic>
    </p:spTree>
    <p:extLst>
      <p:ext uri="{BB962C8B-B14F-4D97-AF65-F5344CB8AC3E}">
        <p14:creationId xmlns:p14="http://schemas.microsoft.com/office/powerpoint/2010/main" val="4025249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66ED24-1403-6CB4-6E26-E360ED92BA98}"/>
              </a:ext>
            </a:extLst>
          </p:cNvPr>
          <p:cNvSpPr txBox="1"/>
          <p:nvPr/>
        </p:nvSpPr>
        <p:spPr>
          <a:xfrm>
            <a:off x="241299" y="330200"/>
            <a:ext cx="11180679" cy="397031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RESULT :</a:t>
            </a:r>
          </a:p>
          <a:p>
            <a:endParaRPr lang="en-IN" sz="2400" dirty="0">
              <a:latin typeface="Times New Roman" panose="02020603050405020304" pitchFamily="18"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project's successful completion will offer a comprehensive understanding of the factors that contribute to loan default. By performing thorough data analysis using Excel's advanced techniques, statistical analysis, and visualization capabilities, the project aims to provide valuable insights and recommendations to the finance company. These insights will enable the company to make informed decisions to minimize default risk while ensuring capable applicants are not rejected unfairly. The project's findings will contribute to improving loan approval processes and strategies.</a:t>
            </a:r>
          </a:p>
          <a:p>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kern="0" dirty="0">
                <a:latin typeface="Times New Roman" panose="02020603050405020304" pitchFamily="18" charset="0"/>
                <a:ea typeface="Calibri" panose="020F0502020204030204" pitchFamily="34" charset="0"/>
                <a:cs typeface="Times New Roman" panose="02020603050405020304" pitchFamily="18" charset="0"/>
                <a:hlinkClick r:id="rId2"/>
              </a:rPr>
              <a:t>File Link 1</a:t>
            </a: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kern="0" dirty="0">
                <a:latin typeface="Times New Roman" panose="02020603050405020304" pitchFamily="18" charset="0"/>
                <a:ea typeface="Calibri" panose="020F0502020204030204" pitchFamily="34" charset="0"/>
                <a:cs typeface="Times New Roman" panose="02020603050405020304" pitchFamily="18" charset="0"/>
                <a:hlinkClick r:id="rId3"/>
              </a:rPr>
              <a:t>File link 2</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2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1B0C9E-12F9-6E1F-CB58-5C5C9CD53FE6}"/>
              </a:ext>
            </a:extLst>
          </p:cNvPr>
          <p:cNvSpPr txBox="1"/>
          <p:nvPr/>
        </p:nvSpPr>
        <p:spPr>
          <a:xfrm>
            <a:off x="211365" y="151179"/>
            <a:ext cx="11675836" cy="6532237"/>
          </a:xfrm>
          <a:prstGeom prst="rect">
            <a:avLst/>
          </a:prstGeom>
          <a:noFill/>
        </p:spPr>
        <p:txBody>
          <a:bodyPr wrap="square">
            <a:spAutoFit/>
          </a:bodyPr>
          <a:lstStyle/>
          <a:p>
            <a:pPr>
              <a:lnSpc>
                <a:spcPct val="107000"/>
              </a:lnSpc>
              <a:spcAft>
                <a:spcPts val="800"/>
              </a:spcAf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Throughout the analysis, insights into the key factors influencing loan default are expected to be uncovered. By identifying missing data, outliers, and correlations between variables and the target variable, the project aims to provide actionable insights for the finance company. These insights will aid in making informed decisions about loan approvals, risk mitigation strategies, and potential adjustments to loan terms for different customer segments.</a:t>
            </a:r>
          </a:p>
          <a:p>
            <a:pPr>
              <a:lnSpc>
                <a:spcPct val="107000"/>
              </a:lnSpc>
              <a:spcAft>
                <a:spcPts val="8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Task 1: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Missing Data and Deal with it Appropriately</a:t>
            </a:r>
          </a:p>
          <a:p>
            <a:pPr>
              <a:lnSpc>
                <a:spcPct val="107000"/>
              </a:lnSpc>
              <a:spcAft>
                <a:spcPts val="8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I downloaded the files which were provided by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trainity</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The files have lots of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blanck</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cell . So firstly I counted the total no of rows , then also counted no of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blanck</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having the row and took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ther</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percentage. The columns which got more than 30% of blank rows , I have deleted those columns and the left columns for text file I filtered the blank cells to remove it and for numeric column I took median and impute the median value in the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blanck</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cells of the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colums</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I took median over mean because median is not case sensitive to the outliers and can not squid with the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outlairs</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And like this </a:t>
            </a:r>
            <a:r>
              <a:rPr lang="en-IN" kern="0" dirty="0">
                <a:latin typeface="Times New Roman" panose="02020603050405020304" pitchFamily="18" charset="0"/>
                <a:ea typeface="Calibri" panose="020F0502020204030204" pitchFamily="34" charset="0"/>
                <a:cs typeface="Times New Roman" panose="02020603050405020304" pitchFamily="18" charset="0"/>
              </a:rPr>
              <a:t>I got the final dataset.</a:t>
            </a:r>
            <a:endParaRPr lang="en-IN"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08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303F9-A337-5EEE-AE06-96FF935D69FF}"/>
              </a:ext>
            </a:extLst>
          </p:cNvPr>
          <p:cNvSpPr txBox="1"/>
          <p:nvPr/>
        </p:nvSpPr>
        <p:spPr>
          <a:xfrm>
            <a:off x="228600" y="222023"/>
            <a:ext cx="11595100" cy="2557303"/>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Task 2: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Outliers in the Dataset</a:t>
            </a:r>
          </a:p>
          <a:p>
            <a:pPr>
              <a:lnSpc>
                <a:spcPct val="107000"/>
              </a:lnSpc>
              <a:spcAft>
                <a:spcPts val="800"/>
              </a:spcAft>
            </a:pPr>
            <a:endParaRPr lang="en-IN"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Outliers: </a:t>
            </a:r>
            <a:r>
              <a:rPr lang="en-US" dirty="0">
                <a:latin typeface="Times New Roman" panose="02020603050405020304" pitchFamily="18" charset="0"/>
                <a:cs typeface="Times New Roman" panose="02020603050405020304" pitchFamily="18" charset="0"/>
              </a:rPr>
              <a:t>Outliers are data points that deviate significantly from the rest of the data in a dataset. They are observations that lie far away from the bulk of the data points, and they can have a substantial impact on statistical analysis, data modeling, and the overall interpretation of the data.</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eriod"/>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For application_data.csv file: Used box plotted graph all are done with respect to target.</a:t>
            </a:r>
          </a:p>
        </p:txBody>
      </p:sp>
      <p:pic>
        <p:nvPicPr>
          <p:cNvPr id="5" name="Picture 4">
            <a:extLst>
              <a:ext uri="{FF2B5EF4-FFF2-40B4-BE49-F238E27FC236}">
                <a16:creationId xmlns:a16="http://schemas.microsoft.com/office/drawing/2014/main" id="{930C55CD-443C-7C7A-71F3-49FB1096760C}"/>
              </a:ext>
            </a:extLst>
          </p:cNvPr>
          <p:cNvPicPr>
            <a:picLocks noChangeAspect="1"/>
          </p:cNvPicPr>
          <p:nvPr/>
        </p:nvPicPr>
        <p:blipFill>
          <a:blip r:embed="rId2"/>
          <a:stretch>
            <a:fillRect/>
          </a:stretch>
        </p:blipFill>
        <p:spPr>
          <a:xfrm>
            <a:off x="959761" y="3174798"/>
            <a:ext cx="9688277" cy="2896004"/>
          </a:xfrm>
          <a:prstGeom prst="rect">
            <a:avLst/>
          </a:prstGeom>
        </p:spPr>
      </p:pic>
    </p:spTree>
    <p:extLst>
      <p:ext uri="{BB962C8B-B14F-4D97-AF65-F5344CB8AC3E}">
        <p14:creationId xmlns:p14="http://schemas.microsoft.com/office/powerpoint/2010/main" val="168500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C5169-0B4F-E137-C103-5AC8539D6580}"/>
              </a:ext>
            </a:extLst>
          </p:cNvPr>
          <p:cNvPicPr>
            <a:picLocks noChangeAspect="1"/>
          </p:cNvPicPr>
          <p:nvPr/>
        </p:nvPicPr>
        <p:blipFill>
          <a:blip r:embed="rId2"/>
          <a:stretch>
            <a:fillRect/>
          </a:stretch>
        </p:blipFill>
        <p:spPr>
          <a:xfrm>
            <a:off x="856556" y="390101"/>
            <a:ext cx="9945488" cy="3038899"/>
          </a:xfrm>
          <a:prstGeom prst="rect">
            <a:avLst/>
          </a:prstGeom>
        </p:spPr>
      </p:pic>
      <p:pic>
        <p:nvPicPr>
          <p:cNvPr id="5" name="Picture 4">
            <a:extLst>
              <a:ext uri="{FF2B5EF4-FFF2-40B4-BE49-F238E27FC236}">
                <a16:creationId xmlns:a16="http://schemas.microsoft.com/office/drawing/2014/main" id="{59A6B891-BDAE-787E-91E9-2AB91F8B0495}"/>
              </a:ext>
            </a:extLst>
          </p:cNvPr>
          <p:cNvPicPr>
            <a:picLocks noChangeAspect="1"/>
          </p:cNvPicPr>
          <p:nvPr/>
        </p:nvPicPr>
        <p:blipFill>
          <a:blip r:embed="rId3"/>
          <a:stretch>
            <a:fillRect/>
          </a:stretch>
        </p:blipFill>
        <p:spPr>
          <a:xfrm>
            <a:off x="894656" y="3638574"/>
            <a:ext cx="4715533" cy="2867425"/>
          </a:xfrm>
          <a:prstGeom prst="rect">
            <a:avLst/>
          </a:prstGeom>
        </p:spPr>
      </p:pic>
    </p:spTree>
    <p:extLst>
      <p:ext uri="{BB962C8B-B14F-4D97-AF65-F5344CB8AC3E}">
        <p14:creationId xmlns:p14="http://schemas.microsoft.com/office/powerpoint/2010/main" val="71800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46915-47DE-8A62-8620-A2FE7DE0740D}"/>
              </a:ext>
            </a:extLst>
          </p:cNvPr>
          <p:cNvSpPr txBox="1"/>
          <p:nvPr/>
        </p:nvSpPr>
        <p:spPr>
          <a:xfrm>
            <a:off x="355600" y="330200"/>
            <a:ext cx="8788400" cy="368755"/>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b. For application_data.csv file: Used box plotted graph </a:t>
            </a:r>
            <a:r>
              <a:rPr lang="en-IN" kern="0" dirty="0">
                <a:latin typeface="Times New Roman" panose="02020603050405020304" pitchFamily="18" charset="0"/>
                <a:ea typeface="Calibri" panose="020F0502020204030204" pitchFamily="34" charset="0"/>
                <a:cs typeface="Times New Roman" panose="02020603050405020304" pitchFamily="18" charset="0"/>
              </a:rPr>
              <a:t>.</a:t>
            </a:r>
            <a:endParaRPr lang="en-IN" sz="1800" kern="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C048B4E-F07A-15D3-BEAD-709417DEEE62}"/>
              </a:ext>
            </a:extLst>
          </p:cNvPr>
          <p:cNvPicPr>
            <a:picLocks noChangeAspect="1"/>
          </p:cNvPicPr>
          <p:nvPr/>
        </p:nvPicPr>
        <p:blipFill>
          <a:blip r:embed="rId2"/>
          <a:stretch>
            <a:fillRect/>
          </a:stretch>
        </p:blipFill>
        <p:spPr>
          <a:xfrm>
            <a:off x="1702709" y="1025571"/>
            <a:ext cx="9016091" cy="2711009"/>
          </a:xfrm>
          <a:prstGeom prst="rect">
            <a:avLst/>
          </a:prstGeom>
        </p:spPr>
      </p:pic>
      <p:pic>
        <p:nvPicPr>
          <p:cNvPr id="7" name="Picture 6">
            <a:extLst>
              <a:ext uri="{FF2B5EF4-FFF2-40B4-BE49-F238E27FC236}">
                <a16:creationId xmlns:a16="http://schemas.microsoft.com/office/drawing/2014/main" id="{13D786A1-496C-FE59-C1DC-A656B2E1902D}"/>
              </a:ext>
            </a:extLst>
          </p:cNvPr>
          <p:cNvPicPr>
            <a:picLocks noChangeAspect="1"/>
          </p:cNvPicPr>
          <p:nvPr/>
        </p:nvPicPr>
        <p:blipFill>
          <a:blip r:embed="rId3"/>
          <a:stretch>
            <a:fillRect/>
          </a:stretch>
        </p:blipFill>
        <p:spPr>
          <a:xfrm>
            <a:off x="1702709" y="3914364"/>
            <a:ext cx="9016091" cy="2755660"/>
          </a:xfrm>
          <a:prstGeom prst="rect">
            <a:avLst/>
          </a:prstGeom>
        </p:spPr>
      </p:pic>
    </p:spTree>
    <p:extLst>
      <p:ext uri="{BB962C8B-B14F-4D97-AF65-F5344CB8AC3E}">
        <p14:creationId xmlns:p14="http://schemas.microsoft.com/office/powerpoint/2010/main" val="275106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DB7778-7007-486C-400A-B32191D20575}"/>
              </a:ext>
            </a:extLst>
          </p:cNvPr>
          <p:cNvSpPr txBox="1"/>
          <p:nvPr/>
        </p:nvSpPr>
        <p:spPr>
          <a:xfrm>
            <a:off x="469900" y="285523"/>
            <a:ext cx="11379200" cy="2853666"/>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Task 3: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Data Imbalance</a:t>
            </a:r>
          </a:p>
          <a:p>
            <a:pPr>
              <a:lnSpc>
                <a:spcPct val="107000"/>
              </a:lnSpc>
              <a:spcAft>
                <a:spcPts val="800"/>
              </a:spcAft>
            </a:pPr>
            <a:endParaRPr lang="en-IN"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Data Imbalance: </a:t>
            </a:r>
            <a:r>
              <a:rPr lang="en-US" dirty="0">
                <a:latin typeface="Times New Roman" panose="02020603050405020304" pitchFamily="18" charset="0"/>
                <a:cs typeface="Times New Roman" panose="02020603050405020304" pitchFamily="18" charset="0"/>
              </a:rPr>
              <a:t>Data imbalance refers to a situation in a dataset where the distribution of different classes or categories is not proportional. In other words, one class has significantly more or fewer instances compared to the other classes in the dataset. This imbalance can occur in various types of data, such as classification tasks, where the goal is to assign instances to different predefined classes or categories.</a:t>
            </a:r>
          </a:p>
          <a:p>
            <a:pPr>
              <a:lnSpc>
                <a:spcPct val="107000"/>
              </a:lnSpc>
              <a:spcAft>
                <a:spcPts val="8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kern="0" dirty="0">
                <a:latin typeface="Times New Roman" panose="02020603050405020304" pitchFamily="18" charset="0"/>
                <a:ea typeface="Times New Roman" panose="02020603050405020304" pitchFamily="18" charset="0"/>
                <a:cs typeface="Times New Roman" panose="02020603050405020304" pitchFamily="18" charset="0"/>
              </a:rPr>
              <a:t>a. application_data.csv:</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DEB260-761D-4F5F-5FDE-50BC6888E4DD}"/>
              </a:ext>
            </a:extLst>
          </p:cNvPr>
          <p:cNvPicPr>
            <a:picLocks noChangeAspect="1"/>
          </p:cNvPicPr>
          <p:nvPr/>
        </p:nvPicPr>
        <p:blipFill>
          <a:blip r:embed="rId2"/>
          <a:stretch>
            <a:fillRect/>
          </a:stretch>
        </p:blipFill>
        <p:spPr>
          <a:xfrm>
            <a:off x="980361" y="3330371"/>
            <a:ext cx="10231278" cy="2915057"/>
          </a:xfrm>
          <a:prstGeom prst="rect">
            <a:avLst/>
          </a:prstGeom>
        </p:spPr>
      </p:pic>
    </p:spTree>
    <p:extLst>
      <p:ext uri="{BB962C8B-B14F-4D97-AF65-F5344CB8AC3E}">
        <p14:creationId xmlns:p14="http://schemas.microsoft.com/office/powerpoint/2010/main" val="311016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82FCC-A1C8-FB04-EE06-D2A276B8449D}"/>
              </a:ext>
            </a:extLst>
          </p:cNvPr>
          <p:cNvPicPr>
            <a:picLocks noChangeAspect="1"/>
          </p:cNvPicPr>
          <p:nvPr/>
        </p:nvPicPr>
        <p:blipFill>
          <a:blip r:embed="rId2"/>
          <a:stretch>
            <a:fillRect/>
          </a:stretch>
        </p:blipFill>
        <p:spPr>
          <a:xfrm>
            <a:off x="834319" y="360166"/>
            <a:ext cx="10116962" cy="2810267"/>
          </a:xfrm>
          <a:prstGeom prst="rect">
            <a:avLst/>
          </a:prstGeom>
        </p:spPr>
      </p:pic>
      <p:pic>
        <p:nvPicPr>
          <p:cNvPr id="5" name="Picture 4">
            <a:extLst>
              <a:ext uri="{FF2B5EF4-FFF2-40B4-BE49-F238E27FC236}">
                <a16:creationId xmlns:a16="http://schemas.microsoft.com/office/drawing/2014/main" id="{DDE5C6EA-3B10-7814-B5A8-96EA3840C4F9}"/>
              </a:ext>
            </a:extLst>
          </p:cNvPr>
          <p:cNvPicPr>
            <a:picLocks noChangeAspect="1"/>
          </p:cNvPicPr>
          <p:nvPr/>
        </p:nvPicPr>
        <p:blipFill>
          <a:blip r:embed="rId3"/>
          <a:stretch>
            <a:fillRect/>
          </a:stretch>
        </p:blipFill>
        <p:spPr>
          <a:xfrm>
            <a:off x="834319" y="3429000"/>
            <a:ext cx="10097909" cy="2791215"/>
          </a:xfrm>
          <a:prstGeom prst="rect">
            <a:avLst/>
          </a:prstGeom>
        </p:spPr>
      </p:pic>
    </p:spTree>
    <p:extLst>
      <p:ext uri="{BB962C8B-B14F-4D97-AF65-F5344CB8AC3E}">
        <p14:creationId xmlns:p14="http://schemas.microsoft.com/office/powerpoint/2010/main" val="387329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417</TotalTime>
  <Words>1194</Words>
  <Application>Microsoft Office PowerPoint</Application>
  <PresentationFormat>Widescreen</PresentationFormat>
  <Paragraphs>72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Courier New</vt:lpstr>
      <vt:lpstr>Times New Roman</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Kumar Dutta</dc:creator>
  <cp:lastModifiedBy>AKASH</cp:lastModifiedBy>
  <cp:revision>8</cp:revision>
  <dcterms:created xsi:type="dcterms:W3CDTF">2023-08-17T14:29:55Z</dcterms:created>
  <dcterms:modified xsi:type="dcterms:W3CDTF">2023-08-22T16:28:52Z</dcterms:modified>
</cp:coreProperties>
</file>