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8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5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5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8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9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9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0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0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DB86EA-715D-4C08-B104-C7BF7B11655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C9751-9DC0-4278-A5CF-0274267D0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0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363B3-CEE3-CCEF-8ED0-D4A59C6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675697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effectLst/>
                <a:latin typeface="Manrope"/>
              </a:rPr>
              <a:t>Operation Analytics and Investigating Metric Spike</a:t>
            </a:r>
            <a:br>
              <a:rPr lang="en-US" sz="4800" b="1" i="0" dirty="0">
                <a:effectLst/>
                <a:latin typeface="Manrope"/>
              </a:rPr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9326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3C241-2A73-EA97-A53B-A763FD20831B}"/>
              </a:ext>
            </a:extLst>
          </p:cNvPr>
          <p:cNvSpPr txBox="1"/>
          <p:nvPr/>
        </p:nvSpPr>
        <p:spPr>
          <a:xfrm>
            <a:off x="731520" y="539015"/>
            <a:ext cx="10703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Manrope"/>
              </a:rPr>
              <a:t>Project Description:</a:t>
            </a:r>
          </a:p>
          <a:p>
            <a:endParaRPr lang="en-IN" dirty="0"/>
          </a:p>
          <a:p>
            <a:r>
              <a:rPr lang="en-IN" dirty="0"/>
              <a:t>The project is </a:t>
            </a:r>
            <a:r>
              <a:rPr lang="en-IN" dirty="0" err="1"/>
              <a:t>analyzing</a:t>
            </a:r>
            <a:r>
              <a:rPr lang="en-IN" dirty="0"/>
              <a:t> the complete end to end operation of a company to predict the overall growth or decline of a company’s fortune.</a:t>
            </a:r>
          </a:p>
          <a:p>
            <a:endParaRPr lang="en-IN" dirty="0"/>
          </a:p>
          <a:p>
            <a:r>
              <a:rPr lang="en-IN" dirty="0"/>
              <a:t>Approach:</a:t>
            </a:r>
          </a:p>
          <a:p>
            <a:endParaRPr lang="en-IN" dirty="0"/>
          </a:p>
          <a:p>
            <a:r>
              <a:rPr lang="en-IN" dirty="0"/>
              <a:t>The project is executed with the help of dataset that is provided.</a:t>
            </a:r>
          </a:p>
          <a:p>
            <a:endParaRPr lang="en-IN" dirty="0"/>
          </a:p>
          <a:p>
            <a:r>
              <a:rPr lang="en-IN" dirty="0"/>
              <a:t>Tech- Stack Used:</a:t>
            </a:r>
          </a:p>
          <a:p>
            <a:endParaRPr lang="en-IN" dirty="0"/>
          </a:p>
          <a:p>
            <a:r>
              <a:rPr lang="en-IN" dirty="0"/>
              <a:t>For the execution of the project DB My SQL 8.0 was used.</a:t>
            </a:r>
          </a:p>
          <a:p>
            <a:endParaRPr lang="en-IN" dirty="0"/>
          </a:p>
          <a:p>
            <a:r>
              <a:rPr lang="en-IN" dirty="0"/>
              <a:t>Insights:</a:t>
            </a:r>
          </a:p>
          <a:p>
            <a:r>
              <a:rPr lang="en-IN" dirty="0"/>
              <a:t>The database I got faced little issue with the data type of </a:t>
            </a:r>
            <a:r>
              <a:rPr lang="en-IN" dirty="0" err="1"/>
              <a:t>colums</a:t>
            </a:r>
            <a:r>
              <a:rPr lang="en-IN" dirty="0"/>
              <a:t> where dates are given in text </a:t>
            </a:r>
            <a:r>
              <a:rPr lang="en-IN" dirty="0" err="1"/>
              <a:t>format.So</a:t>
            </a:r>
            <a:r>
              <a:rPr lang="en-IN" dirty="0"/>
              <a:t> I have changed my </a:t>
            </a:r>
            <a:r>
              <a:rPr lang="en-IN" dirty="0" err="1"/>
              <a:t>querry</a:t>
            </a:r>
            <a:r>
              <a:rPr lang="en-IN" dirty="0"/>
              <a:t> code several times , so it took more time to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7719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F5CCFC-213C-A08F-3835-A99BD5F700F4}"/>
              </a:ext>
            </a:extLst>
          </p:cNvPr>
          <p:cNvSpPr txBox="1"/>
          <p:nvPr/>
        </p:nvSpPr>
        <p:spPr>
          <a:xfrm>
            <a:off x="510140" y="394637"/>
            <a:ext cx="69205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effectLst/>
                <a:latin typeface="Söhne"/>
              </a:rPr>
              <a:t>Case Study 1: Job Data Analysis</a:t>
            </a:r>
          </a:p>
          <a:p>
            <a:pPr algn="l"/>
            <a:endParaRPr lang="en-US" sz="3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Jobs Reviewed Over Time:</a:t>
            </a:r>
            <a:r>
              <a:rPr lang="en-US" dirty="0">
                <a:latin typeface="Söhne"/>
              </a:rPr>
              <a:t> 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select count(distinct </a:t>
            </a:r>
            <a:r>
              <a:rPr lang="en-US" dirty="0" err="1">
                <a:latin typeface="Söhne"/>
              </a:rPr>
              <a:t>job_id</a:t>
            </a:r>
            <a:r>
              <a:rPr lang="en-US" dirty="0">
                <a:latin typeface="Söhne"/>
              </a:rPr>
              <a:t>)/(30*24) as </a:t>
            </a:r>
            <a:r>
              <a:rPr lang="en-US" dirty="0" err="1">
                <a:latin typeface="Söhne"/>
              </a:rPr>
              <a:t>num_jobs_reviewedfrom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job_datawhere</a:t>
            </a:r>
            <a:r>
              <a:rPr lang="en-US" dirty="0">
                <a:latin typeface="Söhne"/>
              </a:rPr>
              <a:t> ds between '2020-11-01' and '2020-11-30';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2.Throughput Analysis (7-day rolling average):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SELECT ds,  AVG(</a:t>
            </a:r>
            <a:r>
              <a:rPr lang="en-US" dirty="0" err="1">
                <a:latin typeface="Söhne"/>
              </a:rPr>
              <a:t>time_spent</a:t>
            </a:r>
            <a:r>
              <a:rPr lang="en-US" dirty="0">
                <a:latin typeface="Söhne"/>
              </a:rPr>
              <a:t>) OVER (ORDER BY ds ROWS BETWEEN 6 PRECEDING AND CURRENT ROW) AS </a:t>
            </a:r>
            <a:r>
              <a:rPr lang="en-US" dirty="0" err="1">
                <a:latin typeface="Söhne"/>
              </a:rPr>
              <a:t>throughputFROM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job_dataWHERE</a:t>
            </a:r>
            <a:r>
              <a:rPr lang="en-US" dirty="0">
                <a:latin typeface="Söhne"/>
              </a:rPr>
              <a:t> event IN ('transfer', 'decision');</a:t>
            </a: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3ACA9-42BB-6E88-C80F-0D681FB8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7" y="1592809"/>
            <a:ext cx="4361023" cy="2166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1C426-86F3-13E7-D5F5-94065CAB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18" y="4183204"/>
            <a:ext cx="270547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C86602-F99F-08BF-C02D-E40316F6710E}"/>
              </a:ext>
            </a:extLst>
          </p:cNvPr>
          <p:cNvSpPr txBox="1"/>
          <p:nvPr/>
        </p:nvSpPr>
        <p:spPr>
          <a:xfrm>
            <a:off x="356135" y="279134"/>
            <a:ext cx="11309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Explanation for Throughput Analysis:</a:t>
            </a:r>
          </a:p>
          <a:p>
            <a:r>
              <a:rPr lang="en-US" b="1" i="0" dirty="0">
                <a:effectLst/>
                <a:latin typeface="Söhne"/>
              </a:rPr>
              <a:t>       </a:t>
            </a:r>
            <a:r>
              <a:rPr lang="en-US" b="0" i="0" dirty="0">
                <a:effectLst/>
                <a:latin typeface="Söhne"/>
              </a:rPr>
              <a:t>I prefer using the 7-day rolling average of throughput because it provides a smoother trend over time, eliminating daily fluctuations and giving a better representation of the overall performance. It helps in identifying long-term patterns and makes it easier to spot significant changes in throughput.</a:t>
            </a:r>
          </a:p>
          <a:p>
            <a:endParaRPr lang="en-US" dirty="0"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CB6FE-D468-4E7D-1BA0-6F89D8D5A6FC}"/>
              </a:ext>
            </a:extLst>
          </p:cNvPr>
          <p:cNvSpPr txBox="1"/>
          <p:nvPr/>
        </p:nvSpPr>
        <p:spPr>
          <a:xfrm>
            <a:off x="356135" y="1636295"/>
            <a:ext cx="72670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3"/>
            </a:pPr>
            <a:r>
              <a:rPr lang="en-US" b="0" i="0" dirty="0">
                <a:effectLst/>
                <a:latin typeface="Söhne"/>
              </a:rPr>
              <a:t>Language Share Analysis:</a:t>
            </a:r>
          </a:p>
          <a:p>
            <a:pPr algn="l">
              <a:buFont typeface="+mj-lt"/>
              <a:buAutoNum type="arabicPeriod" startAt="3"/>
            </a:pPr>
            <a:endParaRPr lang="en-US" dirty="0">
              <a:latin typeface="Söhne"/>
            </a:endParaRPr>
          </a:p>
          <a:p>
            <a:pPr algn="l">
              <a:buFont typeface="+mj-lt"/>
              <a:buAutoNum type="arabicPeriod" startAt="3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select language, </a:t>
            </a:r>
            <a:r>
              <a:rPr lang="en-US" b="0" i="0" dirty="0" err="1">
                <a:effectLst/>
                <a:latin typeface="Söhne"/>
              </a:rPr>
              <a:t>num_jobs</a:t>
            </a:r>
            <a:r>
              <a:rPr lang="en-US" b="0" i="0" dirty="0">
                <a:effectLst/>
                <a:latin typeface="Söhne"/>
              </a:rPr>
              <a:t>, 100.0* </a:t>
            </a:r>
            <a:r>
              <a:rPr lang="en-US" b="0" i="0" dirty="0" err="1">
                <a:effectLst/>
                <a:latin typeface="Söhne"/>
              </a:rPr>
              <a:t>num_jobs</a:t>
            </a:r>
            <a:r>
              <a:rPr lang="en-US" b="0" i="0" dirty="0">
                <a:effectLst/>
                <a:latin typeface="Söhne"/>
              </a:rPr>
              <a:t>/</a:t>
            </a:r>
            <a:r>
              <a:rPr lang="en-US" b="0" i="0" dirty="0" err="1">
                <a:effectLst/>
                <a:latin typeface="Söhne"/>
              </a:rPr>
              <a:t>total_jobs</a:t>
            </a:r>
            <a:r>
              <a:rPr lang="en-US" b="0" i="0" dirty="0">
                <a:effectLst/>
                <a:latin typeface="Söhne"/>
              </a:rPr>
              <a:t> as </a:t>
            </a:r>
            <a:r>
              <a:rPr lang="en-US" b="0" i="0" dirty="0" err="1">
                <a:effectLst/>
                <a:latin typeface="Söhne"/>
              </a:rPr>
              <a:t>pct_share_langfrom</a:t>
            </a:r>
            <a:r>
              <a:rPr lang="en-US" b="0" i="0" dirty="0">
                <a:effectLst/>
                <a:latin typeface="Söhne"/>
              </a:rPr>
              <a:t>( select language, count(distinct </a:t>
            </a:r>
            <a:r>
              <a:rPr lang="en-US" b="0" i="0" dirty="0" err="1">
                <a:effectLst/>
                <a:latin typeface="Söhne"/>
              </a:rPr>
              <a:t>job_id</a:t>
            </a:r>
            <a:r>
              <a:rPr lang="en-US" b="0" i="0" dirty="0">
                <a:effectLst/>
                <a:latin typeface="Söhne"/>
              </a:rPr>
              <a:t>) as </a:t>
            </a:r>
            <a:r>
              <a:rPr lang="en-US" b="0" i="0" dirty="0" err="1">
                <a:effectLst/>
                <a:latin typeface="Söhne"/>
              </a:rPr>
              <a:t>num_jobs</a:t>
            </a:r>
            <a:r>
              <a:rPr lang="en-US" b="0" i="0" dirty="0">
                <a:effectLst/>
                <a:latin typeface="Söhne"/>
              </a:rPr>
              <a:t> from </a:t>
            </a:r>
            <a:r>
              <a:rPr lang="en-US" b="0" i="0" dirty="0" err="1">
                <a:effectLst/>
                <a:latin typeface="Söhne"/>
              </a:rPr>
              <a:t>job_data</a:t>
            </a:r>
            <a:r>
              <a:rPr lang="en-US" b="0" i="0" dirty="0">
                <a:effectLst/>
                <a:latin typeface="Söhne"/>
              </a:rPr>
              <a:t> group by language )across join ( select count(distinct </a:t>
            </a:r>
            <a:r>
              <a:rPr lang="en-US" b="0" i="0" dirty="0" err="1">
                <a:effectLst/>
                <a:latin typeface="Söhne"/>
              </a:rPr>
              <a:t>job_id</a:t>
            </a:r>
            <a:r>
              <a:rPr lang="en-US" b="0" i="0" dirty="0">
                <a:effectLst/>
                <a:latin typeface="Söhne"/>
              </a:rPr>
              <a:t>) as </a:t>
            </a:r>
            <a:r>
              <a:rPr lang="en-US" b="0" i="0" dirty="0" err="1">
                <a:effectLst/>
                <a:latin typeface="Söhne"/>
              </a:rPr>
              <a:t>total_jobs</a:t>
            </a:r>
            <a:r>
              <a:rPr lang="en-US" b="0" i="0" dirty="0">
                <a:effectLst/>
                <a:latin typeface="Söhne"/>
              </a:rPr>
              <a:t> from </a:t>
            </a:r>
            <a:r>
              <a:rPr lang="en-US" b="0" i="0" dirty="0" err="1">
                <a:effectLst/>
                <a:latin typeface="Söhne"/>
              </a:rPr>
              <a:t>job_data</a:t>
            </a:r>
            <a:r>
              <a:rPr lang="en-US" b="0" i="0" dirty="0">
                <a:effectLst/>
                <a:latin typeface="Söhne"/>
              </a:rPr>
              <a:t>)b;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IN" b="0" i="0" dirty="0">
                <a:effectLst/>
                <a:latin typeface="Söhne"/>
              </a:rPr>
              <a:t>4.Duplicate Rows Detection:</a:t>
            </a:r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select * from(select *,</a:t>
            </a:r>
            <a:r>
              <a:rPr lang="en-US" dirty="0" err="1">
                <a:latin typeface="Söhne"/>
              </a:rPr>
              <a:t>row_number</a:t>
            </a:r>
            <a:r>
              <a:rPr lang="en-US" dirty="0">
                <a:latin typeface="Söhne"/>
              </a:rPr>
              <a:t>()over(partition by </a:t>
            </a:r>
            <a:r>
              <a:rPr lang="en-US" dirty="0" err="1">
                <a:latin typeface="Söhne"/>
              </a:rPr>
              <a:t>job_id</a:t>
            </a:r>
            <a:r>
              <a:rPr lang="en-US" dirty="0">
                <a:latin typeface="Söhne"/>
              </a:rPr>
              <a:t>) as </a:t>
            </a:r>
            <a:r>
              <a:rPr lang="en-US" dirty="0" err="1">
                <a:latin typeface="Söhne"/>
              </a:rPr>
              <a:t>rownum</a:t>
            </a:r>
            <a:r>
              <a:rPr lang="en-US" dirty="0">
                <a:latin typeface="Söhne"/>
              </a:rPr>
              <a:t> from </a:t>
            </a:r>
            <a:r>
              <a:rPr lang="en-US" dirty="0" err="1">
                <a:latin typeface="Söhne"/>
              </a:rPr>
              <a:t>job_data</a:t>
            </a:r>
            <a:r>
              <a:rPr lang="en-US" dirty="0">
                <a:latin typeface="Söhne"/>
              </a:rPr>
              <a:t>)a where </a:t>
            </a:r>
            <a:r>
              <a:rPr lang="en-US" dirty="0" err="1">
                <a:latin typeface="Söhne"/>
              </a:rPr>
              <a:t>rownum</a:t>
            </a:r>
            <a:r>
              <a:rPr lang="en-US" dirty="0">
                <a:latin typeface="Söhne"/>
              </a:rPr>
              <a:t>&gt;1;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F52A2-62F0-FE8D-9C02-4EA1A5BB0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08" y="1724481"/>
            <a:ext cx="4158539" cy="2232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7DA00-59F0-9030-C3B6-5CCB04B3B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08" y="4504866"/>
            <a:ext cx="4169285" cy="11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9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02475-954C-21F6-20A5-CDAB67788D9D}"/>
              </a:ext>
            </a:extLst>
          </p:cNvPr>
          <p:cNvSpPr txBox="1"/>
          <p:nvPr/>
        </p:nvSpPr>
        <p:spPr>
          <a:xfrm>
            <a:off x="279133" y="317635"/>
            <a:ext cx="75269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effectLst/>
                <a:latin typeface="Söhne"/>
              </a:rPr>
              <a:t>Case Study 2: Investigating Metric Spike</a:t>
            </a:r>
          </a:p>
          <a:p>
            <a:pPr algn="l"/>
            <a:endParaRPr lang="en-US" sz="3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Weekly User Engagement: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select count( </a:t>
            </a:r>
            <a:r>
              <a:rPr lang="en-US" b="0" i="0" dirty="0" err="1">
                <a:effectLst/>
                <a:latin typeface="Söhne"/>
              </a:rPr>
              <a:t>user_id</a:t>
            </a:r>
            <a:r>
              <a:rPr lang="en-US" b="0" i="0" dirty="0">
                <a:effectLst/>
                <a:latin typeface="Söhne"/>
              </a:rPr>
              <a:t>) as </a:t>
            </a:r>
            <a:r>
              <a:rPr lang="en-US" b="0" i="0" dirty="0" err="1">
                <a:effectLst/>
                <a:latin typeface="Söhne"/>
              </a:rPr>
              <a:t>weekly_user_engagement</a:t>
            </a:r>
            <a:r>
              <a:rPr lang="en-US" b="0" i="0" dirty="0">
                <a:effectLst/>
                <a:latin typeface="Söhne"/>
              </a:rPr>
              <a:t> from users where </a:t>
            </a:r>
            <a:r>
              <a:rPr lang="en-US" b="0" i="0" dirty="0" err="1">
                <a:effectLst/>
                <a:latin typeface="Söhne"/>
              </a:rPr>
              <a:t>activated_at</a:t>
            </a:r>
            <a:r>
              <a:rPr lang="en-US" b="0" i="0" dirty="0">
                <a:effectLst/>
                <a:latin typeface="Söhne"/>
              </a:rPr>
              <a:t> &lt; NOW()-interval 1 week and state ='active’;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2.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0" i="0" dirty="0">
                <a:effectLst/>
                <a:latin typeface="Söhne"/>
              </a:rPr>
              <a:t>User Growth Analysis:</a:t>
            </a:r>
          </a:p>
          <a:p>
            <a:pPr algn="l"/>
            <a:endParaRPr lang="en-IN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SELECT device,  SUBSTRING(</a:t>
            </a:r>
            <a:r>
              <a:rPr lang="en-US" b="0" i="0" dirty="0" err="1">
                <a:effectLst/>
                <a:latin typeface="Söhne"/>
              </a:rPr>
              <a:t>occurred_at</a:t>
            </a:r>
            <a:r>
              <a:rPr lang="en-US" b="0" i="0" dirty="0">
                <a:effectLst/>
                <a:latin typeface="Söhne"/>
              </a:rPr>
              <a:t>, 1, 2) AS month,       SUBSTRING(</a:t>
            </a:r>
            <a:r>
              <a:rPr lang="en-US" b="0" i="0" dirty="0" err="1">
                <a:effectLst/>
                <a:latin typeface="Söhne"/>
              </a:rPr>
              <a:t>occurred_at</a:t>
            </a:r>
            <a:r>
              <a:rPr lang="en-US" b="0" i="0" dirty="0">
                <a:effectLst/>
                <a:latin typeface="Söhne"/>
              </a:rPr>
              <a:t>, 4) AS year,  COUNT(</a:t>
            </a:r>
            <a:r>
              <a:rPr lang="en-US" b="0" i="0" dirty="0" err="1">
                <a:effectLst/>
                <a:latin typeface="Söhne"/>
              </a:rPr>
              <a:t>user_id</a:t>
            </a:r>
            <a:r>
              <a:rPr lang="en-US" b="0" i="0" dirty="0">
                <a:effectLst/>
                <a:latin typeface="Söhne"/>
              </a:rPr>
              <a:t>) AS </a:t>
            </a:r>
            <a:r>
              <a:rPr lang="en-US" b="0" i="0" dirty="0" err="1">
                <a:effectLst/>
                <a:latin typeface="Söhne"/>
              </a:rPr>
              <a:t>user_growth</a:t>
            </a:r>
            <a:r>
              <a:rPr lang="en-US" b="0" i="0" dirty="0">
                <a:effectLst/>
                <a:latin typeface="Söhne"/>
              </a:rPr>
              <a:t> FROM events GROUP BY device, month, </a:t>
            </a:r>
            <a:r>
              <a:rPr lang="en-US" b="0" i="0" dirty="0" err="1">
                <a:effectLst/>
                <a:latin typeface="Söhne"/>
              </a:rPr>
              <a:t>yearORDER</a:t>
            </a:r>
            <a:r>
              <a:rPr lang="en-US" b="0" i="0" dirty="0">
                <a:effectLst/>
                <a:latin typeface="Söhne"/>
              </a:rPr>
              <a:t> BY </a:t>
            </a:r>
            <a:r>
              <a:rPr lang="en-US" b="0" i="0" dirty="0" err="1">
                <a:effectLst/>
                <a:latin typeface="Söhne"/>
              </a:rPr>
              <a:t>user_growth</a:t>
            </a:r>
            <a:r>
              <a:rPr lang="en-US" b="0" i="0" dirty="0">
                <a:effectLst/>
                <a:latin typeface="Söhne"/>
              </a:rPr>
              <a:t>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E5D17-4D8A-5505-E677-8C7CA370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23" y="1463340"/>
            <a:ext cx="2743583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C5EC4-F896-6F53-D3C1-C9FC3CA5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23" y="3429000"/>
            <a:ext cx="354003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2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AA36B-A376-0FA7-9169-9F11E54582FC}"/>
              </a:ext>
            </a:extLst>
          </p:cNvPr>
          <p:cNvSpPr txBox="1"/>
          <p:nvPr/>
        </p:nvSpPr>
        <p:spPr>
          <a:xfrm>
            <a:off x="221382" y="288758"/>
            <a:ext cx="66318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Söhne"/>
              </a:rPr>
              <a:t>3.Weekly Retention Analysis:</a:t>
            </a:r>
          </a:p>
          <a:p>
            <a:endParaRPr lang="en-IN" dirty="0">
              <a:latin typeface="Söhne"/>
            </a:endParaRPr>
          </a:p>
          <a:p>
            <a:r>
              <a:rPr lang="en-US" dirty="0">
                <a:latin typeface="Söhne"/>
              </a:rPr>
              <a:t>SELECT device,       WEEK(STR_TO_DATE(</a:t>
            </a:r>
            <a:r>
              <a:rPr lang="en-US" dirty="0" err="1">
                <a:latin typeface="Söhne"/>
              </a:rPr>
              <a:t>occurred_at</a:t>
            </a:r>
            <a:r>
              <a:rPr lang="en-US" dirty="0">
                <a:latin typeface="Söhne"/>
              </a:rPr>
              <a:t>, '%Y-%m-%d')) AS </a:t>
            </a:r>
            <a:r>
              <a:rPr lang="en-US" dirty="0" err="1">
                <a:latin typeface="Söhne"/>
              </a:rPr>
              <a:t>week_number</a:t>
            </a:r>
            <a:r>
              <a:rPr lang="en-US" dirty="0">
                <a:latin typeface="Söhne"/>
              </a:rPr>
              <a:t>,       COUNT(</a:t>
            </a:r>
            <a:r>
              <a:rPr lang="en-US" dirty="0" err="1">
                <a:latin typeface="Söhne"/>
              </a:rPr>
              <a:t>user_id</a:t>
            </a:r>
            <a:r>
              <a:rPr lang="en-US" dirty="0">
                <a:latin typeface="Söhne"/>
              </a:rPr>
              <a:t>) AS </a:t>
            </a:r>
            <a:r>
              <a:rPr lang="en-US" dirty="0" err="1">
                <a:latin typeface="Söhne"/>
              </a:rPr>
              <a:t>weekly_user_retentionFROM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eventsWHERE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occurred_at</a:t>
            </a:r>
            <a:r>
              <a:rPr lang="en-US" dirty="0">
                <a:latin typeface="Söhne"/>
              </a:rPr>
              <a:t> IS NOT NULL       AND STR_TO_DATE(</a:t>
            </a:r>
            <a:r>
              <a:rPr lang="en-US" dirty="0" err="1">
                <a:latin typeface="Söhne"/>
              </a:rPr>
              <a:t>occurred_at</a:t>
            </a:r>
            <a:r>
              <a:rPr lang="en-US" dirty="0">
                <a:latin typeface="Söhne"/>
              </a:rPr>
              <a:t>, '%Y-%m-%d') IS NOT NULL GROUP BY device, WEEK(STR_TO_DATE(</a:t>
            </a:r>
            <a:r>
              <a:rPr lang="en-US" dirty="0" err="1">
                <a:latin typeface="Söhne"/>
              </a:rPr>
              <a:t>occurred_at</a:t>
            </a:r>
            <a:r>
              <a:rPr lang="en-US" dirty="0">
                <a:latin typeface="Söhne"/>
              </a:rPr>
              <a:t>, '%Y-%m-%d’));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4.Weekly Engagement Per Device:</a:t>
            </a:r>
          </a:p>
          <a:p>
            <a:endParaRPr lang="en-IN" dirty="0">
              <a:latin typeface="Söhne"/>
            </a:endParaRPr>
          </a:p>
          <a:p>
            <a:r>
              <a:rPr lang="en-US" dirty="0">
                <a:latin typeface="Söhne"/>
              </a:rPr>
              <a:t>SELECT </a:t>
            </a:r>
            <a:r>
              <a:rPr lang="en-US" dirty="0" err="1">
                <a:latin typeface="Söhne"/>
              </a:rPr>
              <a:t>device,COUNT</a:t>
            </a:r>
            <a:r>
              <a:rPr lang="en-US" dirty="0">
                <a:latin typeface="Söhne"/>
              </a:rPr>
              <a:t>(</a:t>
            </a:r>
            <a:r>
              <a:rPr lang="en-US" dirty="0" err="1">
                <a:latin typeface="Söhne"/>
              </a:rPr>
              <a:t>user_id</a:t>
            </a:r>
            <a:r>
              <a:rPr lang="en-US" dirty="0">
                <a:latin typeface="Söhne"/>
              </a:rPr>
              <a:t>) AS </a:t>
            </a:r>
            <a:r>
              <a:rPr lang="en-US" dirty="0" err="1">
                <a:latin typeface="Söhne"/>
              </a:rPr>
              <a:t>Total_weekly_usersFROM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eventsWHERE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occurred_at</a:t>
            </a:r>
            <a:r>
              <a:rPr lang="en-US" dirty="0">
                <a:latin typeface="Söhne"/>
              </a:rPr>
              <a:t> &lt; NOW()-INTERVAL 1 WEEKAND </a:t>
            </a:r>
            <a:r>
              <a:rPr lang="en-US" dirty="0" err="1">
                <a:latin typeface="Söhne"/>
              </a:rPr>
              <a:t>event_type</a:t>
            </a:r>
            <a:r>
              <a:rPr lang="en-US" dirty="0">
                <a:latin typeface="Söhne"/>
              </a:rPr>
              <a:t> = '</a:t>
            </a:r>
            <a:r>
              <a:rPr lang="en-US" dirty="0" err="1">
                <a:latin typeface="Söhne"/>
              </a:rPr>
              <a:t>engagement'GROUP</a:t>
            </a:r>
            <a:r>
              <a:rPr lang="en-US" dirty="0">
                <a:latin typeface="Söhne"/>
              </a:rPr>
              <a:t> BY device;</a:t>
            </a:r>
            <a:endParaRPr lang="en-IN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147D0-49A9-0CF9-99A7-395AF4F5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17" y="744497"/>
            <a:ext cx="3909172" cy="221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8677F-9EA0-528B-CBC8-3861B189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17" y="3560447"/>
            <a:ext cx="366763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B89800-6C32-7F34-4CFC-C4E2143B2093}"/>
              </a:ext>
            </a:extLst>
          </p:cNvPr>
          <p:cNvSpPr txBox="1"/>
          <p:nvPr/>
        </p:nvSpPr>
        <p:spPr>
          <a:xfrm>
            <a:off x="298383" y="375385"/>
            <a:ext cx="969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Söhne"/>
              </a:rPr>
              <a:t>5.Email Engagement Analysis:</a:t>
            </a:r>
          </a:p>
          <a:p>
            <a:endParaRPr lang="en-IN" dirty="0">
              <a:latin typeface="Söhne"/>
            </a:endParaRPr>
          </a:p>
          <a:p>
            <a:endParaRPr lang="en-IN" dirty="0">
              <a:latin typeface="Söhne"/>
            </a:endParaRPr>
          </a:p>
          <a:p>
            <a:r>
              <a:rPr lang="en-US" dirty="0"/>
              <a:t>SELECT  </a:t>
            </a:r>
            <a:r>
              <a:rPr lang="en-US" dirty="0" err="1"/>
              <a:t>user_id</a:t>
            </a:r>
            <a:r>
              <a:rPr lang="en-US" dirty="0"/>
              <a:t>,  COUNT(*) AS </a:t>
            </a:r>
            <a:r>
              <a:rPr lang="en-US" dirty="0" err="1"/>
              <a:t>email_engagementFROM</a:t>
            </a:r>
            <a:r>
              <a:rPr lang="en-US" dirty="0"/>
              <a:t>  </a:t>
            </a:r>
            <a:r>
              <a:rPr lang="en-US" dirty="0" err="1"/>
              <a:t>email_eventsGROUP</a:t>
            </a:r>
            <a:r>
              <a:rPr lang="en-US" dirty="0"/>
              <a:t> BY  </a:t>
            </a:r>
            <a:r>
              <a:rPr lang="en-US" dirty="0" err="1"/>
              <a:t>user_idORDER</a:t>
            </a:r>
            <a:r>
              <a:rPr lang="en-US" dirty="0"/>
              <a:t> BY  </a:t>
            </a:r>
            <a:r>
              <a:rPr lang="en-US" dirty="0" err="1"/>
              <a:t>user_id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15D5-F064-F254-BD54-AAE9F6057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8" y="2010755"/>
            <a:ext cx="2629013" cy="268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ED61C-3288-7806-9702-67E9EDA6BB30}"/>
              </a:ext>
            </a:extLst>
          </p:cNvPr>
          <p:cNvSpPr txBox="1"/>
          <p:nvPr/>
        </p:nvSpPr>
        <p:spPr>
          <a:xfrm>
            <a:off x="298383" y="5245768"/>
            <a:ext cx="1075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Results: </a:t>
            </a:r>
          </a:p>
          <a:p>
            <a:r>
              <a:rPr lang="en-US" b="0" i="0" dirty="0">
                <a:effectLst/>
                <a:latin typeface="Söhne"/>
              </a:rPr>
              <a:t>These SQL queries should help you perform the specified tasks in the Job Data Analysis case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03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637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Manrope</vt:lpstr>
      <vt:lpstr>Söhne</vt:lpstr>
      <vt:lpstr>Celestial</vt:lpstr>
      <vt:lpstr>Operation Analytics and Investigating Metric Spike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 </dc:title>
  <dc:creator>Akash Kumar Dutta</dc:creator>
  <cp:lastModifiedBy>Akash Kumar Dutta</cp:lastModifiedBy>
  <cp:revision>1</cp:revision>
  <dcterms:created xsi:type="dcterms:W3CDTF">2023-07-23T19:37:42Z</dcterms:created>
  <dcterms:modified xsi:type="dcterms:W3CDTF">2023-07-23T20:51:48Z</dcterms:modified>
</cp:coreProperties>
</file>