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7" r:id="rId3"/>
    <p:sldId id="258" r:id="rId4"/>
    <p:sldId id="259" r:id="rId5"/>
    <p:sldId id="260" r:id="rId6"/>
    <p:sldId id="261" r:id="rId7"/>
    <p:sldId id="267" r:id="rId8"/>
    <p:sldId id="263" r:id="rId9"/>
    <p:sldId id="274" r:id="rId10"/>
    <p:sldId id="275" r:id="rId11"/>
    <p:sldId id="276" r:id="rId12"/>
    <p:sldId id="264" r:id="rId13"/>
    <p:sldId id="268" r:id="rId14"/>
    <p:sldId id="271" r:id="rId15"/>
    <p:sldId id="270" r:id="rId16"/>
    <p:sldId id="265" r:id="rId17"/>
    <p:sldId id="266"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922"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3CFE2-9644-7C98-A356-C0BCC16A56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F1F0D8-E592-8F3C-E813-0FACC1E54C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4F33CF-EDB9-7953-7FA2-F97F6BB12E14}"/>
              </a:ext>
            </a:extLst>
          </p:cNvPr>
          <p:cNvSpPr>
            <a:spLocks noGrp="1"/>
          </p:cNvSpPr>
          <p:nvPr>
            <p:ph type="dt" sz="half" idx="10"/>
          </p:nvPr>
        </p:nvSpPr>
        <p:spPr/>
        <p:txBody>
          <a:bodyPr/>
          <a:lstStyle/>
          <a:p>
            <a:fld id="{C10A3653-87AB-4950-AF31-07BCB88D4944}" type="datetimeFigureOut">
              <a:rPr lang="en-IN" smtClean="0"/>
              <a:t>04-03-2025</a:t>
            </a:fld>
            <a:endParaRPr lang="en-IN"/>
          </a:p>
        </p:txBody>
      </p:sp>
      <p:sp>
        <p:nvSpPr>
          <p:cNvPr id="5" name="Footer Placeholder 4">
            <a:extLst>
              <a:ext uri="{FF2B5EF4-FFF2-40B4-BE49-F238E27FC236}">
                <a16:creationId xmlns:a16="http://schemas.microsoft.com/office/drawing/2014/main" id="{757248CF-9BC3-8D7A-384B-622E3926C6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89119D-2F37-B4E3-F8B5-A17AC0B8F704}"/>
              </a:ext>
            </a:extLst>
          </p:cNvPr>
          <p:cNvSpPr>
            <a:spLocks noGrp="1"/>
          </p:cNvSpPr>
          <p:nvPr>
            <p:ph type="sldNum" sz="quarter" idx="12"/>
          </p:nvPr>
        </p:nvSpPr>
        <p:spPr/>
        <p:txBody>
          <a:bodyPr/>
          <a:lstStyle/>
          <a:p>
            <a:fld id="{672E8C70-C580-42A7-90B8-EF64B51464E1}" type="slidenum">
              <a:rPr lang="en-IN" smtClean="0"/>
              <a:t>‹#›</a:t>
            </a:fld>
            <a:endParaRPr lang="en-IN"/>
          </a:p>
        </p:txBody>
      </p:sp>
    </p:spTree>
    <p:extLst>
      <p:ext uri="{BB962C8B-B14F-4D97-AF65-F5344CB8AC3E}">
        <p14:creationId xmlns:p14="http://schemas.microsoft.com/office/powerpoint/2010/main" val="151726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C7CFE-DE0D-FC17-07F2-5B6B280C44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5A7644-F7D7-FC7C-496C-B4A42DE0B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B3F712-DC6D-348F-C9F4-72976D97C2C9}"/>
              </a:ext>
            </a:extLst>
          </p:cNvPr>
          <p:cNvSpPr>
            <a:spLocks noGrp="1"/>
          </p:cNvSpPr>
          <p:nvPr>
            <p:ph type="dt" sz="half" idx="10"/>
          </p:nvPr>
        </p:nvSpPr>
        <p:spPr/>
        <p:txBody>
          <a:bodyPr/>
          <a:lstStyle/>
          <a:p>
            <a:fld id="{C10A3653-87AB-4950-AF31-07BCB88D4944}" type="datetimeFigureOut">
              <a:rPr lang="en-IN" smtClean="0"/>
              <a:t>04-03-2025</a:t>
            </a:fld>
            <a:endParaRPr lang="en-IN"/>
          </a:p>
        </p:txBody>
      </p:sp>
      <p:sp>
        <p:nvSpPr>
          <p:cNvPr id="5" name="Footer Placeholder 4">
            <a:extLst>
              <a:ext uri="{FF2B5EF4-FFF2-40B4-BE49-F238E27FC236}">
                <a16:creationId xmlns:a16="http://schemas.microsoft.com/office/drawing/2014/main" id="{80D4BCB0-72EA-C44E-2287-0873C7837E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CD3736-EC2F-3560-784D-5BB1E83EE773}"/>
              </a:ext>
            </a:extLst>
          </p:cNvPr>
          <p:cNvSpPr>
            <a:spLocks noGrp="1"/>
          </p:cNvSpPr>
          <p:nvPr>
            <p:ph type="sldNum" sz="quarter" idx="12"/>
          </p:nvPr>
        </p:nvSpPr>
        <p:spPr/>
        <p:txBody>
          <a:bodyPr/>
          <a:lstStyle/>
          <a:p>
            <a:fld id="{672E8C70-C580-42A7-90B8-EF64B51464E1}" type="slidenum">
              <a:rPr lang="en-IN" smtClean="0"/>
              <a:t>‹#›</a:t>
            </a:fld>
            <a:endParaRPr lang="en-IN"/>
          </a:p>
        </p:txBody>
      </p:sp>
    </p:spTree>
    <p:extLst>
      <p:ext uri="{BB962C8B-B14F-4D97-AF65-F5344CB8AC3E}">
        <p14:creationId xmlns:p14="http://schemas.microsoft.com/office/powerpoint/2010/main" val="2838983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35CBC4-D40C-694B-E252-641A205A1D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7BEF5E-0D68-9E92-2E03-A98B74000D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75BCF9-79A6-B978-5559-40609784D82F}"/>
              </a:ext>
            </a:extLst>
          </p:cNvPr>
          <p:cNvSpPr>
            <a:spLocks noGrp="1"/>
          </p:cNvSpPr>
          <p:nvPr>
            <p:ph type="dt" sz="half" idx="10"/>
          </p:nvPr>
        </p:nvSpPr>
        <p:spPr/>
        <p:txBody>
          <a:bodyPr/>
          <a:lstStyle/>
          <a:p>
            <a:fld id="{C10A3653-87AB-4950-AF31-07BCB88D4944}" type="datetimeFigureOut">
              <a:rPr lang="en-IN" smtClean="0"/>
              <a:t>04-03-2025</a:t>
            </a:fld>
            <a:endParaRPr lang="en-IN"/>
          </a:p>
        </p:txBody>
      </p:sp>
      <p:sp>
        <p:nvSpPr>
          <p:cNvPr id="5" name="Footer Placeholder 4">
            <a:extLst>
              <a:ext uri="{FF2B5EF4-FFF2-40B4-BE49-F238E27FC236}">
                <a16:creationId xmlns:a16="http://schemas.microsoft.com/office/drawing/2014/main" id="{620551EC-DF52-9E7B-55D3-79DC8765BB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8EFDC4-DCCA-2BF6-5B00-11ADD3328660}"/>
              </a:ext>
            </a:extLst>
          </p:cNvPr>
          <p:cNvSpPr>
            <a:spLocks noGrp="1"/>
          </p:cNvSpPr>
          <p:nvPr>
            <p:ph type="sldNum" sz="quarter" idx="12"/>
          </p:nvPr>
        </p:nvSpPr>
        <p:spPr/>
        <p:txBody>
          <a:bodyPr/>
          <a:lstStyle/>
          <a:p>
            <a:fld id="{672E8C70-C580-42A7-90B8-EF64B51464E1}" type="slidenum">
              <a:rPr lang="en-IN" smtClean="0"/>
              <a:t>‹#›</a:t>
            </a:fld>
            <a:endParaRPr lang="en-IN"/>
          </a:p>
        </p:txBody>
      </p:sp>
    </p:spTree>
    <p:extLst>
      <p:ext uri="{BB962C8B-B14F-4D97-AF65-F5344CB8AC3E}">
        <p14:creationId xmlns:p14="http://schemas.microsoft.com/office/powerpoint/2010/main" val="4277734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6757-A18B-75B1-C218-55523FE537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BBE5F0-BF23-342B-AC58-0E1D790DC5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A0A672-6297-DFE1-D613-C238452C3312}"/>
              </a:ext>
            </a:extLst>
          </p:cNvPr>
          <p:cNvSpPr>
            <a:spLocks noGrp="1"/>
          </p:cNvSpPr>
          <p:nvPr>
            <p:ph type="dt" sz="half" idx="10"/>
          </p:nvPr>
        </p:nvSpPr>
        <p:spPr/>
        <p:txBody>
          <a:bodyPr/>
          <a:lstStyle/>
          <a:p>
            <a:fld id="{C10A3653-87AB-4950-AF31-07BCB88D4944}" type="datetimeFigureOut">
              <a:rPr lang="en-IN" smtClean="0"/>
              <a:t>04-03-2025</a:t>
            </a:fld>
            <a:endParaRPr lang="en-IN"/>
          </a:p>
        </p:txBody>
      </p:sp>
      <p:sp>
        <p:nvSpPr>
          <p:cNvPr id="5" name="Footer Placeholder 4">
            <a:extLst>
              <a:ext uri="{FF2B5EF4-FFF2-40B4-BE49-F238E27FC236}">
                <a16:creationId xmlns:a16="http://schemas.microsoft.com/office/drawing/2014/main" id="{9A77F813-1D45-050F-86FA-123B3F2066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D7BB36-C2E7-5745-AA9E-C4D61AACA8A2}"/>
              </a:ext>
            </a:extLst>
          </p:cNvPr>
          <p:cNvSpPr>
            <a:spLocks noGrp="1"/>
          </p:cNvSpPr>
          <p:nvPr>
            <p:ph type="sldNum" sz="quarter" idx="12"/>
          </p:nvPr>
        </p:nvSpPr>
        <p:spPr/>
        <p:txBody>
          <a:bodyPr/>
          <a:lstStyle/>
          <a:p>
            <a:fld id="{672E8C70-C580-42A7-90B8-EF64B51464E1}" type="slidenum">
              <a:rPr lang="en-IN" smtClean="0"/>
              <a:t>‹#›</a:t>
            </a:fld>
            <a:endParaRPr lang="en-IN"/>
          </a:p>
        </p:txBody>
      </p:sp>
    </p:spTree>
    <p:extLst>
      <p:ext uri="{BB962C8B-B14F-4D97-AF65-F5344CB8AC3E}">
        <p14:creationId xmlns:p14="http://schemas.microsoft.com/office/powerpoint/2010/main" val="227307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984A8-781B-B9FB-1C70-C64EB9B063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84F991-04B7-4A0A-03F3-F2DC8122D5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F968AD-F236-979A-6498-4EC045B41DD6}"/>
              </a:ext>
            </a:extLst>
          </p:cNvPr>
          <p:cNvSpPr>
            <a:spLocks noGrp="1"/>
          </p:cNvSpPr>
          <p:nvPr>
            <p:ph type="dt" sz="half" idx="10"/>
          </p:nvPr>
        </p:nvSpPr>
        <p:spPr/>
        <p:txBody>
          <a:bodyPr/>
          <a:lstStyle/>
          <a:p>
            <a:fld id="{C10A3653-87AB-4950-AF31-07BCB88D4944}" type="datetimeFigureOut">
              <a:rPr lang="en-IN" smtClean="0"/>
              <a:t>04-03-2025</a:t>
            </a:fld>
            <a:endParaRPr lang="en-IN"/>
          </a:p>
        </p:txBody>
      </p:sp>
      <p:sp>
        <p:nvSpPr>
          <p:cNvPr id="5" name="Footer Placeholder 4">
            <a:extLst>
              <a:ext uri="{FF2B5EF4-FFF2-40B4-BE49-F238E27FC236}">
                <a16:creationId xmlns:a16="http://schemas.microsoft.com/office/drawing/2014/main" id="{FCEDBC63-755E-C7ED-E89A-3DA39C6CC2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296F59-2DAF-19AA-3D74-FCF6A16C614C}"/>
              </a:ext>
            </a:extLst>
          </p:cNvPr>
          <p:cNvSpPr>
            <a:spLocks noGrp="1"/>
          </p:cNvSpPr>
          <p:nvPr>
            <p:ph type="sldNum" sz="quarter" idx="12"/>
          </p:nvPr>
        </p:nvSpPr>
        <p:spPr/>
        <p:txBody>
          <a:bodyPr/>
          <a:lstStyle/>
          <a:p>
            <a:fld id="{672E8C70-C580-42A7-90B8-EF64B51464E1}" type="slidenum">
              <a:rPr lang="en-IN" smtClean="0"/>
              <a:t>‹#›</a:t>
            </a:fld>
            <a:endParaRPr lang="en-IN"/>
          </a:p>
        </p:txBody>
      </p:sp>
    </p:spTree>
    <p:extLst>
      <p:ext uri="{BB962C8B-B14F-4D97-AF65-F5344CB8AC3E}">
        <p14:creationId xmlns:p14="http://schemas.microsoft.com/office/powerpoint/2010/main" val="942237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05BE-184B-30AD-F249-C70038F4CF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82E1D2-0865-0187-FF18-CAD5A7104E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0E8A94-5BD6-9702-D043-3C3056F42C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02CD233-020F-7E21-4714-9160776682F1}"/>
              </a:ext>
            </a:extLst>
          </p:cNvPr>
          <p:cNvSpPr>
            <a:spLocks noGrp="1"/>
          </p:cNvSpPr>
          <p:nvPr>
            <p:ph type="dt" sz="half" idx="10"/>
          </p:nvPr>
        </p:nvSpPr>
        <p:spPr/>
        <p:txBody>
          <a:bodyPr/>
          <a:lstStyle/>
          <a:p>
            <a:fld id="{C10A3653-87AB-4950-AF31-07BCB88D4944}" type="datetimeFigureOut">
              <a:rPr lang="en-IN" smtClean="0"/>
              <a:t>04-03-2025</a:t>
            </a:fld>
            <a:endParaRPr lang="en-IN"/>
          </a:p>
        </p:txBody>
      </p:sp>
      <p:sp>
        <p:nvSpPr>
          <p:cNvPr id="6" name="Footer Placeholder 5">
            <a:extLst>
              <a:ext uri="{FF2B5EF4-FFF2-40B4-BE49-F238E27FC236}">
                <a16:creationId xmlns:a16="http://schemas.microsoft.com/office/drawing/2014/main" id="{7D8CC041-6FE3-5FCB-1D57-B390F4C47B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157C1E-E388-C53D-BE4A-17F73384D641}"/>
              </a:ext>
            </a:extLst>
          </p:cNvPr>
          <p:cNvSpPr>
            <a:spLocks noGrp="1"/>
          </p:cNvSpPr>
          <p:nvPr>
            <p:ph type="sldNum" sz="quarter" idx="12"/>
          </p:nvPr>
        </p:nvSpPr>
        <p:spPr/>
        <p:txBody>
          <a:bodyPr/>
          <a:lstStyle/>
          <a:p>
            <a:fld id="{672E8C70-C580-42A7-90B8-EF64B51464E1}" type="slidenum">
              <a:rPr lang="en-IN" smtClean="0"/>
              <a:t>‹#›</a:t>
            </a:fld>
            <a:endParaRPr lang="en-IN"/>
          </a:p>
        </p:txBody>
      </p:sp>
    </p:spTree>
    <p:extLst>
      <p:ext uri="{BB962C8B-B14F-4D97-AF65-F5344CB8AC3E}">
        <p14:creationId xmlns:p14="http://schemas.microsoft.com/office/powerpoint/2010/main" val="619666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350C4-110F-A5A2-CB98-C79962309C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1C62C4-B2A3-C5BB-85AD-9FE9434A30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E9EB5F-B947-6D4F-C62F-5A6A01FA14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6EFEC6-4944-D77C-FF5D-D483D86218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873842-23CC-8FC5-935C-4362F175C9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82C3D4-6526-795F-8699-E7BC125F809B}"/>
              </a:ext>
            </a:extLst>
          </p:cNvPr>
          <p:cNvSpPr>
            <a:spLocks noGrp="1"/>
          </p:cNvSpPr>
          <p:nvPr>
            <p:ph type="dt" sz="half" idx="10"/>
          </p:nvPr>
        </p:nvSpPr>
        <p:spPr/>
        <p:txBody>
          <a:bodyPr/>
          <a:lstStyle/>
          <a:p>
            <a:fld id="{C10A3653-87AB-4950-AF31-07BCB88D4944}" type="datetimeFigureOut">
              <a:rPr lang="en-IN" smtClean="0"/>
              <a:t>04-03-2025</a:t>
            </a:fld>
            <a:endParaRPr lang="en-IN"/>
          </a:p>
        </p:txBody>
      </p:sp>
      <p:sp>
        <p:nvSpPr>
          <p:cNvPr id="8" name="Footer Placeholder 7">
            <a:extLst>
              <a:ext uri="{FF2B5EF4-FFF2-40B4-BE49-F238E27FC236}">
                <a16:creationId xmlns:a16="http://schemas.microsoft.com/office/drawing/2014/main" id="{B0497006-2EFE-3DC4-27A7-5AEE97A57D6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746FD7A-2785-D73C-16CF-EE759279F71C}"/>
              </a:ext>
            </a:extLst>
          </p:cNvPr>
          <p:cNvSpPr>
            <a:spLocks noGrp="1"/>
          </p:cNvSpPr>
          <p:nvPr>
            <p:ph type="sldNum" sz="quarter" idx="12"/>
          </p:nvPr>
        </p:nvSpPr>
        <p:spPr/>
        <p:txBody>
          <a:bodyPr/>
          <a:lstStyle/>
          <a:p>
            <a:fld id="{672E8C70-C580-42A7-90B8-EF64B51464E1}" type="slidenum">
              <a:rPr lang="en-IN" smtClean="0"/>
              <a:t>‹#›</a:t>
            </a:fld>
            <a:endParaRPr lang="en-IN"/>
          </a:p>
        </p:txBody>
      </p:sp>
    </p:spTree>
    <p:extLst>
      <p:ext uri="{BB962C8B-B14F-4D97-AF65-F5344CB8AC3E}">
        <p14:creationId xmlns:p14="http://schemas.microsoft.com/office/powerpoint/2010/main" val="722579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8A7B-626B-8C09-0301-CDA20C707D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F544BB-A575-FFCB-3639-A0DD77BAA5F4}"/>
              </a:ext>
            </a:extLst>
          </p:cNvPr>
          <p:cNvSpPr>
            <a:spLocks noGrp="1"/>
          </p:cNvSpPr>
          <p:nvPr>
            <p:ph type="dt" sz="half" idx="10"/>
          </p:nvPr>
        </p:nvSpPr>
        <p:spPr/>
        <p:txBody>
          <a:bodyPr/>
          <a:lstStyle/>
          <a:p>
            <a:fld id="{C10A3653-87AB-4950-AF31-07BCB88D4944}" type="datetimeFigureOut">
              <a:rPr lang="en-IN" smtClean="0"/>
              <a:t>04-03-2025</a:t>
            </a:fld>
            <a:endParaRPr lang="en-IN"/>
          </a:p>
        </p:txBody>
      </p:sp>
      <p:sp>
        <p:nvSpPr>
          <p:cNvPr id="4" name="Footer Placeholder 3">
            <a:extLst>
              <a:ext uri="{FF2B5EF4-FFF2-40B4-BE49-F238E27FC236}">
                <a16:creationId xmlns:a16="http://schemas.microsoft.com/office/drawing/2014/main" id="{1D94DDCD-6B05-7D2F-4F6F-293E3E81FA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1C8F90-43F7-D549-E1E0-24238ECC160B}"/>
              </a:ext>
            </a:extLst>
          </p:cNvPr>
          <p:cNvSpPr>
            <a:spLocks noGrp="1"/>
          </p:cNvSpPr>
          <p:nvPr>
            <p:ph type="sldNum" sz="quarter" idx="12"/>
          </p:nvPr>
        </p:nvSpPr>
        <p:spPr/>
        <p:txBody>
          <a:bodyPr/>
          <a:lstStyle/>
          <a:p>
            <a:fld id="{672E8C70-C580-42A7-90B8-EF64B51464E1}" type="slidenum">
              <a:rPr lang="en-IN" smtClean="0"/>
              <a:t>‹#›</a:t>
            </a:fld>
            <a:endParaRPr lang="en-IN"/>
          </a:p>
        </p:txBody>
      </p:sp>
    </p:spTree>
    <p:extLst>
      <p:ext uri="{BB962C8B-B14F-4D97-AF65-F5344CB8AC3E}">
        <p14:creationId xmlns:p14="http://schemas.microsoft.com/office/powerpoint/2010/main" val="821446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E59E19-A1CE-D191-C9DA-6AE8B502C2F6}"/>
              </a:ext>
            </a:extLst>
          </p:cNvPr>
          <p:cNvSpPr>
            <a:spLocks noGrp="1"/>
          </p:cNvSpPr>
          <p:nvPr>
            <p:ph type="dt" sz="half" idx="10"/>
          </p:nvPr>
        </p:nvSpPr>
        <p:spPr/>
        <p:txBody>
          <a:bodyPr/>
          <a:lstStyle/>
          <a:p>
            <a:fld id="{C10A3653-87AB-4950-AF31-07BCB88D4944}" type="datetimeFigureOut">
              <a:rPr lang="en-IN" smtClean="0"/>
              <a:t>04-03-2025</a:t>
            </a:fld>
            <a:endParaRPr lang="en-IN"/>
          </a:p>
        </p:txBody>
      </p:sp>
      <p:sp>
        <p:nvSpPr>
          <p:cNvPr id="3" name="Footer Placeholder 2">
            <a:extLst>
              <a:ext uri="{FF2B5EF4-FFF2-40B4-BE49-F238E27FC236}">
                <a16:creationId xmlns:a16="http://schemas.microsoft.com/office/drawing/2014/main" id="{8B0AF465-33A7-5E5D-A0FC-D52EB10D13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971C636-E9F5-FB0E-0AED-8A108632AC35}"/>
              </a:ext>
            </a:extLst>
          </p:cNvPr>
          <p:cNvSpPr>
            <a:spLocks noGrp="1"/>
          </p:cNvSpPr>
          <p:nvPr>
            <p:ph type="sldNum" sz="quarter" idx="12"/>
          </p:nvPr>
        </p:nvSpPr>
        <p:spPr/>
        <p:txBody>
          <a:bodyPr/>
          <a:lstStyle/>
          <a:p>
            <a:fld id="{672E8C70-C580-42A7-90B8-EF64B51464E1}" type="slidenum">
              <a:rPr lang="en-IN" smtClean="0"/>
              <a:t>‹#›</a:t>
            </a:fld>
            <a:endParaRPr lang="en-IN"/>
          </a:p>
        </p:txBody>
      </p:sp>
    </p:spTree>
    <p:extLst>
      <p:ext uri="{BB962C8B-B14F-4D97-AF65-F5344CB8AC3E}">
        <p14:creationId xmlns:p14="http://schemas.microsoft.com/office/powerpoint/2010/main" val="2981238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F22BF-5AB5-2FB7-BBAF-6009E06F10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3D113B-B7D7-464D-5CA6-19793E86C8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D92AFC-CF47-BEB0-E8BE-9BDF4BAA1C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34F6A6-6F05-4780-92AD-DA8724B07D19}"/>
              </a:ext>
            </a:extLst>
          </p:cNvPr>
          <p:cNvSpPr>
            <a:spLocks noGrp="1"/>
          </p:cNvSpPr>
          <p:nvPr>
            <p:ph type="dt" sz="half" idx="10"/>
          </p:nvPr>
        </p:nvSpPr>
        <p:spPr/>
        <p:txBody>
          <a:bodyPr/>
          <a:lstStyle/>
          <a:p>
            <a:fld id="{C10A3653-87AB-4950-AF31-07BCB88D4944}" type="datetimeFigureOut">
              <a:rPr lang="en-IN" smtClean="0"/>
              <a:t>04-03-2025</a:t>
            </a:fld>
            <a:endParaRPr lang="en-IN"/>
          </a:p>
        </p:txBody>
      </p:sp>
      <p:sp>
        <p:nvSpPr>
          <p:cNvPr id="6" name="Footer Placeholder 5">
            <a:extLst>
              <a:ext uri="{FF2B5EF4-FFF2-40B4-BE49-F238E27FC236}">
                <a16:creationId xmlns:a16="http://schemas.microsoft.com/office/drawing/2014/main" id="{B763968F-5BA2-E1B1-6D1D-AA3ADEC0BD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66F183-895F-FE21-9C94-B159EBB75275}"/>
              </a:ext>
            </a:extLst>
          </p:cNvPr>
          <p:cNvSpPr>
            <a:spLocks noGrp="1"/>
          </p:cNvSpPr>
          <p:nvPr>
            <p:ph type="sldNum" sz="quarter" idx="12"/>
          </p:nvPr>
        </p:nvSpPr>
        <p:spPr/>
        <p:txBody>
          <a:bodyPr/>
          <a:lstStyle/>
          <a:p>
            <a:fld id="{672E8C70-C580-42A7-90B8-EF64B51464E1}" type="slidenum">
              <a:rPr lang="en-IN" smtClean="0"/>
              <a:t>‹#›</a:t>
            </a:fld>
            <a:endParaRPr lang="en-IN"/>
          </a:p>
        </p:txBody>
      </p:sp>
    </p:spTree>
    <p:extLst>
      <p:ext uri="{BB962C8B-B14F-4D97-AF65-F5344CB8AC3E}">
        <p14:creationId xmlns:p14="http://schemas.microsoft.com/office/powerpoint/2010/main" val="3335827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2D160-99F3-BF1E-7179-77E8FE2281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5FEA1B-972B-7225-D7A8-5DFE7E7B46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A25045-05F5-435D-0D4C-446D9C1FC3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47DCCB-95D2-0B79-6BDB-75C7D07F2417}"/>
              </a:ext>
            </a:extLst>
          </p:cNvPr>
          <p:cNvSpPr>
            <a:spLocks noGrp="1"/>
          </p:cNvSpPr>
          <p:nvPr>
            <p:ph type="dt" sz="half" idx="10"/>
          </p:nvPr>
        </p:nvSpPr>
        <p:spPr/>
        <p:txBody>
          <a:bodyPr/>
          <a:lstStyle/>
          <a:p>
            <a:fld id="{C10A3653-87AB-4950-AF31-07BCB88D4944}" type="datetimeFigureOut">
              <a:rPr lang="en-IN" smtClean="0"/>
              <a:t>04-03-2025</a:t>
            </a:fld>
            <a:endParaRPr lang="en-IN"/>
          </a:p>
        </p:txBody>
      </p:sp>
      <p:sp>
        <p:nvSpPr>
          <p:cNvPr id="6" name="Footer Placeholder 5">
            <a:extLst>
              <a:ext uri="{FF2B5EF4-FFF2-40B4-BE49-F238E27FC236}">
                <a16:creationId xmlns:a16="http://schemas.microsoft.com/office/drawing/2014/main" id="{AFE0DBB6-9833-2970-BABA-D2F6FE4726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DF3E65-5B71-FC73-A4A0-701E12484501}"/>
              </a:ext>
            </a:extLst>
          </p:cNvPr>
          <p:cNvSpPr>
            <a:spLocks noGrp="1"/>
          </p:cNvSpPr>
          <p:nvPr>
            <p:ph type="sldNum" sz="quarter" idx="12"/>
          </p:nvPr>
        </p:nvSpPr>
        <p:spPr/>
        <p:txBody>
          <a:bodyPr/>
          <a:lstStyle/>
          <a:p>
            <a:fld id="{672E8C70-C580-42A7-90B8-EF64B51464E1}" type="slidenum">
              <a:rPr lang="en-IN" smtClean="0"/>
              <a:t>‹#›</a:t>
            </a:fld>
            <a:endParaRPr lang="en-IN"/>
          </a:p>
        </p:txBody>
      </p:sp>
    </p:spTree>
    <p:extLst>
      <p:ext uri="{BB962C8B-B14F-4D97-AF65-F5344CB8AC3E}">
        <p14:creationId xmlns:p14="http://schemas.microsoft.com/office/powerpoint/2010/main" val="2047661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FEC1EA-55FD-E09B-E746-F0ABC70165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587A31-9988-A526-4006-0607E31333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46082F-4C0A-B429-509D-80E6A9459C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A3653-87AB-4950-AF31-07BCB88D4944}" type="datetimeFigureOut">
              <a:rPr lang="en-IN" smtClean="0"/>
              <a:t>04-03-2025</a:t>
            </a:fld>
            <a:endParaRPr lang="en-IN"/>
          </a:p>
        </p:txBody>
      </p:sp>
      <p:sp>
        <p:nvSpPr>
          <p:cNvPr id="5" name="Footer Placeholder 4">
            <a:extLst>
              <a:ext uri="{FF2B5EF4-FFF2-40B4-BE49-F238E27FC236}">
                <a16:creationId xmlns:a16="http://schemas.microsoft.com/office/drawing/2014/main" id="{7827D24F-96C3-A1A2-D68E-49897F8091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76EB5F-1784-F8C5-3174-C30A78D4E1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E8C70-C580-42A7-90B8-EF64B51464E1}" type="slidenum">
              <a:rPr lang="en-IN" smtClean="0"/>
              <a:t>‹#›</a:t>
            </a:fld>
            <a:endParaRPr lang="en-IN"/>
          </a:p>
        </p:txBody>
      </p:sp>
    </p:spTree>
    <p:extLst>
      <p:ext uri="{BB962C8B-B14F-4D97-AF65-F5344CB8AC3E}">
        <p14:creationId xmlns:p14="http://schemas.microsoft.com/office/powerpoint/2010/main" val="489231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publications.dlpress.org/index.php/ijic/article/view/41"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5E03D-0C9F-418A-A4C0-14D9E33C90E4}"/>
              </a:ext>
            </a:extLst>
          </p:cNvPr>
          <p:cNvSpPr>
            <a:spLocks noGrp="1"/>
          </p:cNvSpPr>
          <p:nvPr>
            <p:ph type="ctrTitle"/>
          </p:nvPr>
        </p:nvSpPr>
        <p:spPr>
          <a:xfrm>
            <a:off x="-1" y="2795707"/>
            <a:ext cx="12192001" cy="974304"/>
          </a:xfrm>
        </p:spPr>
        <p:txBody>
          <a:bodyPr>
            <a:normAutofit/>
          </a:bodyPr>
          <a:lstStyle/>
          <a:p>
            <a:pPr algn="ctr"/>
            <a:r>
              <a:rPr lang="en-US" sz="4400" b="1" dirty="0">
                <a:latin typeface="Times New Roman" panose="02020603050405020304" pitchFamily="18" charset="0"/>
                <a:cs typeface="Times New Roman" panose="02020603050405020304" pitchFamily="18" charset="0"/>
              </a:rPr>
              <a:t>PHISHING DETECTION SYSTEM</a:t>
            </a:r>
            <a:endParaRPr lang="en-IN" sz="8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8AAAA3B-EDB0-4A50-A408-9B83B1BACF9B}"/>
              </a:ext>
            </a:extLst>
          </p:cNvPr>
          <p:cNvSpPr>
            <a:spLocks noGrp="1"/>
          </p:cNvSpPr>
          <p:nvPr>
            <p:ph type="subTitle" idx="1"/>
          </p:nvPr>
        </p:nvSpPr>
        <p:spPr>
          <a:xfrm>
            <a:off x="1250302" y="4436527"/>
            <a:ext cx="9927771" cy="1820506"/>
          </a:xfrm>
        </p:spPr>
        <p:txBody>
          <a:bodyPr>
            <a:normAutofit fontScale="92500" lnSpcReduction="10000"/>
          </a:bodyPr>
          <a:lstStyle/>
          <a:p>
            <a:pPr algn="l"/>
            <a:r>
              <a:rPr lang="en-US" sz="1600" b="1" cap="none" dirty="0">
                <a:latin typeface="Times New Roman" panose="02020603050405020304" pitchFamily="18" charset="0"/>
                <a:cs typeface="Times New Roman" panose="02020603050405020304" pitchFamily="18" charset="0"/>
              </a:rPr>
              <a:t>Presented by:</a:t>
            </a:r>
          </a:p>
          <a:p>
            <a:pPr algn="l"/>
            <a:r>
              <a:rPr lang="en-US" sz="1600" dirty="0">
                <a:latin typeface="Times New Roman" panose="02020603050405020304" pitchFamily="18" charset="0"/>
                <a:cs typeface="Times New Roman" panose="02020603050405020304" pitchFamily="18" charset="0"/>
              </a:rPr>
              <a:t>AKASH K	</a:t>
            </a:r>
            <a:r>
              <a:rPr lang="en-US" sz="1600" cap="none" dirty="0">
                <a:latin typeface="Times New Roman" panose="02020603050405020304" pitchFamily="18" charset="0"/>
                <a:cs typeface="Times New Roman" panose="02020603050405020304" pitchFamily="18" charset="0"/>
              </a:rPr>
              <a:t>		(721021104011)</a:t>
            </a:r>
          </a:p>
          <a:p>
            <a:pPr algn="l"/>
            <a:r>
              <a:rPr lang="en-US" sz="1600" cap="none" dirty="0">
                <a:latin typeface="Times New Roman" panose="02020603050405020304" pitchFamily="18" charset="0"/>
                <a:cs typeface="Times New Roman" panose="02020603050405020304" pitchFamily="18" charset="0"/>
              </a:rPr>
              <a:t>AKASH N			(721021104034)</a:t>
            </a:r>
          </a:p>
          <a:p>
            <a:pPr algn="l"/>
            <a:r>
              <a:rPr lang="en-US" sz="1600" dirty="0">
                <a:latin typeface="Times New Roman" panose="02020603050405020304" pitchFamily="18" charset="0"/>
                <a:cs typeface="Times New Roman" panose="02020603050405020304" pitchFamily="18" charset="0"/>
              </a:rPr>
              <a:t>PRAKASH R</a:t>
            </a:r>
            <a:r>
              <a:rPr lang="en-US" sz="1600" cap="none" dirty="0">
                <a:latin typeface="Times New Roman" panose="02020603050405020304" pitchFamily="18" charset="0"/>
                <a:cs typeface="Times New Roman" panose="02020603050405020304" pitchFamily="18" charset="0"/>
              </a:rPr>
              <a:t>		(721021104021)                                               			 GUIDED BY:</a:t>
            </a:r>
          </a:p>
          <a:p>
            <a:pPr algn="l"/>
            <a:r>
              <a:rPr lang="en-US" sz="1600" dirty="0">
                <a:latin typeface="Times New Roman" panose="02020603050405020304" pitchFamily="18" charset="0"/>
                <a:cs typeface="Times New Roman" panose="02020603050405020304" pitchFamily="18" charset="0"/>
              </a:rPr>
              <a:t>SENTHIL KUMAR K S</a:t>
            </a:r>
            <a:r>
              <a:rPr lang="en-US" sz="1600" cap="none" dirty="0">
                <a:latin typeface="Times New Roman" panose="02020603050405020304" pitchFamily="18" charset="0"/>
                <a:cs typeface="Times New Roman" panose="02020603050405020304" pitchFamily="18" charset="0"/>
              </a:rPr>
              <a:t>	(721021104023)                                                                                   </a:t>
            </a:r>
            <a:r>
              <a:rPr lang="en-US" sz="1600" dirty="0" err="1">
                <a:latin typeface="Times New Roman" panose="02020603050405020304" pitchFamily="18" charset="0"/>
                <a:cs typeface="Times New Roman" panose="02020603050405020304" pitchFamily="18" charset="0"/>
              </a:rPr>
              <a:t>Mrs.T.Priyadharshini</a:t>
            </a:r>
            <a:r>
              <a:rPr lang="en-US" sz="1600" dirty="0">
                <a:latin typeface="Times New Roman" panose="02020603050405020304" pitchFamily="18" charset="0"/>
                <a:cs typeface="Times New Roman" panose="02020603050405020304" pitchFamily="18" charset="0"/>
              </a:rPr>
              <a:t>.</a:t>
            </a:r>
            <a:r>
              <a:rPr lang="en-US" sz="1600" cap="none" dirty="0">
                <a:latin typeface="Times New Roman" panose="02020603050405020304" pitchFamily="18" charset="0"/>
                <a:cs typeface="Times New Roman" panose="02020603050405020304" pitchFamily="18" charset="0"/>
              </a:rPr>
              <a:t>				</a:t>
            </a:r>
          </a:p>
          <a:p>
            <a:endParaRPr lang="en-IN" dirty="0"/>
          </a:p>
        </p:txBody>
      </p:sp>
      <p:sp>
        <p:nvSpPr>
          <p:cNvPr id="5" name="TextBox 7">
            <a:extLst>
              <a:ext uri="{FF2B5EF4-FFF2-40B4-BE49-F238E27FC236}">
                <a16:creationId xmlns:a16="http://schemas.microsoft.com/office/drawing/2014/main" id="{0D14B86C-96C6-45BE-B35E-9502D7F6B897}"/>
              </a:ext>
            </a:extLst>
          </p:cNvPr>
          <p:cNvSpPr txBox="1"/>
          <p:nvPr/>
        </p:nvSpPr>
        <p:spPr>
          <a:xfrm>
            <a:off x="843280" y="325120"/>
            <a:ext cx="9844035" cy="227754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latin typeface="Times New Roman" pitchFamily="18" charset="0"/>
                <a:cs typeface="Times New Roman" pitchFamily="18" charset="0"/>
              </a:rPr>
              <a:t>NEHRU INSTITUTE OF TECHNOLOGY</a:t>
            </a:r>
          </a:p>
          <a:p>
            <a:pPr algn="ctr"/>
            <a:r>
              <a:rPr lang="en-US" sz="2000" b="1" dirty="0">
                <a:latin typeface="Times New Roman" pitchFamily="18" charset="0"/>
                <a:cs typeface="Times New Roman" pitchFamily="18" charset="0"/>
              </a:rPr>
              <a:t>(AUTONOMOUS)</a:t>
            </a:r>
          </a:p>
          <a:p>
            <a:pPr algn="ctr"/>
            <a:r>
              <a:rPr lang="en-US" sz="1600" b="1" dirty="0">
                <a:latin typeface="Times New Roman" pitchFamily="18" charset="0"/>
                <a:cs typeface="Times New Roman" pitchFamily="18" charset="0"/>
              </a:rPr>
              <a:t>Approved by AICTE, New Delhi &amp; Affiliated to Anna University, Chennai</a:t>
            </a:r>
          </a:p>
          <a:p>
            <a:pPr algn="ctr"/>
            <a:r>
              <a:rPr lang="en-US" sz="1600" b="1" dirty="0">
                <a:latin typeface="Times New Roman" pitchFamily="18" charset="0"/>
                <a:cs typeface="Times New Roman" pitchFamily="18" charset="0"/>
              </a:rPr>
              <a:t>Accredited by NBA ,Accredited by NAAC With A+, Recognized by UGC with section 2(f)</a:t>
            </a:r>
          </a:p>
          <a:p>
            <a:pPr algn="ctr"/>
            <a:r>
              <a:rPr lang="en-US" sz="1600" b="1" dirty="0" err="1">
                <a:latin typeface="Times New Roman" pitchFamily="18" charset="0"/>
                <a:cs typeface="Times New Roman" pitchFamily="18" charset="0"/>
              </a:rPr>
              <a:t>Kaliyapuram</a:t>
            </a:r>
            <a:r>
              <a:rPr lang="en-US" sz="1600" b="1" dirty="0">
                <a:latin typeface="Times New Roman" pitchFamily="18" charset="0"/>
                <a:cs typeface="Times New Roman" pitchFamily="18" charset="0"/>
              </a:rPr>
              <a:t>, Coimbatore.</a:t>
            </a:r>
          </a:p>
          <a:p>
            <a:pPr algn="ctr"/>
            <a:endParaRPr lang="en-US" b="1" dirty="0">
              <a:latin typeface="Times New Roman" pitchFamily="18" charset="0"/>
              <a:cs typeface="Times New Roman" pitchFamily="18" charset="0"/>
            </a:endParaRPr>
          </a:p>
          <a:p>
            <a:pPr algn="ctr"/>
            <a:endParaRPr lang="en-US" b="1" dirty="0">
              <a:latin typeface="Times New Roman" pitchFamily="18" charset="0"/>
              <a:cs typeface="Times New Roman" pitchFamily="18" charset="0"/>
            </a:endParaRPr>
          </a:p>
          <a:p>
            <a:pPr algn="ctr"/>
            <a:r>
              <a:rPr lang="en-US" b="1" dirty="0">
                <a:latin typeface="Times New Roman" pitchFamily="18" charset="0"/>
                <a:cs typeface="Times New Roman" pitchFamily="18" charset="0"/>
              </a:rPr>
              <a:t>DEPARTMENT OF  COMPUTER SCIENCE ENGINEERING</a:t>
            </a:r>
          </a:p>
        </p:txBody>
      </p:sp>
      <p:pic>
        <p:nvPicPr>
          <p:cNvPr id="8" name="Picture 7">
            <a:extLst>
              <a:ext uri="{FF2B5EF4-FFF2-40B4-BE49-F238E27FC236}">
                <a16:creationId xmlns:a16="http://schemas.microsoft.com/office/drawing/2014/main" id="{C8DE5A68-89C0-846D-3E9C-C43088BA2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320" y="132080"/>
            <a:ext cx="1227131" cy="874938"/>
          </a:xfrm>
          <a:prstGeom prst="rect">
            <a:avLst/>
          </a:prstGeom>
        </p:spPr>
      </p:pic>
      <p:pic>
        <p:nvPicPr>
          <p:cNvPr id="10" name="Picture 9">
            <a:extLst>
              <a:ext uri="{FF2B5EF4-FFF2-40B4-BE49-F238E27FC236}">
                <a16:creationId xmlns:a16="http://schemas.microsoft.com/office/drawing/2014/main" id="{30B3876D-F339-A2FC-32FF-39ECE53F9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1412" y="132080"/>
            <a:ext cx="1227131" cy="874938"/>
          </a:xfrm>
          <a:prstGeom prst="rect">
            <a:avLst/>
          </a:prstGeom>
        </p:spPr>
      </p:pic>
    </p:spTree>
    <p:extLst>
      <p:ext uri="{BB962C8B-B14F-4D97-AF65-F5344CB8AC3E}">
        <p14:creationId xmlns:p14="http://schemas.microsoft.com/office/powerpoint/2010/main" val="4056775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102DE8-C3E6-BD41-D1E1-0B0BF7876A76}"/>
              </a:ext>
            </a:extLst>
          </p:cNvPr>
          <p:cNvSpPr txBox="1"/>
          <p:nvPr/>
        </p:nvSpPr>
        <p:spPr>
          <a:xfrm>
            <a:off x="1170038" y="1199536"/>
            <a:ext cx="2858475" cy="584775"/>
          </a:xfrm>
          <a:prstGeom prst="rect">
            <a:avLst/>
          </a:prstGeom>
          <a:noFill/>
        </p:spPr>
        <p:txBody>
          <a:bodyPr wrap="none" rtlCol="0">
            <a:spAutoFit/>
          </a:bodyPr>
          <a:lstStyle/>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MODULES:</a:t>
            </a:r>
            <a:endParaRPr lang="en-IN"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82E9D33-95D8-9C90-B304-9064AA7FFD2B}"/>
              </a:ext>
            </a:extLst>
          </p:cNvPr>
          <p:cNvSpPr txBox="1"/>
          <p:nvPr/>
        </p:nvSpPr>
        <p:spPr>
          <a:xfrm>
            <a:off x="2472812" y="2010697"/>
            <a:ext cx="3801041" cy="923330"/>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collection:</a:t>
            </a:r>
            <a:endParaRPr lang="en-I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Phishing and Legitimate URLs</a:t>
            </a:r>
          </a:p>
          <a:p>
            <a:pPr marL="742950" lvl="1"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Email Dataset</a:t>
            </a:r>
          </a:p>
        </p:txBody>
      </p:sp>
      <p:sp>
        <p:nvSpPr>
          <p:cNvPr id="5" name="TextBox 4">
            <a:extLst>
              <a:ext uri="{FF2B5EF4-FFF2-40B4-BE49-F238E27FC236}">
                <a16:creationId xmlns:a16="http://schemas.microsoft.com/office/drawing/2014/main" id="{ACD345C9-B8C3-20C2-8520-1532C87F3963}"/>
              </a:ext>
            </a:extLst>
          </p:cNvPr>
          <p:cNvSpPr txBox="1"/>
          <p:nvPr/>
        </p:nvSpPr>
        <p:spPr>
          <a:xfrm>
            <a:off x="2472812" y="2975747"/>
            <a:ext cx="6096000" cy="646331"/>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UI Interface</a:t>
            </a:r>
          </a:p>
          <a:p>
            <a:pPr marL="742950" lvl="1"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By using HTML CSS Bootstrap</a:t>
            </a:r>
          </a:p>
        </p:txBody>
      </p:sp>
      <p:sp>
        <p:nvSpPr>
          <p:cNvPr id="6" name="TextBox 5">
            <a:extLst>
              <a:ext uri="{FF2B5EF4-FFF2-40B4-BE49-F238E27FC236}">
                <a16:creationId xmlns:a16="http://schemas.microsoft.com/office/drawing/2014/main" id="{77DC6BAE-ECE4-E88E-53DA-769CD0C27E97}"/>
              </a:ext>
            </a:extLst>
          </p:cNvPr>
          <p:cNvSpPr txBox="1"/>
          <p:nvPr/>
        </p:nvSpPr>
        <p:spPr>
          <a:xfrm>
            <a:off x="2472812" y="3663798"/>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Model Training</a:t>
            </a:r>
          </a:p>
        </p:txBody>
      </p:sp>
      <p:sp>
        <p:nvSpPr>
          <p:cNvPr id="8" name="TextBox 7">
            <a:extLst>
              <a:ext uri="{FF2B5EF4-FFF2-40B4-BE49-F238E27FC236}">
                <a16:creationId xmlns:a16="http://schemas.microsoft.com/office/drawing/2014/main" id="{55A0C729-961C-0350-BB89-59A20BBA72D9}"/>
              </a:ext>
            </a:extLst>
          </p:cNvPr>
          <p:cNvSpPr txBox="1"/>
          <p:nvPr/>
        </p:nvSpPr>
        <p:spPr>
          <a:xfrm>
            <a:off x="2472812" y="4074850"/>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Deployment</a:t>
            </a:r>
            <a:endParaRPr lang="en-IN" dirty="0"/>
          </a:p>
        </p:txBody>
      </p:sp>
    </p:spTree>
    <p:extLst>
      <p:ext uri="{BB962C8B-B14F-4D97-AF65-F5344CB8AC3E}">
        <p14:creationId xmlns:p14="http://schemas.microsoft.com/office/powerpoint/2010/main" val="3318118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589A5-978E-5DE7-815D-AB2C253DA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9250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3B9016-A1BA-38F8-61B3-6A50B3C712F0}"/>
              </a:ext>
            </a:extLst>
          </p:cNvPr>
          <p:cNvSpPr txBox="1"/>
          <p:nvPr/>
        </p:nvSpPr>
        <p:spPr>
          <a:xfrm>
            <a:off x="729916" y="467617"/>
            <a:ext cx="10732168" cy="1384995"/>
          </a:xfrm>
          <a:prstGeom prst="rect">
            <a:avLst/>
          </a:prstGeom>
          <a:noFill/>
        </p:spPr>
        <p:txBody>
          <a:bodyPr wrap="square">
            <a:spAutoFit/>
          </a:bodyPr>
          <a:lstStyle/>
          <a:p>
            <a:pPr algn="just"/>
            <a:r>
              <a:rPr lang="en-IN" sz="2800" b="1" dirty="0">
                <a:latin typeface="Times New Roman" panose="02020603050405020304" pitchFamily="18" charset="0"/>
                <a:cs typeface="Times New Roman" panose="02020603050405020304" pitchFamily="18" charset="0"/>
              </a:rPr>
              <a:t>PLATFORMS/TOOLS:</a:t>
            </a:r>
          </a:p>
          <a:p>
            <a:pPr algn="just"/>
            <a:endParaRPr lang="en-IN" sz="2800" dirty="0">
              <a:latin typeface="Times New Roman" panose="02020603050405020304" pitchFamily="18" charset="0"/>
              <a:cs typeface="Times New Roman" panose="02020603050405020304" pitchFamily="18" charset="0"/>
            </a:endParaRPr>
          </a:p>
          <a:p>
            <a:pPr lvl="1" algn="just"/>
            <a:r>
              <a:rPr lang="en-IN" sz="2800" b="1" dirty="0">
                <a:latin typeface="Times New Roman" panose="02020603050405020304" pitchFamily="18" charset="0"/>
                <a:cs typeface="Times New Roman" panose="02020603050405020304" pitchFamily="18" charset="0"/>
              </a:rPr>
              <a:t>		Programming Language:</a:t>
            </a:r>
            <a:r>
              <a:rPr lang="en-IN" sz="2800" dirty="0">
                <a:latin typeface="Times New Roman" panose="02020603050405020304" pitchFamily="18" charset="0"/>
                <a:cs typeface="Times New Roman" panose="02020603050405020304" pitchFamily="18" charset="0"/>
              </a:rPr>
              <a:t> Python , HTML</a:t>
            </a:r>
          </a:p>
        </p:txBody>
      </p:sp>
      <p:pic>
        <p:nvPicPr>
          <p:cNvPr id="2" name="Picture 1" descr="Image result for python logo">
            <a:extLst>
              <a:ext uri="{FF2B5EF4-FFF2-40B4-BE49-F238E27FC236}">
                <a16:creationId xmlns:a16="http://schemas.microsoft.com/office/drawing/2014/main" id="{2B2A09C5-3D82-48ED-9C86-425A796A2D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137" y="2997428"/>
            <a:ext cx="2557713" cy="15621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4B9E6E1-5BAB-4925-A2F1-021E32CB6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1848" y="2852172"/>
            <a:ext cx="1852612" cy="1852612"/>
          </a:xfrm>
          <a:prstGeom prst="rect">
            <a:avLst/>
          </a:prstGeom>
        </p:spPr>
      </p:pic>
    </p:spTree>
    <p:extLst>
      <p:ext uri="{BB962C8B-B14F-4D97-AF65-F5344CB8AC3E}">
        <p14:creationId xmlns:p14="http://schemas.microsoft.com/office/powerpoint/2010/main" val="15894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01436E-5344-4F47-AF82-8387201BE404}"/>
              </a:ext>
            </a:extLst>
          </p:cNvPr>
          <p:cNvPicPr/>
          <p:nvPr/>
        </p:nvPicPr>
        <p:blipFill>
          <a:blip r:embed="rId2">
            <a:extLst>
              <a:ext uri="{28A0092B-C50C-407E-A947-70E740481C1C}">
                <a14:useLocalDpi xmlns:a14="http://schemas.microsoft.com/office/drawing/2010/main" val="0"/>
              </a:ext>
            </a:extLst>
          </a:blip>
          <a:stretch>
            <a:fillRect/>
          </a:stretch>
        </p:blipFill>
        <p:spPr>
          <a:xfrm>
            <a:off x="740874" y="1698662"/>
            <a:ext cx="2647091" cy="1200329"/>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138E9B27-937C-49D0-9565-926D25EA67AB}"/>
              </a:ext>
            </a:extLst>
          </p:cNvPr>
          <p:cNvPicPr/>
          <p:nvPr/>
        </p:nvPicPr>
        <p:blipFill>
          <a:blip r:embed="rId3">
            <a:extLst>
              <a:ext uri="{28A0092B-C50C-407E-A947-70E740481C1C}">
                <a14:useLocalDpi xmlns:a14="http://schemas.microsoft.com/office/drawing/2010/main" val="0"/>
              </a:ext>
            </a:extLst>
          </a:blip>
          <a:stretch>
            <a:fillRect/>
          </a:stretch>
        </p:blipFill>
        <p:spPr>
          <a:xfrm>
            <a:off x="8804037" y="1977355"/>
            <a:ext cx="2857520" cy="642942"/>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B435BB26-29C9-2F08-357E-4B9E88361324}"/>
              </a:ext>
            </a:extLst>
          </p:cNvPr>
          <p:cNvSpPr txBox="1"/>
          <p:nvPr/>
        </p:nvSpPr>
        <p:spPr>
          <a:xfrm>
            <a:off x="329994" y="632329"/>
            <a:ext cx="11532011" cy="523220"/>
          </a:xfrm>
          <a:prstGeom prst="rect">
            <a:avLst/>
          </a:prstGeom>
          <a:noFill/>
        </p:spPr>
        <p:txBody>
          <a:bodyPr wrap="square">
            <a:spAutoFit/>
          </a:bodyPr>
          <a:lstStyle/>
          <a:p>
            <a:pPr lvl="1" algn="just"/>
            <a:r>
              <a:rPr lang="en-IN" sz="2800" b="1" dirty="0">
                <a:latin typeface="Times New Roman" panose="02020603050405020304" pitchFamily="18" charset="0"/>
                <a:cs typeface="Times New Roman" panose="02020603050405020304" pitchFamily="18" charset="0"/>
              </a:rPr>
              <a:t>Libraries:</a:t>
            </a:r>
            <a:r>
              <a:rPr lang="en-IN" sz="2800" dirty="0">
                <a:latin typeface="Times New Roman" panose="02020603050405020304" pitchFamily="18" charset="0"/>
                <a:cs typeface="Times New Roman" panose="02020603050405020304" pitchFamily="18" charset="0"/>
              </a:rPr>
              <a:t> Scikit-learn, Pandas, NumPy, Flask (for deployment), Matplotlib</a:t>
            </a:r>
          </a:p>
        </p:txBody>
      </p:sp>
      <p:pic>
        <p:nvPicPr>
          <p:cNvPr id="1026" name="Picture 2" descr="GitHub - numpy/numpy: The fundamental package for scientific computing with  Python.">
            <a:extLst>
              <a:ext uri="{FF2B5EF4-FFF2-40B4-BE49-F238E27FC236}">
                <a16:creationId xmlns:a16="http://schemas.microsoft.com/office/drawing/2014/main" id="{FA07475C-AB67-A43E-7147-E97BBFDE3C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874" y="4587371"/>
            <a:ext cx="319087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Flask | AppSeed Documentation">
            <a:extLst>
              <a:ext uri="{FF2B5EF4-FFF2-40B4-BE49-F238E27FC236}">
                <a16:creationId xmlns:a16="http://schemas.microsoft.com/office/drawing/2014/main" id="{64749028-56D8-4A93-41A3-86A394DF9E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94582" y="4377821"/>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736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4321CE-80E4-3853-3B6E-6C60EC654149}"/>
              </a:ext>
            </a:extLst>
          </p:cNvPr>
          <p:cNvSpPr txBox="1"/>
          <p:nvPr/>
        </p:nvSpPr>
        <p:spPr>
          <a:xfrm>
            <a:off x="1772653" y="906197"/>
            <a:ext cx="8646694"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Dataset Sources:</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PhishTank</a:t>
            </a:r>
            <a:r>
              <a:rPr lang="en-IN" sz="2800" dirty="0">
                <a:latin typeface="Times New Roman" panose="02020603050405020304" pitchFamily="18" charset="0"/>
                <a:cs typeface="Times New Roman" panose="02020603050405020304" pitchFamily="18" charset="0"/>
              </a:rPr>
              <a:t>, UCI ML Repository, Kaggle</a:t>
            </a:r>
          </a:p>
        </p:txBody>
      </p:sp>
      <p:pic>
        <p:nvPicPr>
          <p:cNvPr id="2050" name="Picture 2" descr="Sergio Mahía en LinkedIn: #phishtank #phishing #ciberseguridad  #seguridaddigital #protecciónonline…">
            <a:extLst>
              <a:ext uri="{FF2B5EF4-FFF2-40B4-BE49-F238E27FC236}">
                <a16:creationId xmlns:a16="http://schemas.microsoft.com/office/drawing/2014/main" id="{0EECFC45-8CBB-0A48-59FF-D2E1C6568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752" y="2197644"/>
            <a:ext cx="3147939" cy="246045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UC Irvine Machine Learning Repository: Center for machine Learning and  Intelligent Systems">
            <a:extLst>
              <a:ext uri="{FF2B5EF4-FFF2-40B4-BE49-F238E27FC236}">
                <a16:creationId xmlns:a16="http://schemas.microsoft.com/office/drawing/2014/main" id="{F96A2B5C-FCB4-69BD-6EF3-925F09D58C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6797" y="2572504"/>
            <a:ext cx="3126869" cy="171073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y Experience from 3 years of Kaggle | by Vishnu U | Medium">
            <a:extLst>
              <a:ext uri="{FF2B5EF4-FFF2-40B4-BE49-F238E27FC236}">
                <a16:creationId xmlns:a16="http://schemas.microsoft.com/office/drawing/2014/main" id="{5A787EB7-EF89-4A2B-8439-3B9693C4A1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1878" y="2277979"/>
            <a:ext cx="3007895" cy="2005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449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24A69BCA-C094-580F-C3F4-A126D6EE8C2C}"/>
              </a:ext>
            </a:extLst>
          </p:cNvPr>
          <p:cNvSpPr/>
          <p:nvPr/>
        </p:nvSpPr>
        <p:spPr>
          <a:xfrm>
            <a:off x="4770882" y="868382"/>
            <a:ext cx="2650236" cy="4572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Cambria" panose="02040503050406030204" pitchFamily="18" charset="0"/>
                <a:ea typeface="Cambria" panose="02040503050406030204" pitchFamily="18" charset="0"/>
              </a:rPr>
              <a:t>DATA COLLECTION</a:t>
            </a:r>
            <a:endParaRPr lang="en-IN" dirty="0">
              <a:solidFill>
                <a:schemeClr val="tx1"/>
              </a:solidFill>
              <a:latin typeface="Cambria" panose="02040503050406030204" pitchFamily="18" charset="0"/>
              <a:ea typeface="Cambria" panose="02040503050406030204" pitchFamily="18" charset="0"/>
            </a:endParaRPr>
          </a:p>
        </p:txBody>
      </p:sp>
      <p:sp>
        <p:nvSpPr>
          <p:cNvPr id="8" name="Rectangle: Rounded Corners 7">
            <a:extLst>
              <a:ext uri="{FF2B5EF4-FFF2-40B4-BE49-F238E27FC236}">
                <a16:creationId xmlns:a16="http://schemas.microsoft.com/office/drawing/2014/main" id="{24A69BCA-C094-580F-C3F4-A126D6EE8C2C}"/>
              </a:ext>
            </a:extLst>
          </p:cNvPr>
          <p:cNvSpPr/>
          <p:nvPr/>
        </p:nvSpPr>
        <p:spPr>
          <a:xfrm>
            <a:off x="4770882" y="2548741"/>
            <a:ext cx="2650236" cy="4572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Cambria" panose="02040503050406030204" pitchFamily="18" charset="0"/>
                <a:ea typeface="Cambria" panose="02040503050406030204" pitchFamily="18" charset="0"/>
              </a:rPr>
              <a:t>PREPROCESSING</a:t>
            </a:r>
            <a:endParaRPr lang="en-IN" dirty="0">
              <a:solidFill>
                <a:schemeClr val="tx1"/>
              </a:solidFill>
              <a:latin typeface="Cambria" panose="02040503050406030204" pitchFamily="18" charset="0"/>
              <a:ea typeface="Cambria" panose="02040503050406030204" pitchFamily="18" charset="0"/>
            </a:endParaRPr>
          </a:p>
        </p:txBody>
      </p:sp>
      <p:sp>
        <p:nvSpPr>
          <p:cNvPr id="9" name="Rectangle: Rounded Corners 8">
            <a:extLst>
              <a:ext uri="{FF2B5EF4-FFF2-40B4-BE49-F238E27FC236}">
                <a16:creationId xmlns:a16="http://schemas.microsoft.com/office/drawing/2014/main" id="{24A69BCA-C094-580F-C3F4-A126D6EE8C2C}"/>
              </a:ext>
            </a:extLst>
          </p:cNvPr>
          <p:cNvSpPr/>
          <p:nvPr/>
        </p:nvSpPr>
        <p:spPr>
          <a:xfrm>
            <a:off x="4770882" y="5069281"/>
            <a:ext cx="2650236" cy="4572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Cambria" panose="02040503050406030204" pitchFamily="18" charset="0"/>
                <a:ea typeface="Cambria" panose="02040503050406030204" pitchFamily="18" charset="0"/>
              </a:rPr>
              <a:t>EVALUTION </a:t>
            </a:r>
            <a:endParaRPr lang="en-IN" dirty="0">
              <a:solidFill>
                <a:schemeClr val="tx1"/>
              </a:solidFill>
              <a:latin typeface="Cambria" panose="02040503050406030204" pitchFamily="18" charset="0"/>
              <a:ea typeface="Cambria" panose="02040503050406030204" pitchFamily="18" charset="0"/>
            </a:endParaRPr>
          </a:p>
        </p:txBody>
      </p:sp>
      <p:sp>
        <p:nvSpPr>
          <p:cNvPr id="10" name="Rectangle: Rounded Corners 9">
            <a:extLst>
              <a:ext uri="{FF2B5EF4-FFF2-40B4-BE49-F238E27FC236}">
                <a16:creationId xmlns:a16="http://schemas.microsoft.com/office/drawing/2014/main" id="{24A69BCA-C094-580F-C3F4-A126D6EE8C2C}"/>
              </a:ext>
            </a:extLst>
          </p:cNvPr>
          <p:cNvSpPr/>
          <p:nvPr/>
        </p:nvSpPr>
        <p:spPr>
          <a:xfrm>
            <a:off x="4770882" y="4229101"/>
            <a:ext cx="2650236" cy="4572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Cambria" panose="02040503050406030204" pitchFamily="18" charset="0"/>
                <a:ea typeface="Cambria" panose="02040503050406030204" pitchFamily="18" charset="0"/>
              </a:rPr>
              <a:t>CLASSIFICATION</a:t>
            </a:r>
            <a:endParaRPr lang="en-IN" dirty="0">
              <a:solidFill>
                <a:schemeClr val="tx1"/>
              </a:solidFill>
              <a:latin typeface="Cambria" panose="02040503050406030204" pitchFamily="18" charset="0"/>
              <a:ea typeface="Cambria" panose="02040503050406030204" pitchFamily="18" charset="0"/>
            </a:endParaRPr>
          </a:p>
        </p:txBody>
      </p:sp>
      <p:sp>
        <p:nvSpPr>
          <p:cNvPr id="11" name="Rectangle: Rounded Corners 10">
            <a:extLst>
              <a:ext uri="{FF2B5EF4-FFF2-40B4-BE49-F238E27FC236}">
                <a16:creationId xmlns:a16="http://schemas.microsoft.com/office/drawing/2014/main" id="{24A69BCA-C094-580F-C3F4-A126D6EE8C2C}"/>
              </a:ext>
            </a:extLst>
          </p:cNvPr>
          <p:cNvSpPr/>
          <p:nvPr/>
        </p:nvSpPr>
        <p:spPr>
          <a:xfrm>
            <a:off x="4770882" y="3388921"/>
            <a:ext cx="2650236" cy="4572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Cambria" panose="02040503050406030204" pitchFamily="18" charset="0"/>
                <a:ea typeface="Cambria" panose="02040503050406030204" pitchFamily="18" charset="0"/>
              </a:rPr>
              <a:t>MODEL TRAINING</a:t>
            </a:r>
            <a:endParaRPr lang="en-IN" dirty="0">
              <a:solidFill>
                <a:schemeClr val="tx1"/>
              </a:solidFill>
              <a:latin typeface="Cambria" panose="02040503050406030204" pitchFamily="18" charset="0"/>
              <a:ea typeface="Cambria" panose="02040503050406030204" pitchFamily="18" charset="0"/>
            </a:endParaRPr>
          </a:p>
        </p:txBody>
      </p:sp>
      <p:sp>
        <p:nvSpPr>
          <p:cNvPr id="12" name="Rectangle: Rounded Corners 11">
            <a:extLst>
              <a:ext uri="{FF2B5EF4-FFF2-40B4-BE49-F238E27FC236}">
                <a16:creationId xmlns:a16="http://schemas.microsoft.com/office/drawing/2014/main" id="{24A69BCA-C094-580F-C3F4-A126D6EE8C2C}"/>
              </a:ext>
            </a:extLst>
          </p:cNvPr>
          <p:cNvSpPr/>
          <p:nvPr/>
        </p:nvSpPr>
        <p:spPr>
          <a:xfrm>
            <a:off x="4770882" y="1708561"/>
            <a:ext cx="2650236" cy="4572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Cambria" panose="02040503050406030204" pitchFamily="18" charset="0"/>
                <a:ea typeface="Cambria" panose="02040503050406030204" pitchFamily="18" charset="0"/>
              </a:rPr>
              <a:t>FEATURE EXTRACTION</a:t>
            </a:r>
            <a:endParaRPr lang="en-IN" dirty="0">
              <a:solidFill>
                <a:schemeClr val="tx1"/>
              </a:solidFill>
              <a:latin typeface="Cambria" panose="02040503050406030204" pitchFamily="18" charset="0"/>
              <a:ea typeface="Cambria" panose="02040503050406030204" pitchFamily="18" charset="0"/>
            </a:endParaRPr>
          </a:p>
        </p:txBody>
      </p:sp>
      <p:sp>
        <p:nvSpPr>
          <p:cNvPr id="13" name="Rectangle: Rounded Corners 12">
            <a:extLst>
              <a:ext uri="{FF2B5EF4-FFF2-40B4-BE49-F238E27FC236}">
                <a16:creationId xmlns:a16="http://schemas.microsoft.com/office/drawing/2014/main" id="{24A69BCA-C094-580F-C3F4-A126D6EE8C2C}"/>
              </a:ext>
            </a:extLst>
          </p:cNvPr>
          <p:cNvSpPr/>
          <p:nvPr/>
        </p:nvSpPr>
        <p:spPr>
          <a:xfrm>
            <a:off x="4770882" y="5889485"/>
            <a:ext cx="2650236" cy="4572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Cambria" panose="02040503050406030204" pitchFamily="18" charset="0"/>
                <a:ea typeface="Cambria" panose="02040503050406030204" pitchFamily="18" charset="0"/>
              </a:rPr>
              <a:t>USER INTERFACE</a:t>
            </a:r>
            <a:endParaRPr lang="en-IN" dirty="0">
              <a:solidFill>
                <a:schemeClr val="tx1"/>
              </a:solidFill>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961B6C9A-9A1A-F0FA-7011-F3EC1C0A2A41}"/>
              </a:ext>
            </a:extLst>
          </p:cNvPr>
          <p:cNvSpPr txBox="1"/>
          <p:nvPr/>
        </p:nvSpPr>
        <p:spPr>
          <a:xfrm>
            <a:off x="648930" y="274545"/>
            <a:ext cx="6096000" cy="46166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Architecture Diagram:</a:t>
            </a:r>
            <a:r>
              <a:rPr lang="en-US" sz="2400" dirty="0">
                <a:latin typeface="Times New Roman" panose="02020603050405020304" pitchFamily="18" charset="0"/>
                <a:cs typeface="Times New Roman" panose="02020603050405020304" pitchFamily="18" charset="0"/>
              </a:rPr>
              <a:t> </a:t>
            </a:r>
          </a:p>
        </p:txBody>
      </p:sp>
      <p:cxnSp>
        <p:nvCxnSpPr>
          <p:cNvPr id="5" name="Straight Arrow Connector 4">
            <a:extLst>
              <a:ext uri="{FF2B5EF4-FFF2-40B4-BE49-F238E27FC236}">
                <a16:creationId xmlns:a16="http://schemas.microsoft.com/office/drawing/2014/main" id="{0B0FBE75-71B9-E1BB-7006-6B8ACC9280D4}"/>
              </a:ext>
            </a:extLst>
          </p:cNvPr>
          <p:cNvCxnSpPr>
            <a:stCxn id="7" idx="2"/>
            <a:endCxn id="12" idx="0"/>
          </p:cNvCxnSpPr>
          <p:nvPr/>
        </p:nvCxnSpPr>
        <p:spPr>
          <a:xfrm>
            <a:off x="6096000" y="1325582"/>
            <a:ext cx="0" cy="382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A813179-787E-1F87-5F63-B7430B19D768}"/>
              </a:ext>
            </a:extLst>
          </p:cNvPr>
          <p:cNvCxnSpPr>
            <a:stCxn id="12" idx="2"/>
            <a:endCxn id="8" idx="0"/>
          </p:cNvCxnSpPr>
          <p:nvPr/>
        </p:nvCxnSpPr>
        <p:spPr>
          <a:xfrm>
            <a:off x="6096000" y="2165761"/>
            <a:ext cx="0" cy="382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848A78E-8817-5EEC-731D-0A43FBAEBECB}"/>
              </a:ext>
            </a:extLst>
          </p:cNvPr>
          <p:cNvCxnSpPr>
            <a:stCxn id="8" idx="2"/>
            <a:endCxn id="11" idx="0"/>
          </p:cNvCxnSpPr>
          <p:nvPr/>
        </p:nvCxnSpPr>
        <p:spPr>
          <a:xfrm>
            <a:off x="6096000" y="3005941"/>
            <a:ext cx="0" cy="382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112F72-5D6C-1695-A816-C621F412DB8A}"/>
              </a:ext>
            </a:extLst>
          </p:cNvPr>
          <p:cNvCxnSpPr>
            <a:stCxn id="11" idx="2"/>
            <a:endCxn id="10" idx="0"/>
          </p:cNvCxnSpPr>
          <p:nvPr/>
        </p:nvCxnSpPr>
        <p:spPr>
          <a:xfrm>
            <a:off x="6096000" y="3846121"/>
            <a:ext cx="0" cy="382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015F964-C89D-8411-ED76-76AD16BE27C3}"/>
              </a:ext>
            </a:extLst>
          </p:cNvPr>
          <p:cNvCxnSpPr>
            <a:stCxn id="10" idx="2"/>
            <a:endCxn id="9" idx="0"/>
          </p:cNvCxnSpPr>
          <p:nvPr/>
        </p:nvCxnSpPr>
        <p:spPr>
          <a:xfrm>
            <a:off x="6096000" y="4686301"/>
            <a:ext cx="0" cy="382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8C2ADEF-D979-ADE9-AB38-160454B8301F}"/>
              </a:ext>
            </a:extLst>
          </p:cNvPr>
          <p:cNvCxnSpPr>
            <a:stCxn id="9" idx="2"/>
            <a:endCxn id="13" idx="0"/>
          </p:cNvCxnSpPr>
          <p:nvPr/>
        </p:nvCxnSpPr>
        <p:spPr>
          <a:xfrm>
            <a:off x="6096000" y="5526481"/>
            <a:ext cx="0" cy="363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5060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24C611-813C-02BB-23AE-AEEDA6B557B8}"/>
              </a:ext>
            </a:extLst>
          </p:cNvPr>
          <p:cNvSpPr txBox="1"/>
          <p:nvPr/>
        </p:nvSpPr>
        <p:spPr>
          <a:xfrm>
            <a:off x="1662168" y="1228397"/>
            <a:ext cx="8867663" cy="4401205"/>
          </a:xfrm>
          <a:prstGeom prst="rect">
            <a:avLst/>
          </a:prstGeom>
          <a:noFill/>
        </p:spPr>
        <p:txBody>
          <a:bodyPr wrap="square">
            <a:spAutoFit/>
          </a:bodyPr>
          <a:lstStyle/>
          <a:p>
            <a:pPr algn="just"/>
            <a:r>
              <a:rPr lang="en-IN" sz="2800" b="1" dirty="0">
                <a:latin typeface="Times New Roman" panose="02020603050405020304" pitchFamily="18" charset="0"/>
                <a:cs typeface="Times New Roman" panose="02020603050405020304" pitchFamily="18" charset="0"/>
              </a:rPr>
              <a:t>System Requirement Specification (SRS):</a:t>
            </a:r>
          </a:p>
          <a:p>
            <a:pPr algn="just"/>
            <a:endParaRPr lang="en-IN" sz="28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Hardware Requirements:</a:t>
            </a:r>
            <a:endParaRPr lang="en-IN" sz="2800" dirty="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Minimum 8GB RAM, i5 Processor or above</a:t>
            </a:r>
          </a:p>
          <a:p>
            <a:pPr marL="1200150" lvl="2" indent="-28575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20GB free disk space</a:t>
            </a:r>
          </a:p>
          <a:p>
            <a:pPr marL="1200150" lvl="2" indent="-285750" algn="just">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Software Requirements:</a:t>
            </a:r>
            <a:endParaRPr lang="en-IN" sz="2800" dirty="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Windows/Linux OS</a:t>
            </a:r>
          </a:p>
          <a:p>
            <a:pPr marL="1200150" lvl="2" indent="-28575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Python 3.x</a:t>
            </a:r>
          </a:p>
          <a:p>
            <a:pPr marL="1200150" lvl="2" indent="-28575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Required libraries (Scikit-learn, Flask, etc.)</a:t>
            </a:r>
          </a:p>
        </p:txBody>
      </p:sp>
    </p:spTree>
    <p:extLst>
      <p:ext uri="{BB962C8B-B14F-4D97-AF65-F5344CB8AC3E}">
        <p14:creationId xmlns:p14="http://schemas.microsoft.com/office/powerpoint/2010/main" val="746620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5D7CEA-0B2B-4149-2B86-016C2899943F}"/>
              </a:ext>
            </a:extLst>
          </p:cNvPr>
          <p:cNvSpPr txBox="1"/>
          <p:nvPr/>
        </p:nvSpPr>
        <p:spPr>
          <a:xfrm>
            <a:off x="1598776" y="1843950"/>
            <a:ext cx="8994447" cy="3170099"/>
          </a:xfrm>
          <a:prstGeom prst="rect">
            <a:avLst/>
          </a:prstGeom>
          <a:noFill/>
        </p:spPr>
        <p:txBody>
          <a:bodyPr wrap="square">
            <a:spAutoFit/>
          </a:bodyPr>
          <a:lstStyle/>
          <a:p>
            <a:pPr algn="just"/>
            <a:r>
              <a:rPr lang="en-US" sz="3200" b="1" dirty="0">
                <a:latin typeface="Times New Roman" panose="02020603050405020304" pitchFamily="18" charset="0"/>
                <a:cs typeface="Times New Roman" panose="02020603050405020304" pitchFamily="18" charset="0"/>
              </a:rPr>
              <a:t>Conclusion</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	The proposed phishing detection system using KNN aims to enhance cybersecurity by accurately identifying malicious websites. By leveraging machine learning, this system can provide an automated, scalable, and effective solution to combat phishing attacks.</a:t>
            </a:r>
          </a:p>
        </p:txBody>
      </p:sp>
    </p:spTree>
    <p:extLst>
      <p:ext uri="{BB962C8B-B14F-4D97-AF65-F5344CB8AC3E}">
        <p14:creationId xmlns:p14="http://schemas.microsoft.com/office/powerpoint/2010/main" val="2978244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AD7F1F-60B5-701F-66B4-37D098D9E6CD}"/>
              </a:ext>
            </a:extLst>
          </p:cNvPr>
          <p:cNvSpPr txBox="1"/>
          <p:nvPr/>
        </p:nvSpPr>
        <p:spPr>
          <a:xfrm>
            <a:off x="618398" y="123888"/>
            <a:ext cx="11180312" cy="5109091"/>
          </a:xfrm>
          <a:prstGeom prst="rect">
            <a:avLst/>
          </a:prstGeom>
          <a:noFill/>
        </p:spPr>
        <p:txBody>
          <a:bodyPr wrap="square">
            <a:spAutoFit/>
          </a:bodyPr>
          <a:lstStyle/>
          <a:p>
            <a:pPr algn="just"/>
            <a:r>
              <a:rPr lang="en-IN" sz="2800" b="1" dirty="0">
                <a:latin typeface="Times New Roman" panose="02020603050405020304" pitchFamily="18" charset="0"/>
                <a:cs typeface="Times New Roman" panose="02020603050405020304" pitchFamily="18" charset="0"/>
              </a:rPr>
              <a:t>REFERENCE:</a:t>
            </a:r>
          </a:p>
          <a:p>
            <a:pPr algn="just"/>
            <a:endParaRPr lang="en-IN" sz="2800" b="1"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1.Khonji, Mahmoud &amp; Iraqi, Youssef &amp; Jones, Andy. (2013). Phishing Detection: A Literature Survey. IEEE Communications Surveys &amp;amp Tutorials. PP. 1-31. 10.1109/SURV.2013.032213.00009. </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2.Admassu, </a:t>
            </a:r>
            <a:r>
              <a:rPr lang="en-IN" dirty="0" err="1">
                <a:latin typeface="Times New Roman" panose="02020603050405020304" pitchFamily="18" charset="0"/>
                <a:cs typeface="Times New Roman" panose="02020603050405020304" pitchFamily="18" charset="0"/>
              </a:rPr>
              <a:t>Tsehay</a:t>
            </a:r>
            <a:r>
              <a:rPr lang="en-IN" dirty="0">
                <a:latin typeface="Times New Roman" panose="02020603050405020304" pitchFamily="18" charset="0"/>
                <a:cs typeface="Times New Roman" panose="02020603050405020304" pitchFamily="18" charset="0"/>
              </a:rPr>
              <a:t>. (2021). K-Nearest </a:t>
            </a:r>
            <a:r>
              <a:rPr lang="en-IN" dirty="0" err="1">
                <a:latin typeface="Times New Roman" panose="02020603050405020304" pitchFamily="18" charset="0"/>
                <a:cs typeface="Times New Roman" panose="02020603050405020304" pitchFamily="18" charset="0"/>
              </a:rPr>
              <a:t>Neighbor</a:t>
            </a:r>
            <a:r>
              <a:rPr lang="en-IN" dirty="0">
                <a:latin typeface="Times New Roman" panose="02020603050405020304" pitchFamily="18" charset="0"/>
                <a:cs typeface="Times New Roman" panose="02020603050405020304" pitchFamily="18" charset="0"/>
              </a:rPr>
              <a:t> Based URL Identification Model for Phishing Attack Detection. Indian Journal of Artificial Intelligence and Neural Networking. 1. 18-21. 10.35940/ijainn.B1019.041221. </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a:t>
            </a:r>
            <a:r>
              <a:rPr lang="en-US" b="0" i="0" dirty="0">
                <a:solidFill>
                  <a:srgbClr val="222222"/>
                </a:solidFill>
                <a:effectLst/>
                <a:latin typeface="Times New Roman" panose="02020603050405020304" pitchFamily="18" charset="0"/>
                <a:cs typeface="Times New Roman" panose="02020603050405020304" pitchFamily="18" charset="0"/>
              </a:rPr>
              <a:t>Kayode-Ajala, O. (2022). Applying Machine Learning Algorithms for Detecting Phishing Websites: Applications of SVM, KNN, Decision Trees, and Random Forests. </a:t>
            </a:r>
            <a:r>
              <a:rPr lang="en-US" b="0" i="1" dirty="0">
                <a:solidFill>
                  <a:srgbClr val="222222"/>
                </a:solidFill>
                <a:effectLst/>
                <a:latin typeface="Times New Roman" panose="02020603050405020304" pitchFamily="18" charset="0"/>
                <a:cs typeface="Times New Roman" panose="02020603050405020304" pitchFamily="18" charset="0"/>
              </a:rPr>
              <a:t>International Journal of Information and Cybersecurity</a:t>
            </a:r>
            <a:r>
              <a:rPr lang="en-US" b="0" i="0" dirty="0">
                <a:solidFill>
                  <a:srgbClr val="222222"/>
                </a:solidFill>
                <a:effectLst/>
                <a:latin typeface="Times New Roman" panose="02020603050405020304" pitchFamily="18" charset="0"/>
                <a:cs typeface="Times New Roman" panose="02020603050405020304" pitchFamily="18" charset="0"/>
              </a:rPr>
              <a:t>,</a:t>
            </a:r>
            <a:r>
              <a:rPr lang="en-US" b="0" i="1" dirty="0">
                <a:solidFill>
                  <a:srgbClr val="222222"/>
                </a:solidFill>
                <a:effectLst/>
                <a:latin typeface="Times New Roman" panose="02020603050405020304" pitchFamily="18" charset="0"/>
                <a:cs typeface="Times New Roman" panose="02020603050405020304" pitchFamily="18" charset="0"/>
              </a:rPr>
              <a:t>6</a:t>
            </a:r>
            <a:r>
              <a:rPr lang="en-US" b="0" i="0" dirty="0">
                <a:solidFill>
                  <a:srgbClr val="222222"/>
                </a:solidFill>
                <a:effectLst/>
                <a:latin typeface="Times New Roman" panose="02020603050405020304" pitchFamily="18" charset="0"/>
                <a:cs typeface="Times New Roman" panose="02020603050405020304" pitchFamily="18" charset="0"/>
              </a:rPr>
              <a:t>(1),43–61.Retrievedfrom </a:t>
            </a:r>
            <a:r>
              <a:rPr lang="en-US" b="0" i="0" dirty="0">
                <a:solidFill>
                  <a:srgbClr val="222222"/>
                </a:solidFill>
                <a:effectLst/>
                <a:latin typeface="Times New Roman" panose="02020603050405020304" pitchFamily="18" charset="0"/>
                <a:cs typeface="Times New Roman" panose="02020603050405020304" pitchFamily="18" charset="0"/>
                <a:hlinkClick r:id="rId2"/>
              </a:rPr>
              <a:t>https://publications.dlpress.org/index.php/ijic/article/view/41</a:t>
            </a:r>
            <a:endParaRPr lang="en-US" b="0" i="0" dirty="0">
              <a:solidFill>
                <a:srgbClr val="222222"/>
              </a:solidFill>
              <a:effectLst/>
              <a:latin typeface="Times New Roman" panose="02020603050405020304" pitchFamily="18" charset="0"/>
              <a:cs typeface="Times New Roman" panose="02020603050405020304" pitchFamily="18" charset="0"/>
            </a:endParaRPr>
          </a:p>
          <a:p>
            <a:pPr algn="just"/>
            <a:endParaRPr lang="en-US" dirty="0">
              <a:solidFill>
                <a:srgbClr val="222222"/>
              </a:solidFill>
              <a:latin typeface="Times New Roman" panose="02020603050405020304" pitchFamily="18" charset="0"/>
              <a:cs typeface="Times New Roman" panose="02020603050405020304" pitchFamily="18" charset="0"/>
            </a:endParaRPr>
          </a:p>
          <a:p>
            <a:pPr algn="just"/>
            <a:r>
              <a:rPr lang="en-US" dirty="0">
                <a:solidFill>
                  <a:srgbClr val="222222"/>
                </a:solidFill>
                <a:latin typeface="Times New Roman" panose="02020603050405020304" pitchFamily="18" charset="0"/>
                <a:cs typeface="Times New Roman" panose="02020603050405020304" pitchFamily="18" charset="0"/>
              </a:rPr>
              <a:t>4.</a:t>
            </a:r>
            <a:r>
              <a:rPr lang="en-IN" dirty="0">
                <a:latin typeface="Times New Roman" panose="02020603050405020304" pitchFamily="18" charset="0"/>
                <a:cs typeface="Times New Roman" panose="02020603050405020304" pitchFamily="18" charset="0"/>
              </a:rPr>
              <a:t> T. Wu, S. Liu, J. Zhang, and Y. Xiang, ‘‘Twitter spam detection based on deep learning,’’ in Proc. </a:t>
            </a:r>
            <a:r>
              <a:rPr lang="en-IN" dirty="0" err="1">
                <a:latin typeface="Times New Roman" panose="02020603050405020304" pitchFamily="18" charset="0"/>
                <a:cs typeface="Times New Roman" panose="02020603050405020304" pitchFamily="18" charset="0"/>
              </a:rPr>
              <a:t>Australas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Comput</a:t>
            </a:r>
            <a:r>
              <a:rPr lang="en-IN" dirty="0">
                <a:latin typeface="Times New Roman" panose="02020603050405020304" pitchFamily="18" charset="0"/>
                <a:cs typeface="Times New Roman" panose="02020603050405020304" pitchFamily="18" charset="0"/>
              </a:rPr>
              <a:t>. Sci. Week </a:t>
            </a:r>
            <a:r>
              <a:rPr lang="en-IN" dirty="0" err="1">
                <a:latin typeface="Times New Roman" panose="02020603050405020304" pitchFamily="18" charset="0"/>
                <a:cs typeface="Times New Roman" panose="02020603050405020304" pitchFamily="18" charset="0"/>
              </a:rPr>
              <a:t>Multiconf</a:t>
            </a:r>
            <a:r>
              <a:rPr lang="en-IN" dirty="0">
                <a:latin typeface="Times New Roman" panose="02020603050405020304" pitchFamily="18" charset="0"/>
                <a:cs typeface="Times New Roman" panose="02020603050405020304" pitchFamily="18" charset="0"/>
              </a:rPr>
              <a:t>., Jan. 2017, pp. 1–8.</a:t>
            </a:r>
            <a:endParaRPr lang="en-US" dirty="0">
              <a:solidFill>
                <a:srgbClr val="222222"/>
              </a:solidFill>
              <a:latin typeface="Times New Roman" panose="02020603050405020304" pitchFamily="18" charset="0"/>
              <a:cs typeface="Times New Roman" panose="02020603050405020304" pitchFamily="18" charset="0"/>
            </a:endParaRPr>
          </a:p>
          <a:p>
            <a:pPr algn="just"/>
            <a:endParaRPr lang="en-US" dirty="0">
              <a:solidFill>
                <a:srgbClr val="222222"/>
              </a:solidFill>
              <a:latin typeface="Times New Roman" panose="02020603050405020304" pitchFamily="18" charset="0"/>
              <a:cs typeface="Times New Roman" panose="02020603050405020304" pitchFamily="18" charset="0"/>
            </a:endParaRPr>
          </a:p>
          <a:p>
            <a:pPr algn="just"/>
            <a:r>
              <a:rPr lang="en-US" dirty="0">
                <a:solidFill>
                  <a:srgbClr val="222222"/>
                </a:solidFill>
                <a:latin typeface="Times New Roman" panose="02020603050405020304" pitchFamily="18" charset="0"/>
                <a:cs typeface="Times New Roman" panose="02020603050405020304" pitchFamily="18" charset="0"/>
              </a:rPr>
              <a:t>5.</a:t>
            </a:r>
            <a:r>
              <a:rPr lang="en-IN" dirty="0">
                <a:latin typeface="Times New Roman" panose="02020603050405020304" pitchFamily="18" charset="0"/>
                <a:cs typeface="Times New Roman" panose="02020603050405020304" pitchFamily="18" charset="0"/>
              </a:rPr>
              <a:t> M. Ribalta, R. Bejar, C. Mateu, and E. </a:t>
            </a:r>
            <a:r>
              <a:rPr lang="en-IN" dirty="0" err="1">
                <a:latin typeface="Times New Roman" panose="02020603050405020304" pitchFamily="18" charset="0"/>
                <a:cs typeface="Times New Roman" panose="02020603050405020304" pitchFamily="18" charset="0"/>
              </a:rPr>
              <a:t>Rubión</a:t>
            </a:r>
            <a:r>
              <a:rPr lang="en-IN" dirty="0">
                <a:latin typeface="Times New Roman" panose="02020603050405020304" pitchFamily="18" charset="0"/>
                <a:cs typeface="Times New Roman" panose="02020603050405020304" pitchFamily="18" charset="0"/>
              </a:rPr>
              <a:t>, ‘‘Machine </a:t>
            </a:r>
            <a:r>
              <a:rPr lang="en-IN">
                <a:latin typeface="Times New Roman" panose="02020603050405020304" pitchFamily="18" charset="0"/>
                <a:cs typeface="Times New Roman" panose="02020603050405020304" pitchFamily="18" charset="0"/>
              </a:rPr>
              <a:t>learning solutions </a:t>
            </a:r>
            <a:r>
              <a:rPr lang="en-IN" dirty="0">
                <a:latin typeface="Times New Roman" panose="02020603050405020304" pitchFamily="18" charset="0"/>
                <a:cs typeface="Times New Roman" panose="02020603050405020304" pitchFamily="18" charset="0"/>
              </a:rPr>
              <a:t>in sewer systems: A bibliometric analysis,’’ Urban Water J., vol. 20, no. 1, pp. 1–14, 2023,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10.1080/1573062X.2022.2138460.</a:t>
            </a:r>
          </a:p>
        </p:txBody>
      </p:sp>
    </p:spTree>
    <p:extLst>
      <p:ext uri="{BB962C8B-B14F-4D97-AF65-F5344CB8AC3E}">
        <p14:creationId xmlns:p14="http://schemas.microsoft.com/office/powerpoint/2010/main" val="3096696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31F740-C576-6141-D165-260612BD5658}"/>
              </a:ext>
            </a:extLst>
          </p:cNvPr>
          <p:cNvSpPr txBox="1">
            <a:spLocks/>
          </p:cNvSpPr>
          <p:nvPr/>
        </p:nvSpPr>
        <p:spPr>
          <a:xfrm>
            <a:off x="550606" y="355293"/>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ABSTRACT:</a:t>
            </a:r>
            <a:endParaRPr lang="en-IN" sz="2800"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A2562222-EF1E-B2F2-ACD3-660BA4B302EF}"/>
              </a:ext>
            </a:extLst>
          </p:cNvPr>
          <p:cNvSpPr txBox="1">
            <a:spLocks/>
          </p:cNvSpPr>
          <p:nvPr/>
        </p:nvSpPr>
        <p:spPr>
          <a:xfrm>
            <a:off x="550606" y="1386348"/>
            <a:ext cx="10803194" cy="479061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dirty="0">
                <a:latin typeface="Times New Roman" panose="02020603050405020304" pitchFamily="18" charset="0"/>
                <a:cs typeface="Times New Roman" panose="02020603050405020304" pitchFamily="18" charset="0"/>
              </a:rPr>
              <a:t>		This paper presents an optimized phishing detection model using machine learning to identify fraudulent websites. By analyzing URL structure, website content, and domain features, the model classifies websites as legitimate or phishing.								We deploy advanced supervised learning algorithms, such as KNN to enhance accuracy and efficiency. The model is trained on a comprehensive dataset. Results show a significant reduction in detection time and improved accuracy.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793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456E00-D9B3-2419-D0D9-E98CC2A1FFF4}"/>
              </a:ext>
            </a:extLst>
          </p:cNvPr>
          <p:cNvSpPr txBox="1"/>
          <p:nvPr/>
        </p:nvSpPr>
        <p:spPr>
          <a:xfrm>
            <a:off x="870155" y="1490008"/>
            <a:ext cx="10451690" cy="353943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Background Study:</a:t>
            </a:r>
          </a:p>
          <a:p>
            <a:endParaRPr lang="en-US" sz="2800" b="1"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Phishing is a type of cyber-attack where attackers impersonate legitimate entities to steal credentials, financial information, or other sensitive data. 	 	 						Traditional phishing detection methods rely on blacklists, heuristics, or user awareness, but they are often ineffective due to the evolving nature of phishing techniques.</a:t>
            </a:r>
          </a:p>
        </p:txBody>
      </p:sp>
    </p:spTree>
    <p:extLst>
      <p:ext uri="{BB962C8B-B14F-4D97-AF65-F5344CB8AC3E}">
        <p14:creationId xmlns:p14="http://schemas.microsoft.com/office/powerpoint/2010/main" val="2316267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AB3957-F3CF-D7EE-749D-EA8CD0AB3C92}"/>
              </a:ext>
            </a:extLst>
          </p:cNvPr>
          <p:cNvSpPr txBox="1"/>
          <p:nvPr/>
        </p:nvSpPr>
        <p:spPr>
          <a:xfrm>
            <a:off x="1058779" y="797510"/>
            <a:ext cx="10074441" cy="5262979"/>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Advantages:</a:t>
            </a:r>
          </a:p>
          <a:p>
            <a:pPr algn="just"/>
            <a:endParaRPr lang="en-US" sz="28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Automated detection of phishing websites</a:t>
            </a:r>
          </a:p>
          <a:p>
            <a:pPr lvl="1"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High accuracy with proper feature selection</a:t>
            </a:r>
          </a:p>
          <a:p>
            <a:pPr lvl="1"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Reduces dependency on manual verification</a:t>
            </a:r>
          </a:p>
          <a:p>
            <a:pPr lvl="1" algn="just"/>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Disadvantages:</a:t>
            </a:r>
          </a:p>
          <a:p>
            <a:pPr algn="just"/>
            <a:endParaRPr lang="en-US" sz="28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Performance depends on dataset quality</a:t>
            </a:r>
          </a:p>
          <a:p>
            <a:pPr lvl="1"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May require periodic retraining to adapt to new phishing techniques</a:t>
            </a:r>
          </a:p>
          <a:p>
            <a:pPr lvl="1"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Computationally expensive for large datasets</a:t>
            </a:r>
          </a:p>
        </p:txBody>
      </p:sp>
    </p:spTree>
    <p:extLst>
      <p:ext uri="{BB962C8B-B14F-4D97-AF65-F5344CB8AC3E}">
        <p14:creationId xmlns:p14="http://schemas.microsoft.com/office/powerpoint/2010/main" val="171897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B5837A-37DC-7554-739A-FF5CD3838856}"/>
              </a:ext>
            </a:extLst>
          </p:cNvPr>
          <p:cNvSpPr txBox="1"/>
          <p:nvPr/>
        </p:nvSpPr>
        <p:spPr>
          <a:xfrm>
            <a:off x="1264609" y="1874728"/>
            <a:ext cx="9662781" cy="3108543"/>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Problem Identified and Confirmed:</a:t>
            </a:r>
            <a:r>
              <a:rPr lang="en-US" sz="2800" dirty="0">
                <a:latin typeface="Times New Roman" panose="02020603050405020304" pitchFamily="18" charset="0"/>
                <a:cs typeface="Times New Roman" panose="02020603050405020304" pitchFamily="18" charset="0"/>
              </a:rPr>
              <a:t>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	The increasing number of phishing attacks demands a more efficient and automated approach for detecting malicious websites. Traditional rule-based methods are inadequate due to their inability to adapt dynamically. Hence, implementing a machine learning-based solution can enhance detection efficiency.</a:t>
            </a:r>
          </a:p>
        </p:txBody>
      </p:sp>
    </p:spTree>
    <p:extLst>
      <p:ext uri="{BB962C8B-B14F-4D97-AF65-F5344CB8AC3E}">
        <p14:creationId xmlns:p14="http://schemas.microsoft.com/office/powerpoint/2010/main" val="3250751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D1BC33-35E9-22DC-52BC-1205286913CA}"/>
              </a:ext>
            </a:extLst>
          </p:cNvPr>
          <p:cNvSpPr txBox="1"/>
          <p:nvPr/>
        </p:nvSpPr>
        <p:spPr>
          <a:xfrm>
            <a:off x="1297082" y="1443841"/>
            <a:ext cx="9597835" cy="3970318"/>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Objectives and Scope of the Project:</a:t>
            </a:r>
          </a:p>
          <a:p>
            <a:pPr algn="just"/>
            <a:endParaRPr lang="en-US" sz="28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develop an ML-based phishing detection system using the KNN algorithm.</a:t>
            </a:r>
          </a:p>
          <a:p>
            <a:pPr lvl="1"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extract relevant features from URLs for accurate classification.</a:t>
            </a:r>
          </a:p>
          <a:p>
            <a:pPr lvl="1"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evaluate the model's accuracy, precision, recall, and F1-score.</a:t>
            </a:r>
          </a:p>
          <a:p>
            <a:pPr lvl="1"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create a user-friendly interface for easy phishing detection.</a:t>
            </a:r>
          </a:p>
        </p:txBody>
      </p:sp>
    </p:spTree>
    <p:extLst>
      <p:ext uri="{BB962C8B-B14F-4D97-AF65-F5344CB8AC3E}">
        <p14:creationId xmlns:p14="http://schemas.microsoft.com/office/powerpoint/2010/main" val="2334467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EC124-D3E0-86C8-74B1-4A162DCFA06D}"/>
              </a:ext>
            </a:extLst>
          </p:cNvPr>
          <p:cNvSpPr>
            <a:spLocks noGrp="1"/>
          </p:cNvSpPr>
          <p:nvPr/>
        </p:nvSpPr>
        <p:spPr>
          <a:xfrm>
            <a:off x="838200" y="5230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TARGET ACHIEVED TILL NOW:</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A6720E-FB8B-B7AA-243D-E04A30014813}"/>
              </a:ext>
            </a:extLst>
          </p:cNvPr>
          <p:cNvSpPr>
            <a:spLocks noGrp="1"/>
          </p:cNvSpPr>
          <p:nvPr/>
        </p:nvSpPr>
        <p:spPr>
          <a:xfrm>
            <a:off x="838200" y="198358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We as team have gathered software tools to perform our work .</a:t>
            </a:r>
          </a:p>
          <a:p>
            <a:r>
              <a:rPr lang="en-US" dirty="0">
                <a:latin typeface="Times New Roman" panose="02020603050405020304" pitchFamily="18" charset="0"/>
                <a:cs typeface="Times New Roman" panose="02020603050405020304" pitchFamily="18" charset="0"/>
              </a:rPr>
              <a:t>Collected our new data sets (Kaggle)</a:t>
            </a:r>
          </a:p>
          <a:p>
            <a:r>
              <a:rPr lang="en-US" dirty="0">
                <a:latin typeface="Times New Roman" panose="02020603050405020304" pitchFamily="18" charset="0"/>
                <a:cs typeface="Times New Roman" panose="02020603050405020304" pitchFamily="18" charset="0"/>
              </a:rPr>
              <a:t>Deep background study .</a:t>
            </a:r>
          </a:p>
          <a:p>
            <a:r>
              <a:rPr lang="en-US" dirty="0">
                <a:latin typeface="Times New Roman" panose="02020603050405020304" pitchFamily="18" charset="0"/>
                <a:cs typeface="Times New Roman" panose="02020603050405020304" pitchFamily="18" charset="0"/>
              </a:rPr>
              <a:t>Literature survey and reference.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0111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0841B7-0861-39F9-7211-C4FD8135EE4C}"/>
              </a:ext>
            </a:extLst>
          </p:cNvPr>
          <p:cNvSpPr txBox="1"/>
          <p:nvPr/>
        </p:nvSpPr>
        <p:spPr>
          <a:xfrm>
            <a:off x="673768" y="1228397"/>
            <a:ext cx="10844463" cy="4401205"/>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Methodology:</a:t>
            </a:r>
          </a:p>
          <a:p>
            <a:endParaRPr lang="en-US" sz="2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Assumptions:</a:t>
            </a:r>
            <a:endParaRPr lang="en-US" sz="2800"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Phishing websites exhibit distinct patterns in URL structure and domain features.</a:t>
            </a:r>
          </a:p>
          <a:p>
            <a:pPr marL="1200150" lvl="2"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Constraints and Limitations:</a:t>
            </a:r>
            <a:endParaRPr lang="en-US" sz="2800"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Model effectiveness depends on the quality and diversity of the dataset.</a:t>
            </a:r>
          </a:p>
          <a:p>
            <a:pPr marL="1200150" lvl="2"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Potential false positives due to feature overlaps.</a:t>
            </a:r>
          </a:p>
        </p:txBody>
      </p:sp>
    </p:spTree>
    <p:extLst>
      <p:ext uri="{BB962C8B-B14F-4D97-AF65-F5344CB8AC3E}">
        <p14:creationId xmlns:p14="http://schemas.microsoft.com/office/powerpoint/2010/main" val="2878213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8AD801-CF75-A53D-FFE1-F5C08A0633CE}"/>
              </a:ext>
            </a:extLst>
          </p:cNvPr>
          <p:cNvSpPr txBox="1"/>
          <p:nvPr/>
        </p:nvSpPr>
        <p:spPr>
          <a:xfrm>
            <a:off x="2944761" y="1115964"/>
            <a:ext cx="6302477" cy="369332"/>
          </a:xfrm>
          <a:prstGeom prst="rect">
            <a:avLst/>
          </a:prstGeom>
          <a:noFill/>
        </p:spPr>
        <p:txBody>
          <a:bodyPr wrap="square" rtlCol="0">
            <a:spAutoFit/>
          </a:bodyPr>
          <a:lstStyle/>
          <a:p>
            <a:r>
              <a:rPr lang="en-US" dirty="0"/>
              <a:t>LEVERAGING MACHINE LEARNING MODELS USED PREVIOUSLY </a:t>
            </a:r>
            <a:endParaRPr lang="en-IN" dirty="0"/>
          </a:p>
        </p:txBody>
      </p:sp>
      <p:graphicFrame>
        <p:nvGraphicFramePr>
          <p:cNvPr id="3" name="Table 2">
            <a:extLst>
              <a:ext uri="{FF2B5EF4-FFF2-40B4-BE49-F238E27FC236}">
                <a16:creationId xmlns:a16="http://schemas.microsoft.com/office/drawing/2014/main" id="{E82B2115-2C06-4A53-9D44-561CBA16014E}"/>
              </a:ext>
            </a:extLst>
          </p:cNvPr>
          <p:cNvGraphicFramePr>
            <a:graphicFrameLocks noGrp="1"/>
          </p:cNvGraphicFramePr>
          <p:nvPr>
            <p:extLst>
              <p:ext uri="{D42A27DB-BD31-4B8C-83A1-F6EECF244321}">
                <p14:modId xmlns:p14="http://schemas.microsoft.com/office/powerpoint/2010/main" val="3647550290"/>
              </p:ext>
            </p:extLst>
          </p:nvPr>
        </p:nvGraphicFramePr>
        <p:xfrm>
          <a:off x="2031999" y="2135511"/>
          <a:ext cx="8128000" cy="256431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259966"/>
                    </a:ext>
                  </a:extLst>
                </a:gridCol>
                <a:gridCol w="4064000">
                  <a:extLst>
                    <a:ext uri="{9D8B030D-6E8A-4147-A177-3AD203B41FA5}">
                      <a16:colId xmlns:a16="http://schemas.microsoft.com/office/drawing/2014/main" val="4043617748"/>
                    </a:ext>
                  </a:extLst>
                </a:gridCol>
              </a:tblGrid>
              <a:tr h="427385">
                <a:tc>
                  <a:txBody>
                    <a:bodyPr/>
                    <a:lstStyle/>
                    <a:p>
                      <a:r>
                        <a:rPr lang="en-US" dirty="0"/>
                        <a:t>ALGORITHM</a:t>
                      </a:r>
                      <a:endParaRPr lang="en-IN" dirty="0"/>
                    </a:p>
                  </a:txBody>
                  <a:tcPr/>
                </a:tc>
                <a:tc>
                  <a:txBody>
                    <a:bodyPr/>
                    <a:lstStyle/>
                    <a:p>
                      <a:r>
                        <a:rPr lang="en-US" dirty="0"/>
                        <a:t>ACCURACY</a:t>
                      </a:r>
                      <a:endParaRPr lang="en-IN" dirty="0"/>
                    </a:p>
                  </a:txBody>
                  <a:tcPr/>
                </a:tc>
                <a:extLst>
                  <a:ext uri="{0D108BD9-81ED-4DB2-BD59-A6C34878D82A}">
                    <a16:rowId xmlns:a16="http://schemas.microsoft.com/office/drawing/2014/main" val="674999479"/>
                  </a:ext>
                </a:extLst>
              </a:tr>
              <a:tr h="427385">
                <a:tc>
                  <a:txBody>
                    <a:bodyPr/>
                    <a:lstStyle/>
                    <a:p>
                      <a:r>
                        <a:rPr lang="en-US" dirty="0"/>
                        <a:t>LINEAR REGRESSION</a:t>
                      </a:r>
                      <a:endParaRPr lang="en-IN" dirty="0"/>
                    </a:p>
                  </a:txBody>
                  <a:tcPr/>
                </a:tc>
                <a:tc>
                  <a:txBody>
                    <a:bodyPr/>
                    <a:lstStyle/>
                    <a:p>
                      <a:r>
                        <a:rPr lang="en-US" dirty="0"/>
                        <a:t>58.8</a:t>
                      </a:r>
                      <a:endParaRPr lang="en-IN" dirty="0"/>
                    </a:p>
                  </a:txBody>
                  <a:tcPr/>
                </a:tc>
                <a:extLst>
                  <a:ext uri="{0D108BD9-81ED-4DB2-BD59-A6C34878D82A}">
                    <a16:rowId xmlns:a16="http://schemas.microsoft.com/office/drawing/2014/main" val="3006513906"/>
                  </a:ext>
                </a:extLst>
              </a:tr>
              <a:tr h="427385">
                <a:tc>
                  <a:txBody>
                    <a:bodyPr/>
                    <a:lstStyle/>
                    <a:p>
                      <a:r>
                        <a:rPr lang="en-US" dirty="0"/>
                        <a:t>NAÏVE BAYEES</a:t>
                      </a:r>
                      <a:endParaRPr lang="en-IN" dirty="0"/>
                    </a:p>
                  </a:txBody>
                  <a:tcPr/>
                </a:tc>
                <a:tc>
                  <a:txBody>
                    <a:bodyPr/>
                    <a:lstStyle/>
                    <a:p>
                      <a:r>
                        <a:rPr lang="en-US" dirty="0"/>
                        <a:t>88.3</a:t>
                      </a:r>
                      <a:endParaRPr lang="en-IN" dirty="0"/>
                    </a:p>
                  </a:txBody>
                  <a:tcPr/>
                </a:tc>
                <a:extLst>
                  <a:ext uri="{0D108BD9-81ED-4DB2-BD59-A6C34878D82A}">
                    <a16:rowId xmlns:a16="http://schemas.microsoft.com/office/drawing/2014/main" val="2059851477"/>
                  </a:ext>
                </a:extLst>
              </a:tr>
              <a:tr h="427385">
                <a:tc>
                  <a:txBody>
                    <a:bodyPr/>
                    <a:lstStyle/>
                    <a:p>
                      <a:r>
                        <a:rPr lang="en-US" dirty="0"/>
                        <a:t>SVM</a:t>
                      </a:r>
                      <a:endParaRPr lang="en-IN" dirty="0"/>
                    </a:p>
                  </a:txBody>
                  <a:tcPr/>
                </a:tc>
                <a:tc>
                  <a:txBody>
                    <a:bodyPr/>
                    <a:lstStyle/>
                    <a:p>
                      <a:r>
                        <a:rPr lang="en-US" dirty="0"/>
                        <a:t>71.8</a:t>
                      </a:r>
                      <a:endParaRPr lang="en-IN" dirty="0"/>
                    </a:p>
                  </a:txBody>
                  <a:tcPr/>
                </a:tc>
                <a:extLst>
                  <a:ext uri="{0D108BD9-81ED-4DB2-BD59-A6C34878D82A}">
                    <a16:rowId xmlns:a16="http://schemas.microsoft.com/office/drawing/2014/main" val="3624183179"/>
                  </a:ext>
                </a:extLst>
              </a:tr>
              <a:tr h="427385">
                <a:tc>
                  <a:txBody>
                    <a:bodyPr/>
                    <a:lstStyle/>
                    <a:p>
                      <a:r>
                        <a:rPr lang="en-US" dirty="0"/>
                        <a:t>GRADIENT BOOSTING MACHINE</a:t>
                      </a:r>
                      <a:endParaRPr lang="en-IN" dirty="0"/>
                    </a:p>
                  </a:txBody>
                  <a:tcPr/>
                </a:tc>
                <a:tc>
                  <a:txBody>
                    <a:bodyPr/>
                    <a:lstStyle/>
                    <a:p>
                      <a:r>
                        <a:rPr lang="en-US" dirty="0"/>
                        <a:t>70.3</a:t>
                      </a:r>
                      <a:endParaRPr lang="en-IN" dirty="0"/>
                    </a:p>
                  </a:txBody>
                  <a:tcPr/>
                </a:tc>
                <a:extLst>
                  <a:ext uri="{0D108BD9-81ED-4DB2-BD59-A6C34878D82A}">
                    <a16:rowId xmlns:a16="http://schemas.microsoft.com/office/drawing/2014/main" val="1394169638"/>
                  </a:ext>
                </a:extLst>
              </a:tr>
              <a:tr h="427385">
                <a:tc>
                  <a:txBody>
                    <a:bodyPr/>
                    <a:lstStyle/>
                    <a:p>
                      <a:r>
                        <a:rPr lang="en-US" dirty="0"/>
                        <a:t>RANDOM FOREST</a:t>
                      </a:r>
                      <a:endParaRPr lang="en-IN" dirty="0"/>
                    </a:p>
                  </a:txBody>
                  <a:tcPr/>
                </a:tc>
                <a:tc>
                  <a:txBody>
                    <a:bodyPr/>
                    <a:lstStyle/>
                    <a:p>
                      <a:r>
                        <a:rPr lang="en-US" dirty="0"/>
                        <a:t>96.7</a:t>
                      </a:r>
                      <a:endParaRPr lang="en-IN" dirty="0"/>
                    </a:p>
                  </a:txBody>
                  <a:tcPr/>
                </a:tc>
                <a:extLst>
                  <a:ext uri="{0D108BD9-81ED-4DB2-BD59-A6C34878D82A}">
                    <a16:rowId xmlns:a16="http://schemas.microsoft.com/office/drawing/2014/main" val="2388811484"/>
                  </a:ext>
                </a:extLst>
              </a:tr>
            </a:tbl>
          </a:graphicData>
        </a:graphic>
      </p:graphicFrame>
    </p:spTree>
    <p:extLst>
      <p:ext uri="{BB962C8B-B14F-4D97-AF65-F5344CB8AC3E}">
        <p14:creationId xmlns:p14="http://schemas.microsoft.com/office/powerpoint/2010/main" val="1341685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893</Words>
  <Application>Microsoft Office PowerPoint</Application>
  <PresentationFormat>Widescreen</PresentationFormat>
  <Paragraphs>110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Cambria</vt:lpstr>
      <vt:lpstr>Times New Roman</vt:lpstr>
      <vt:lpstr>Wingdings</vt:lpstr>
      <vt:lpstr>Office Theme</vt:lpstr>
      <vt:lpstr>PHISHING DETECTION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PARKAVI M</dc:creator>
  <cp:lastModifiedBy>Akash K</cp:lastModifiedBy>
  <cp:revision>9</cp:revision>
  <dcterms:created xsi:type="dcterms:W3CDTF">2025-02-04T17:15:18Z</dcterms:created>
  <dcterms:modified xsi:type="dcterms:W3CDTF">2025-03-04T07:07:55Z</dcterms:modified>
</cp:coreProperties>
</file>