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5" d="100"/>
          <a:sy n="45" d="100"/>
        </p:scale>
        <p:origin x="5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Animal</c:v>
                </c:pt>
                <c:pt idx="1">
                  <c:v>science</c:v>
                </c:pt>
                <c:pt idx="2">
                  <c:v>health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54269</c:v>
                </c:pt>
                <c:pt idx="1">
                  <c:v>69339</c:v>
                </c:pt>
                <c:pt idx="2">
                  <c:v>68738</c:v>
                </c:pt>
                <c:pt idx="3">
                  <c:v>66676</c:v>
                </c:pt>
                <c:pt idx="4">
                  <c:v>64756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3-492F-9082-627301EC9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73109551"/>
        <c:axId val="448606239"/>
      </c:barChart>
      <c:catAx>
        <c:axId val="107310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06239"/>
        <c:crosses val="autoZero"/>
        <c:auto val="1"/>
        <c:lblAlgn val="ctr"/>
        <c:lblOffset val="100"/>
        <c:noMultiLvlLbl val="0"/>
      </c:catAx>
      <c:valAx>
        <c:axId val="448606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109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54269</c:v>
                </c:pt>
                <c:pt idx="1">
                  <c:v>69339</c:v>
                </c:pt>
                <c:pt idx="2">
                  <c:v>68738</c:v>
                </c:pt>
                <c:pt idx="3">
                  <c:v>66676</c:v>
                </c:pt>
                <c:pt idx="4">
                  <c:v>64756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7-4155-B62F-347FDC8541E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57709" y="3292486"/>
            <a:ext cx="7543369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Accenture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382323-1A93-4236-B628-671F44FE7FB5}"/>
              </a:ext>
            </a:extLst>
          </p:cNvPr>
          <p:cNvSpPr txBox="1"/>
          <p:nvPr/>
        </p:nvSpPr>
        <p:spPr>
          <a:xfrm>
            <a:off x="12115800" y="1580430"/>
            <a:ext cx="5036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Analysis</a:t>
            </a:r>
          </a:p>
          <a:p>
            <a:r>
              <a:rPr lang="en-IN" sz="2400" dirty="0"/>
              <a:t>Animal and science are most popular categories of content, showing that people enjoy “real-life” and “factual” content the most.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449A9D-E6D9-4E6C-95BE-024DE715EB97}"/>
              </a:ext>
            </a:extLst>
          </p:cNvPr>
          <p:cNvSpPr txBox="1"/>
          <p:nvPr/>
        </p:nvSpPr>
        <p:spPr>
          <a:xfrm>
            <a:off x="12115800" y="4226126"/>
            <a:ext cx="5036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Insights </a:t>
            </a:r>
          </a:p>
          <a:p>
            <a:r>
              <a:rPr lang="en-IN" sz="2400" dirty="0"/>
              <a:t>Food is a common theme with the top 5 categories “Healthy eating” ranking the highest. You could use the insights </a:t>
            </a:r>
          </a:p>
          <a:p>
            <a:r>
              <a:rPr lang="en-IN" sz="2400" dirty="0"/>
              <a:t> to create campaign and work with healthy eating brands to boost user engagement.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E19F4F-CC29-4F4F-808C-B450250BDA5E}"/>
              </a:ext>
            </a:extLst>
          </p:cNvPr>
          <p:cNvSpPr txBox="1"/>
          <p:nvPr/>
        </p:nvSpPr>
        <p:spPr>
          <a:xfrm>
            <a:off x="12098867" y="7163812"/>
            <a:ext cx="50367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Next Step</a:t>
            </a:r>
          </a:p>
          <a:p>
            <a:r>
              <a:rPr lang="en-IN" sz="2400" dirty="0"/>
              <a:t>This ad-hoc analysis is insights, but it’s time to take this analysis into a large scale production for real-time understanding of your business.</a:t>
            </a:r>
          </a:p>
          <a:p>
            <a:r>
              <a:rPr lang="en-IN" sz="2400" dirty="0"/>
              <a:t>We can show to do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89709" y="202889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4" algn="ctr"/>
            <a:r>
              <a:rPr lang="en-IN" sz="3200" dirty="0"/>
              <a:t>Social buzz is a fast growing technology  unicorn </a:t>
            </a:r>
          </a:p>
          <a:p>
            <a:pPr lvl="4" algn="ctr"/>
            <a:r>
              <a:rPr lang="en-IN" sz="3200" dirty="0"/>
              <a:t>That need to adapt quickly to it’s global scale.</a:t>
            </a:r>
          </a:p>
          <a:p>
            <a:pPr lvl="6" algn="ctr"/>
            <a:r>
              <a:rPr lang="en-IN" sz="3200" dirty="0"/>
              <a:t>Accenture has begun a 3 month POC focusing</a:t>
            </a:r>
          </a:p>
          <a:p>
            <a:pPr algn="ctr"/>
            <a:r>
              <a:rPr lang="en-IN" sz="3200" dirty="0"/>
              <a:t> on these tasks:</a:t>
            </a:r>
          </a:p>
          <a:p>
            <a:pPr algn="ctr"/>
            <a:endParaRPr lang="en-IN" sz="3200" dirty="0"/>
          </a:p>
          <a:p>
            <a:pPr marL="3657600" lvl="7" indent="-457200" algn="ctr">
              <a:buFont typeface="Arial" panose="020B0604020202020204" pitchFamily="34" charset="0"/>
              <a:buChar char="•"/>
            </a:pPr>
            <a:r>
              <a:rPr lang="en-IN" sz="3200" dirty="0"/>
              <a:t>An audit of Social Buzz’s bug data practice</a:t>
            </a:r>
          </a:p>
          <a:p>
            <a:pPr marL="3657600" lvl="7" indent="-457200" algn="ctr">
              <a:buFont typeface="Arial" panose="020B0604020202020204" pitchFamily="34" charset="0"/>
              <a:buChar char="•"/>
            </a:pPr>
            <a:r>
              <a:rPr lang="en-IN" sz="3200" dirty="0"/>
              <a:t>Recommendations for a successful IPO</a:t>
            </a:r>
          </a:p>
          <a:p>
            <a:pPr marL="3657600" lvl="7" indent="-457200" algn="ctr">
              <a:buFont typeface="Arial" panose="020B0604020202020204" pitchFamily="34" charset="0"/>
              <a:buChar char="•"/>
            </a:pPr>
            <a:r>
              <a:rPr lang="en-IN" sz="3200" dirty="0"/>
              <a:t>Analysis to find Social Buzz’s top 5 most</a:t>
            </a:r>
          </a:p>
          <a:p>
            <a:pPr lvl="7" algn="ctr"/>
            <a:r>
              <a:rPr lang="en-IN" sz="3200" dirty="0"/>
              <a:t>Popular categories of content.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01B21FD9-A6FC-4156-AE92-7E542CFA11A0}"/>
              </a:ext>
            </a:extLst>
          </p:cNvPr>
          <p:cNvGrpSpPr/>
          <p:nvPr/>
        </p:nvGrpSpPr>
        <p:grpSpPr>
          <a:xfrm>
            <a:off x="669513" y="737001"/>
            <a:ext cx="17253775" cy="9117799"/>
            <a:chOff x="0" y="0"/>
            <a:chExt cx="23005033" cy="12157065"/>
          </a:xfrm>
        </p:grpSpPr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id="{05B9E893-1E1F-4EA2-9BF6-C26A9DFD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6A5D9FD2-11D8-499A-AE63-1F8FDAE98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9D3E06E-EFEC-4B67-877D-F576E5F6C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38" name="Picture 6">
              <a:extLst>
                <a:ext uri="{FF2B5EF4-FFF2-40B4-BE49-F238E27FC236}">
                  <a16:creationId xmlns:a16="http://schemas.microsoft.com/office/drawing/2014/main" id="{13F06876-EFA0-4A57-BD6B-E057EC3EE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39" name="Picture 7">
              <a:extLst>
                <a:ext uri="{FF2B5EF4-FFF2-40B4-BE49-F238E27FC236}">
                  <a16:creationId xmlns:a16="http://schemas.microsoft.com/office/drawing/2014/main" id="{5FA4C681-AD82-4EFC-8332-6F23663B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AF955F1D-C0FB-43FE-9086-D81880069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41" name="Picture 9">
              <a:extLst>
                <a:ext uri="{FF2B5EF4-FFF2-40B4-BE49-F238E27FC236}">
                  <a16:creationId xmlns:a16="http://schemas.microsoft.com/office/drawing/2014/main" id="{DA155634-5C78-4D6E-BE0D-62E4AF94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42" name="Picture 10">
              <a:extLst>
                <a:ext uri="{FF2B5EF4-FFF2-40B4-BE49-F238E27FC236}">
                  <a16:creationId xmlns:a16="http://schemas.microsoft.com/office/drawing/2014/main" id="{859861BD-8BAC-4A80-BF42-41C0BD53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id="{AE8F3B56-7DF8-4A7B-8A05-8567AB89A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E93DAE7E-D77F-408B-8678-B5DA5D68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0B7E26E6-C25E-47E9-927F-058867F2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46" name="Picture 14">
              <a:extLst>
                <a:ext uri="{FF2B5EF4-FFF2-40B4-BE49-F238E27FC236}">
                  <a16:creationId xmlns:a16="http://schemas.microsoft.com/office/drawing/2014/main" id="{A7BE7490-E6DF-470A-B85B-52C019264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id="{8DD97D0C-7F36-4E53-BE98-0DC8076C4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48" name="Picture 16">
              <a:extLst>
                <a:ext uri="{FF2B5EF4-FFF2-40B4-BE49-F238E27FC236}">
                  <a16:creationId xmlns:a16="http://schemas.microsoft.com/office/drawing/2014/main" id="{9594CCE9-03B6-443D-BD83-8EDA47259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49" name="Picture 17">
              <a:extLst>
                <a:ext uri="{FF2B5EF4-FFF2-40B4-BE49-F238E27FC236}">
                  <a16:creationId xmlns:a16="http://schemas.microsoft.com/office/drawing/2014/main" id="{60434572-AEF2-44F0-9ACD-D9254E40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50" name="Picture 18">
              <a:extLst>
                <a:ext uri="{FF2B5EF4-FFF2-40B4-BE49-F238E27FC236}">
                  <a16:creationId xmlns:a16="http://schemas.microsoft.com/office/drawing/2014/main" id="{84107246-044F-461C-83D4-EBFE5B8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51" name="Picture 19">
              <a:extLst>
                <a:ext uri="{FF2B5EF4-FFF2-40B4-BE49-F238E27FC236}">
                  <a16:creationId xmlns:a16="http://schemas.microsoft.com/office/drawing/2014/main" id="{5175ABD2-5D61-41A7-950A-75A41AF82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52" name="Picture 20">
              <a:extLst>
                <a:ext uri="{FF2B5EF4-FFF2-40B4-BE49-F238E27FC236}">
                  <a16:creationId xmlns:a16="http://schemas.microsoft.com/office/drawing/2014/main" id="{3E02565C-40C5-4DF0-A0F2-26CC8198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53" name="Picture 21">
              <a:extLst>
                <a:ext uri="{FF2B5EF4-FFF2-40B4-BE49-F238E27FC236}">
                  <a16:creationId xmlns:a16="http://schemas.microsoft.com/office/drawing/2014/main" id="{12619CD6-BF92-4FBC-BCDF-637864EB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54" name="Picture 22">
              <a:extLst>
                <a:ext uri="{FF2B5EF4-FFF2-40B4-BE49-F238E27FC236}">
                  <a16:creationId xmlns:a16="http://schemas.microsoft.com/office/drawing/2014/main" id="{5D014245-73EE-4A14-A5DF-601C2F965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55" name="Picture 23">
              <a:extLst>
                <a:ext uri="{FF2B5EF4-FFF2-40B4-BE49-F238E27FC236}">
                  <a16:creationId xmlns:a16="http://schemas.microsoft.com/office/drawing/2014/main" id="{07D7CC47-11FB-4473-B53C-88235B0C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56" name="Picture 24">
              <a:extLst>
                <a:ext uri="{FF2B5EF4-FFF2-40B4-BE49-F238E27FC236}">
                  <a16:creationId xmlns:a16="http://schemas.microsoft.com/office/drawing/2014/main" id="{28A05C03-DD3E-43AF-877B-61612EE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57" name="Picture 25">
              <a:extLst>
                <a:ext uri="{FF2B5EF4-FFF2-40B4-BE49-F238E27FC236}">
                  <a16:creationId xmlns:a16="http://schemas.microsoft.com/office/drawing/2014/main" id="{7E10E496-912A-425D-A5CC-A427864BF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58" name="Picture 26">
              <a:extLst>
                <a:ext uri="{FF2B5EF4-FFF2-40B4-BE49-F238E27FC236}">
                  <a16:creationId xmlns:a16="http://schemas.microsoft.com/office/drawing/2014/main" id="{5ED5378C-94ED-4F91-92F5-03678E30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59" name="Picture 27">
              <a:extLst>
                <a:ext uri="{FF2B5EF4-FFF2-40B4-BE49-F238E27FC236}">
                  <a16:creationId xmlns:a16="http://schemas.microsoft.com/office/drawing/2014/main" id="{91FC12E0-6B4B-4158-88C5-2DDBA728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60" name="Picture 28">
              <a:extLst>
                <a:ext uri="{FF2B5EF4-FFF2-40B4-BE49-F238E27FC236}">
                  <a16:creationId xmlns:a16="http://schemas.microsoft.com/office/drawing/2014/main" id="{DEB55EB9-12C0-4F89-B342-711F451C2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61" name="Picture 29">
              <a:extLst>
                <a:ext uri="{FF2B5EF4-FFF2-40B4-BE49-F238E27FC236}">
                  <a16:creationId xmlns:a16="http://schemas.microsoft.com/office/drawing/2014/main" id="{58E2785D-860D-4664-A75A-C4BC4340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62" name="Picture 30">
              <a:extLst>
                <a:ext uri="{FF2B5EF4-FFF2-40B4-BE49-F238E27FC236}">
                  <a16:creationId xmlns:a16="http://schemas.microsoft.com/office/drawing/2014/main" id="{9F392CA8-5880-4E8D-BD5D-3957492E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30ED1-A396-440B-8E1D-4F534B304596}"/>
              </a:ext>
            </a:extLst>
          </p:cNvPr>
          <p:cNvSpPr txBox="1"/>
          <p:nvPr/>
        </p:nvSpPr>
        <p:spPr>
          <a:xfrm>
            <a:off x="10360339" y="1890506"/>
            <a:ext cx="77688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Over </a:t>
            </a:r>
            <a:r>
              <a:rPr lang="en-IN" sz="4400" u="sng" dirty="0"/>
              <a:t>100000</a:t>
            </a:r>
            <a:r>
              <a:rPr lang="en-IN" sz="4400" dirty="0"/>
              <a:t> posts per day </a:t>
            </a:r>
          </a:p>
          <a:p>
            <a:endParaRPr lang="en-IN" sz="4400" dirty="0"/>
          </a:p>
          <a:p>
            <a:r>
              <a:rPr lang="en-IN" sz="4400" u="sng" dirty="0"/>
              <a:t>36,500,0000</a:t>
            </a:r>
            <a:r>
              <a:rPr lang="en-IN" sz="4400" dirty="0"/>
              <a:t> pieces of content </a:t>
            </a:r>
          </a:p>
          <a:p>
            <a:r>
              <a:rPr lang="en-IN" sz="4400" dirty="0"/>
              <a:t>per year!</a:t>
            </a:r>
          </a:p>
          <a:p>
            <a:endParaRPr lang="en-IN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6A9CD-EDCB-4AF9-93EE-FD677614E2C2}"/>
              </a:ext>
            </a:extLst>
          </p:cNvPr>
          <p:cNvSpPr txBox="1"/>
          <p:nvPr/>
        </p:nvSpPr>
        <p:spPr>
          <a:xfrm>
            <a:off x="10360339" y="5325260"/>
            <a:ext cx="6632262" cy="263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But how to capitalize on it when there is so much?</a:t>
            </a:r>
          </a:p>
          <a:p>
            <a:endParaRPr lang="en-IN" sz="3200" dirty="0"/>
          </a:p>
          <a:p>
            <a:r>
              <a:rPr lang="en-IN" sz="3200" u="sng" dirty="0"/>
              <a:t>Analysis to find Social Buzz’s top 5 most popular categories to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43638" y="1113917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FEC225-D29D-452C-8570-5B2005B57ED5}"/>
              </a:ext>
            </a:extLst>
          </p:cNvPr>
          <p:cNvSpPr txBox="1"/>
          <p:nvPr/>
        </p:nvSpPr>
        <p:spPr>
          <a:xfrm>
            <a:off x="13910934" y="1270731"/>
            <a:ext cx="3870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Andrew Fleming                    </a:t>
            </a:r>
            <a:r>
              <a:rPr lang="en-IN" sz="4000" dirty="0"/>
              <a:t>Chief Technical      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AD2AF-9976-4842-8E22-4357D3B2C6DB}"/>
              </a:ext>
            </a:extLst>
          </p:cNvPr>
          <p:cNvSpPr txBox="1"/>
          <p:nvPr/>
        </p:nvSpPr>
        <p:spPr>
          <a:xfrm>
            <a:off x="13981007" y="4300020"/>
            <a:ext cx="3870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Marcus Rompton</a:t>
            </a:r>
          </a:p>
          <a:p>
            <a:pPr algn="ctr"/>
            <a:r>
              <a:rPr lang="en-IN" sz="40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94A52E-077E-46BB-A0D4-0E55F87D0957}"/>
              </a:ext>
            </a:extLst>
          </p:cNvPr>
          <p:cNvSpPr txBox="1"/>
          <p:nvPr/>
        </p:nvSpPr>
        <p:spPr>
          <a:xfrm>
            <a:off x="14051080" y="7329309"/>
            <a:ext cx="3870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Akash Wahane</a:t>
            </a:r>
          </a:p>
          <a:p>
            <a:pPr algn="ctr"/>
            <a:r>
              <a:rPr lang="en-IN" sz="40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757F6-8A24-481F-8746-065CF973CB23}"/>
              </a:ext>
            </a:extLst>
          </p:cNvPr>
          <p:cNvSpPr txBox="1"/>
          <p:nvPr/>
        </p:nvSpPr>
        <p:spPr>
          <a:xfrm>
            <a:off x="4534646" y="1342213"/>
            <a:ext cx="473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0B37E-5D22-4D75-AEA2-712AA205E81F}"/>
              </a:ext>
            </a:extLst>
          </p:cNvPr>
          <p:cNvSpPr txBox="1"/>
          <p:nvPr/>
        </p:nvSpPr>
        <p:spPr>
          <a:xfrm>
            <a:off x="6151349" y="3029421"/>
            <a:ext cx="473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344891-BCA4-4271-94FB-34B51282DFCC}"/>
              </a:ext>
            </a:extLst>
          </p:cNvPr>
          <p:cNvSpPr txBox="1"/>
          <p:nvPr/>
        </p:nvSpPr>
        <p:spPr>
          <a:xfrm>
            <a:off x="7891585" y="4598939"/>
            <a:ext cx="473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01809-62BA-4ABD-BB95-A65CD4A83261}"/>
              </a:ext>
            </a:extLst>
          </p:cNvPr>
          <p:cNvSpPr txBox="1"/>
          <p:nvPr/>
        </p:nvSpPr>
        <p:spPr>
          <a:xfrm>
            <a:off x="9835116" y="6125253"/>
            <a:ext cx="473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9003-2CF9-4CA2-8386-D11AEFCEA3D1}"/>
              </a:ext>
            </a:extLst>
          </p:cNvPr>
          <p:cNvSpPr txBox="1"/>
          <p:nvPr/>
        </p:nvSpPr>
        <p:spPr>
          <a:xfrm>
            <a:off x="11487568" y="7733168"/>
            <a:ext cx="473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2B54B-C899-44B1-A34F-FE43E5451128}"/>
              </a:ext>
            </a:extLst>
          </p:cNvPr>
          <p:cNvSpPr txBox="1"/>
          <p:nvPr/>
        </p:nvSpPr>
        <p:spPr>
          <a:xfrm>
            <a:off x="2686015" y="2424365"/>
            <a:ext cx="22514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E7C6D-70B4-454F-B580-15200EA61441}"/>
              </a:ext>
            </a:extLst>
          </p:cNvPr>
          <p:cNvSpPr txBox="1"/>
          <p:nvPr/>
        </p:nvSpPr>
        <p:spPr>
          <a:xfrm>
            <a:off x="7281148" y="2424365"/>
            <a:ext cx="32925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A100FF"/>
                </a:solidFill>
              </a:rPr>
              <a:t>1897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E9EE-2503-4F65-B9EC-DE10A36D7844}"/>
              </a:ext>
            </a:extLst>
          </p:cNvPr>
          <p:cNvSpPr txBox="1"/>
          <p:nvPr/>
        </p:nvSpPr>
        <p:spPr>
          <a:xfrm>
            <a:off x="11705851" y="2424365"/>
            <a:ext cx="49940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A100FF"/>
                </a:solidFill>
              </a:rPr>
              <a:t>January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FB61F-0A7E-47F3-B148-F50E8CC056A2}"/>
              </a:ext>
            </a:extLst>
          </p:cNvPr>
          <p:cNvSpPr txBox="1"/>
          <p:nvPr/>
        </p:nvSpPr>
        <p:spPr>
          <a:xfrm>
            <a:off x="1717517" y="4386046"/>
            <a:ext cx="4188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2788C-A3B4-4575-9232-070A20859862}"/>
              </a:ext>
            </a:extLst>
          </p:cNvPr>
          <p:cNvSpPr txBox="1"/>
          <p:nvPr/>
        </p:nvSpPr>
        <p:spPr>
          <a:xfrm>
            <a:off x="6371060" y="4286413"/>
            <a:ext cx="5112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Reactions to “Animal”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5B0B2-B093-4ACB-BA59-D08FA6ACB97D}"/>
              </a:ext>
            </a:extLst>
          </p:cNvPr>
          <p:cNvSpPr txBox="1"/>
          <p:nvPr/>
        </p:nvSpPr>
        <p:spPr>
          <a:xfrm>
            <a:off x="11457762" y="4286413"/>
            <a:ext cx="5112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9F04784-CE65-41EC-8E61-BBDB6B71B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561382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7368401-AD09-4EC7-BEDA-061055B21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36468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288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akash</cp:lastModifiedBy>
  <cp:revision>17</cp:revision>
  <dcterms:created xsi:type="dcterms:W3CDTF">2006-08-16T00:00:00Z</dcterms:created>
  <dcterms:modified xsi:type="dcterms:W3CDTF">2024-03-14T15:02:37Z</dcterms:modified>
  <dc:identifier>DAEhDyfaYKE</dc:identifier>
</cp:coreProperties>
</file>