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192524" cy="426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43915" y="143301"/>
            <a:ext cx="3656865" cy="292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175" y="3109975"/>
            <a:ext cx="86296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98" y="508761"/>
            <a:ext cx="454406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3345942"/>
            <a:ext cx="8684895" cy="293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7174" y="4882254"/>
            <a:ext cx="86582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0">
              <a:lnSpc>
                <a:spcPct val="100000"/>
              </a:lnSpc>
              <a:spcBef>
                <a:spcPts val="95"/>
              </a:spcBef>
            </a:pPr>
            <a:r>
              <a:rPr sz="4800" spc="-5" smtClean="0">
                <a:solidFill>
                  <a:srgbClr val="00B050"/>
                </a:solidFill>
                <a:latin typeface="Arial Black" pitchFamily="34" charset="0"/>
              </a:rPr>
              <a:t>BIOPESTICIDES</a:t>
            </a:r>
            <a:endParaRPr sz="4800" spc="-5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5" y="201168"/>
            <a:ext cx="6647815" cy="1237615"/>
            <a:chOff x="181355" y="201168"/>
            <a:chExt cx="6647815" cy="1237615"/>
          </a:xfrm>
        </p:grpSpPr>
        <p:sp>
          <p:nvSpPr>
            <p:cNvPr id="3" name="object 3"/>
            <p:cNvSpPr/>
            <p:nvPr/>
          </p:nvSpPr>
          <p:spPr>
            <a:xfrm>
              <a:off x="181355" y="201168"/>
              <a:ext cx="6647688" cy="123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" y="228600"/>
              <a:ext cx="65532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" y="228600"/>
              <a:ext cx="6553200" cy="1143000"/>
            </a:xfrm>
            <a:custGeom>
              <a:avLst/>
              <a:gdLst/>
              <a:ahLst/>
              <a:cxnLst/>
              <a:rect l="l" t="t" r="r" b="b"/>
              <a:pathLst>
                <a:path w="6553200" h="1143000">
                  <a:moveTo>
                    <a:pt x="0" y="1143000"/>
                  </a:moveTo>
                  <a:lnTo>
                    <a:pt x="6553200" y="11430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5434" y="348742"/>
            <a:ext cx="579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Plant-incorporated-protectants</a:t>
            </a:r>
            <a:r>
              <a:rPr spc="5" dirty="0"/>
              <a:t> </a:t>
            </a:r>
            <a:r>
              <a:rPr spc="-5" dirty="0"/>
              <a:t>(PIPs)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1" y="902207"/>
            <a:ext cx="9170035" cy="5969635"/>
            <a:chOff x="-12191" y="902207"/>
            <a:chExt cx="9170035" cy="5969635"/>
          </a:xfrm>
        </p:grpSpPr>
        <p:sp>
          <p:nvSpPr>
            <p:cNvPr id="8" name="object 8"/>
            <p:cNvSpPr/>
            <p:nvPr/>
          </p:nvSpPr>
          <p:spPr>
            <a:xfrm>
              <a:off x="762" y="915161"/>
              <a:ext cx="9144000" cy="5943600"/>
            </a:xfrm>
            <a:custGeom>
              <a:avLst/>
              <a:gdLst/>
              <a:ahLst/>
              <a:cxnLst/>
              <a:rect l="l" t="t" r="r" b="b"/>
              <a:pathLst>
                <a:path w="9144000" h="5943600">
                  <a:moveTo>
                    <a:pt x="91440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9144000" y="5943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915161"/>
              <a:ext cx="9144000" cy="5943600"/>
            </a:xfrm>
            <a:custGeom>
              <a:avLst/>
              <a:gdLst/>
              <a:ahLst/>
              <a:cxnLst/>
              <a:rect l="l" t="t" r="r" b="b"/>
              <a:pathLst>
                <a:path w="9144000" h="5943600">
                  <a:moveTo>
                    <a:pt x="0" y="5943600"/>
                  </a:moveTo>
                  <a:lnTo>
                    <a:pt x="9144000" y="5943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937005"/>
            <a:ext cx="898779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Pesticidal substances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plant produce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5" dirty="0">
                <a:latin typeface="Times New Roman"/>
                <a:cs typeface="Times New Roman"/>
              </a:rPr>
              <a:t>genetic material </a:t>
            </a:r>
            <a:r>
              <a:rPr sz="2400" spc="-10" dirty="0">
                <a:latin typeface="Times New Roman"/>
                <a:cs typeface="Times New Roman"/>
              </a:rPr>
              <a:t>that 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been added to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pest feed on such plants they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eventually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b="1" spc="-5" dirty="0">
                <a:latin typeface="Times New Roman"/>
                <a:cs typeface="Times New Roman"/>
              </a:rPr>
              <a:t>Botanical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pesticides:</a:t>
            </a:r>
            <a:endParaRPr sz="2800">
              <a:latin typeface="Times New Roman"/>
              <a:cs typeface="Times New Roman"/>
            </a:endParaRPr>
          </a:p>
          <a:p>
            <a:pPr marL="355600" marR="55244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These are naturally occurring plant </a:t>
            </a:r>
            <a:r>
              <a:rPr sz="2400" spc="-5" dirty="0">
                <a:latin typeface="Times New Roman"/>
                <a:cs typeface="Times New Roman"/>
              </a:rPr>
              <a:t>material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crude  preparation of the plant parts ground to produce a dust or </a:t>
            </a:r>
            <a:r>
              <a:rPr sz="2400" spc="-5" dirty="0">
                <a:latin typeface="Times New Roman"/>
                <a:cs typeface="Times New Roman"/>
              </a:rPr>
              <a:t>powder </a:t>
            </a:r>
            <a:r>
              <a:rPr sz="2400" dirty="0">
                <a:latin typeface="Times New Roman"/>
                <a:cs typeface="Times New Roman"/>
              </a:rPr>
              <a:t>that  can be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full strength or dilute form in a carrier such as </a:t>
            </a:r>
            <a:r>
              <a:rPr sz="2400" spc="-30" dirty="0">
                <a:latin typeface="Times New Roman"/>
                <a:cs typeface="Times New Roman"/>
              </a:rPr>
              <a:t>clay,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talc  or </a:t>
            </a:r>
            <a:r>
              <a:rPr sz="2400" spc="-5" dirty="0">
                <a:latin typeface="Times New Roman"/>
                <a:cs typeface="Times New Roman"/>
              </a:rPr>
              <a:t>diatomaceous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earth.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“Azadirachtin”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the reproductive and digestive </a:t>
            </a:r>
            <a:r>
              <a:rPr sz="2400" spc="-5" dirty="0">
                <a:latin typeface="Times New Roman"/>
                <a:cs typeface="Times New Roman"/>
              </a:rPr>
              <a:t>procees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pest.</a:t>
            </a:r>
            <a:endParaRPr sz="2400">
              <a:latin typeface="Times New Roman"/>
              <a:cs typeface="Times New Roman"/>
            </a:endParaRPr>
          </a:p>
          <a:p>
            <a:pPr marL="355600" marR="61214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1717675" algn="l"/>
              </a:tabLst>
            </a:pPr>
            <a:r>
              <a:rPr sz="2400" dirty="0">
                <a:latin typeface="Times New Roman"/>
                <a:cs typeface="Times New Roman"/>
              </a:rPr>
              <a:t>Several plant based </a:t>
            </a:r>
            <a:r>
              <a:rPr sz="2400" spc="-5" dirty="0">
                <a:latin typeface="Times New Roman"/>
                <a:cs typeface="Times New Roman"/>
              </a:rPr>
              <a:t>insecticides as </a:t>
            </a:r>
            <a:r>
              <a:rPr sz="2400" dirty="0">
                <a:latin typeface="Times New Roman"/>
                <a:cs typeface="Times New Roman"/>
              </a:rPr>
              <a:t>nicotinoids, natural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pyrethrins,  rotenoids,	neem products etc 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5" y="124968"/>
            <a:ext cx="5809615" cy="1039494"/>
            <a:chOff x="181355" y="124968"/>
            <a:chExt cx="5809615" cy="1039494"/>
          </a:xfrm>
        </p:grpSpPr>
        <p:sp>
          <p:nvSpPr>
            <p:cNvPr id="3" name="object 3"/>
            <p:cNvSpPr/>
            <p:nvPr/>
          </p:nvSpPr>
          <p:spPr>
            <a:xfrm>
              <a:off x="181355" y="124968"/>
              <a:ext cx="5809488" cy="1039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635" y="280415"/>
              <a:ext cx="5137404" cy="832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" y="152400"/>
              <a:ext cx="5715000" cy="944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5715000" cy="9448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46380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940"/>
              </a:spcBef>
            </a:pPr>
            <a:r>
              <a:rPr spc="-5" dirty="0"/>
              <a:t>Important botanical</a:t>
            </a:r>
            <a:r>
              <a:rPr dirty="0"/>
              <a:t> </a:t>
            </a:r>
            <a:r>
              <a:rPr spc="-5" dirty="0"/>
              <a:t>pesticides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86383" y="1110996"/>
            <a:ext cx="2085339" cy="2466340"/>
            <a:chOff x="786383" y="1110996"/>
            <a:chExt cx="2085339" cy="2466340"/>
          </a:xfrm>
        </p:grpSpPr>
        <p:sp>
          <p:nvSpPr>
            <p:cNvPr id="8" name="object 8"/>
            <p:cNvSpPr/>
            <p:nvPr/>
          </p:nvSpPr>
          <p:spPr>
            <a:xfrm>
              <a:off x="786383" y="1110996"/>
              <a:ext cx="2084831" cy="24658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99" y="1143000"/>
              <a:ext cx="1981200" cy="2362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3627" y="1138428"/>
              <a:ext cx="1990725" cy="2371725"/>
            </a:xfrm>
            <a:custGeom>
              <a:avLst/>
              <a:gdLst/>
              <a:ahLst/>
              <a:cxnLst/>
              <a:rect l="l" t="t" r="r" b="b"/>
              <a:pathLst>
                <a:path w="1990725" h="2371725">
                  <a:moveTo>
                    <a:pt x="0" y="2371344"/>
                  </a:moveTo>
                  <a:lnTo>
                    <a:pt x="1990344" y="2371344"/>
                  </a:lnTo>
                  <a:lnTo>
                    <a:pt x="1990344" y="0"/>
                  </a:lnTo>
                  <a:lnTo>
                    <a:pt x="0" y="0"/>
                  </a:lnTo>
                  <a:lnTo>
                    <a:pt x="0" y="2371344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6794" y="3531489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Fig: Neem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oil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25184" y="577595"/>
            <a:ext cx="2161540" cy="3152140"/>
            <a:chOff x="6425184" y="577595"/>
            <a:chExt cx="2161540" cy="3152140"/>
          </a:xfrm>
        </p:grpSpPr>
        <p:sp>
          <p:nvSpPr>
            <p:cNvPr id="13" name="object 13"/>
            <p:cNvSpPr/>
            <p:nvPr/>
          </p:nvSpPr>
          <p:spPr>
            <a:xfrm>
              <a:off x="6425184" y="577595"/>
              <a:ext cx="2161032" cy="31516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0" y="609599"/>
              <a:ext cx="2057400" cy="3048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428" y="605027"/>
              <a:ext cx="2066925" cy="3057525"/>
            </a:xfrm>
            <a:custGeom>
              <a:avLst/>
              <a:gdLst/>
              <a:ahLst/>
              <a:cxnLst/>
              <a:rect l="l" t="t" r="r" b="b"/>
              <a:pathLst>
                <a:path w="2066925" h="3057525">
                  <a:moveTo>
                    <a:pt x="0" y="3057144"/>
                  </a:moveTo>
                  <a:lnTo>
                    <a:pt x="2066544" y="3057144"/>
                  </a:lnTo>
                  <a:lnTo>
                    <a:pt x="2066544" y="0"/>
                  </a:lnTo>
                  <a:lnTo>
                    <a:pt x="0" y="0"/>
                  </a:lnTo>
                  <a:lnTo>
                    <a:pt x="0" y="3057144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61809" y="3912489"/>
            <a:ext cx="132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Rotenone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2383" y="3549396"/>
            <a:ext cx="3075940" cy="2847340"/>
            <a:chOff x="3072383" y="3549396"/>
            <a:chExt cx="3075940" cy="2847340"/>
          </a:xfrm>
        </p:grpSpPr>
        <p:sp>
          <p:nvSpPr>
            <p:cNvPr id="18" name="object 18"/>
            <p:cNvSpPr/>
            <p:nvPr/>
          </p:nvSpPr>
          <p:spPr>
            <a:xfrm>
              <a:off x="3072383" y="3549396"/>
              <a:ext cx="3075432" cy="28468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4199" y="3581400"/>
              <a:ext cx="2971800" cy="2743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9627" y="3576828"/>
              <a:ext cx="2981325" cy="2752725"/>
            </a:xfrm>
            <a:custGeom>
              <a:avLst/>
              <a:gdLst/>
              <a:ahLst/>
              <a:cxnLst/>
              <a:rect l="l" t="t" r="r" b="b"/>
              <a:pathLst>
                <a:path w="2981325" h="2752725">
                  <a:moveTo>
                    <a:pt x="0" y="2752344"/>
                  </a:moveTo>
                  <a:lnTo>
                    <a:pt x="2980944" y="275234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752344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85609" y="6427723"/>
            <a:ext cx="2277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Fig: </a:t>
            </a:r>
            <a:r>
              <a:rPr sz="1800" spc="-20" dirty="0">
                <a:latin typeface="Times New Roman"/>
                <a:cs typeface="Times New Roman"/>
              </a:rPr>
              <a:t>Tobacco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suspension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556" y="0"/>
            <a:ext cx="4361815" cy="911860"/>
            <a:chOff x="257556" y="0"/>
            <a:chExt cx="4361815" cy="911860"/>
          </a:xfrm>
        </p:grpSpPr>
        <p:sp>
          <p:nvSpPr>
            <p:cNvPr id="3" name="object 3"/>
            <p:cNvSpPr/>
            <p:nvPr/>
          </p:nvSpPr>
          <p:spPr>
            <a:xfrm>
              <a:off x="257556" y="0"/>
              <a:ext cx="4361688" cy="905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948" y="74676"/>
              <a:ext cx="4183379" cy="832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0"/>
              <a:ext cx="4267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0"/>
              <a:ext cx="4267200" cy="838200"/>
            </a:xfrm>
            <a:custGeom>
              <a:avLst/>
              <a:gdLst/>
              <a:ahLst/>
              <a:cxnLst/>
              <a:rect l="l" t="t" r="r" b="b"/>
              <a:pathLst>
                <a:path w="4267200" h="838200">
                  <a:moveTo>
                    <a:pt x="0" y="838200"/>
                  </a:moveTo>
                  <a:lnTo>
                    <a:pt x="4267200" y="83820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9889" y="180543"/>
            <a:ext cx="3702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4.Biochemical</a:t>
            </a:r>
            <a:r>
              <a:rPr spc="-80" dirty="0"/>
              <a:t> </a:t>
            </a:r>
            <a:r>
              <a:rPr dirty="0"/>
              <a:t>pesticides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255" y="673543"/>
            <a:ext cx="9170035" cy="6198235"/>
            <a:chOff x="-12255" y="673543"/>
            <a:chExt cx="9170035" cy="6198235"/>
          </a:xfrm>
        </p:grpSpPr>
        <p:sp>
          <p:nvSpPr>
            <p:cNvPr id="9" name="object 9"/>
            <p:cNvSpPr/>
            <p:nvPr/>
          </p:nvSpPr>
          <p:spPr>
            <a:xfrm>
              <a:off x="762" y="686561"/>
              <a:ext cx="9144000" cy="6172200"/>
            </a:xfrm>
            <a:custGeom>
              <a:avLst/>
              <a:gdLst/>
              <a:ahLst/>
              <a:cxnLst/>
              <a:rect l="l" t="t" r="r" b="b"/>
              <a:pathLst>
                <a:path w="9144000" h="6172200">
                  <a:moveTo>
                    <a:pt x="9144000" y="0"/>
                  </a:moveTo>
                  <a:lnTo>
                    <a:pt x="0" y="0"/>
                  </a:lnTo>
                  <a:lnTo>
                    <a:pt x="0" y="6172200"/>
                  </a:lnTo>
                  <a:lnTo>
                    <a:pt x="9144000" y="6172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686561"/>
              <a:ext cx="9144000" cy="6172200"/>
            </a:xfrm>
            <a:custGeom>
              <a:avLst/>
              <a:gdLst/>
              <a:ahLst/>
              <a:cxnLst/>
              <a:rect l="l" t="t" r="r" b="b"/>
              <a:pathLst>
                <a:path w="9144000" h="6172200">
                  <a:moveTo>
                    <a:pt x="0" y="6172200"/>
                  </a:moveTo>
                  <a:lnTo>
                    <a:pt x="9144000" y="6172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1722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8405"/>
            <a:ext cx="876935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54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They are naturally occurring substance to control pest by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non-toxic  </a:t>
            </a:r>
            <a:r>
              <a:rPr sz="2400" spc="-5" dirty="0">
                <a:latin typeface="Times New Roman"/>
                <a:cs typeface="Times New Roman"/>
              </a:rPr>
              <a:t>mechanisms.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Biochemical </a:t>
            </a:r>
            <a:r>
              <a:rPr sz="2400" dirty="0">
                <a:latin typeface="Times New Roman"/>
                <a:cs typeface="Times New Roman"/>
              </a:rPr>
              <a:t>pesticides include substances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insect </a:t>
            </a:r>
            <a:r>
              <a:rPr sz="2400" spc="-5" dirty="0">
                <a:latin typeface="Times New Roman"/>
                <a:cs typeface="Times New Roman"/>
              </a:rPr>
              <a:t>sex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pheromones,  </a:t>
            </a:r>
            <a:r>
              <a:rPr sz="2400" dirty="0">
                <a:latin typeface="Times New Roman"/>
                <a:cs typeface="Times New Roman"/>
              </a:rPr>
              <a:t>that interfere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355600" marR="4766310">
              <a:lnSpc>
                <a:spcPct val="100000"/>
              </a:lnSpc>
              <a:tabLst>
                <a:tab pos="1351280" algn="l"/>
              </a:tabLst>
            </a:pPr>
            <a:r>
              <a:rPr sz="2400" spc="-5" dirty="0">
                <a:latin typeface="Times New Roman"/>
                <a:cs typeface="Times New Roman"/>
              </a:rPr>
              <a:t>mating	</a:t>
            </a:r>
            <a:r>
              <a:rPr sz="2400" dirty="0">
                <a:latin typeface="Times New Roman"/>
                <a:cs typeface="Times New Roman"/>
              </a:rPr>
              <a:t>that attract insect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pest 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traps.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3488817"/>
            <a:ext cx="39039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synthetic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attractants-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are used in one of four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4219955"/>
            <a:ext cx="767715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675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lure in traps used to </a:t>
            </a:r>
            <a:r>
              <a:rPr sz="2400" spc="-5" dirty="0">
                <a:latin typeface="Times New Roman"/>
                <a:cs typeface="Times New Roman"/>
              </a:rPr>
              <a:t>monitor </a:t>
            </a:r>
            <a:r>
              <a:rPr sz="2400" dirty="0">
                <a:latin typeface="Times New Roman"/>
                <a:cs typeface="Times New Roman"/>
              </a:rPr>
              <a:t>pest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populations;</a:t>
            </a: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lure in traps designed to “trap out” a pest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population;</a:t>
            </a: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broadcast signal intended to disrupt insect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mating</a:t>
            </a: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an attractant in a bait containing an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insecticide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3752" y="1652016"/>
            <a:ext cx="4044696" cy="2639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89828" y="4005453"/>
            <a:ext cx="2230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Fig:weevil </a:t>
            </a:r>
            <a:r>
              <a:rPr sz="1600" spc="-10" dirty="0">
                <a:latin typeface="Times New Roman"/>
                <a:cs typeface="Times New Roman"/>
              </a:rPr>
              <a:t>pheromone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trap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5" y="246888"/>
            <a:ext cx="5809615" cy="1039494"/>
            <a:chOff x="181355" y="246888"/>
            <a:chExt cx="5809615" cy="1039494"/>
          </a:xfrm>
        </p:grpSpPr>
        <p:sp>
          <p:nvSpPr>
            <p:cNvPr id="3" name="object 3"/>
            <p:cNvSpPr/>
            <p:nvPr/>
          </p:nvSpPr>
          <p:spPr>
            <a:xfrm>
              <a:off x="181355" y="246888"/>
              <a:ext cx="5809488" cy="1039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8451" y="402336"/>
              <a:ext cx="5032248" cy="832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" y="274320"/>
              <a:ext cx="5715000" cy="944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599" y="274320"/>
              <a:ext cx="5715000" cy="944880"/>
            </a:xfrm>
            <a:custGeom>
              <a:avLst/>
              <a:gdLst/>
              <a:ahLst/>
              <a:cxnLst/>
              <a:rect l="l" t="t" r="r" b="b"/>
              <a:pathLst>
                <a:path w="5715000" h="944880">
                  <a:moveTo>
                    <a:pt x="0" y="944879"/>
                  </a:moveTo>
                  <a:lnTo>
                    <a:pt x="5715000" y="944879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9448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Biotic agents/Natural</a:t>
            </a:r>
            <a:r>
              <a:rPr spc="-25" dirty="0"/>
              <a:t> </a:t>
            </a:r>
            <a:r>
              <a:rPr spc="-5" dirty="0"/>
              <a:t>enemies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255" y="978343"/>
            <a:ext cx="9170035" cy="5893435"/>
            <a:chOff x="-12255" y="978343"/>
            <a:chExt cx="9170035" cy="5893435"/>
          </a:xfrm>
        </p:grpSpPr>
        <p:sp>
          <p:nvSpPr>
            <p:cNvPr id="9" name="object 9"/>
            <p:cNvSpPr/>
            <p:nvPr/>
          </p:nvSpPr>
          <p:spPr>
            <a:xfrm>
              <a:off x="762" y="991361"/>
              <a:ext cx="9144000" cy="5867400"/>
            </a:xfrm>
            <a:custGeom>
              <a:avLst/>
              <a:gdLst/>
              <a:ahLst/>
              <a:cxnLst/>
              <a:rect l="l" t="t" r="r" b="b"/>
              <a:pathLst>
                <a:path w="9144000" h="5867400">
                  <a:moveTo>
                    <a:pt x="9144000" y="0"/>
                  </a:moveTo>
                  <a:lnTo>
                    <a:pt x="0" y="0"/>
                  </a:lnTo>
                  <a:lnTo>
                    <a:pt x="0" y="5867400"/>
                  </a:lnTo>
                  <a:lnTo>
                    <a:pt x="9144000" y="5867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991361"/>
              <a:ext cx="9144000" cy="5867400"/>
            </a:xfrm>
            <a:custGeom>
              <a:avLst/>
              <a:gdLst/>
              <a:ahLst/>
              <a:cxnLst/>
              <a:rect l="l" t="t" r="r" b="b"/>
              <a:pathLst>
                <a:path w="9144000" h="5867400">
                  <a:moveTo>
                    <a:pt x="0" y="5867400"/>
                  </a:moveTo>
                  <a:lnTo>
                    <a:pt x="9144000" y="5867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8674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940054"/>
            <a:ext cx="8761095" cy="31718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Predators</a:t>
            </a:r>
            <a:endParaRPr sz="2400">
              <a:latin typeface="Times New Roman"/>
              <a:cs typeface="Times New Roman"/>
            </a:endParaRPr>
          </a:p>
          <a:p>
            <a:pPr marL="355600" marR="39243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consume </a:t>
            </a:r>
            <a:r>
              <a:rPr sz="2400" dirty="0">
                <a:latin typeface="Times New Roman"/>
                <a:cs typeface="Times New Roman"/>
              </a:rPr>
              <a:t>several to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prey over the course of their  </a:t>
            </a:r>
            <a:r>
              <a:rPr sz="2400" spc="-5" dirty="0">
                <a:latin typeface="Times New Roman"/>
                <a:cs typeface="Times New Roman"/>
              </a:rPr>
              <a:t>development, </a:t>
            </a:r>
            <a:r>
              <a:rPr sz="2400" dirty="0">
                <a:latin typeface="Times New Roman"/>
                <a:cs typeface="Times New Roman"/>
              </a:rPr>
              <a:t>they are </a:t>
            </a:r>
            <a:r>
              <a:rPr sz="2400" spc="-5" dirty="0">
                <a:latin typeface="Times New Roman"/>
                <a:cs typeface="Times New Roman"/>
              </a:rPr>
              <a:t>free </a:t>
            </a:r>
            <a:r>
              <a:rPr sz="2400" dirty="0">
                <a:latin typeface="Times New Roman"/>
                <a:cs typeface="Times New Roman"/>
              </a:rPr>
              <a:t>living and they are usually as big as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 bigger than their</a:t>
            </a:r>
            <a:r>
              <a:rPr sz="2400" spc="-35" dirty="0">
                <a:latin typeface="Times New Roman"/>
                <a:cs typeface="Times New Roman"/>
              </a:rPr>
              <a:t> prey.</a:t>
            </a:r>
            <a:endParaRPr sz="24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lady beetles, rove beetles,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ground beetles, lacewings, true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bugs  such as </a:t>
            </a:r>
            <a:r>
              <a:rPr sz="2400" spc="-5" dirty="0">
                <a:latin typeface="Times New Roman"/>
                <a:cs typeface="Times New Roman"/>
              </a:rPr>
              <a:t>Podisus </a:t>
            </a:r>
            <a:r>
              <a:rPr sz="2400" dirty="0">
                <a:latin typeface="Times New Roman"/>
                <a:cs typeface="Times New Roman"/>
              </a:rPr>
              <a:t>and Orius, </a:t>
            </a:r>
            <a:r>
              <a:rPr sz="2400" spc="-5" dirty="0">
                <a:latin typeface="Times New Roman"/>
                <a:cs typeface="Times New Roman"/>
              </a:rPr>
              <a:t>syrphid </a:t>
            </a:r>
            <a:r>
              <a:rPr sz="2400" dirty="0">
                <a:latin typeface="Times New Roman"/>
                <a:cs typeface="Times New Roman"/>
              </a:rPr>
              <a:t>fly larvae, </a:t>
            </a:r>
            <a:r>
              <a:rPr sz="2400" spc="-5" dirty="0">
                <a:latin typeface="Times New Roman"/>
                <a:cs typeface="Times New Roman"/>
              </a:rPr>
              <a:t>mantids, </a:t>
            </a:r>
            <a:r>
              <a:rPr sz="2400" dirty="0">
                <a:latin typeface="Times New Roman"/>
                <a:cs typeface="Times New Roman"/>
              </a:rPr>
              <a:t>spiders, and  </a:t>
            </a:r>
            <a:r>
              <a:rPr sz="2400" spc="-5" dirty="0">
                <a:latin typeface="Times New Roman"/>
                <a:cs typeface="Times New Roman"/>
              </a:rPr>
              <a:t>mites </a:t>
            </a:r>
            <a:r>
              <a:rPr sz="2400" dirty="0">
                <a:latin typeface="Times New Roman"/>
                <a:cs typeface="Times New Roman"/>
              </a:rPr>
              <a:t>such as Phytoseiulus and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Amblyseius.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76" y="3482340"/>
            <a:ext cx="4117848" cy="2764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5028438"/>
            <a:ext cx="237744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ftf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rlito"/>
              <a:cs typeface="Carlito"/>
            </a:endParaRPr>
          </a:p>
          <a:p>
            <a:pPr marL="58864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Fig:lady </a:t>
            </a:r>
            <a:r>
              <a:rPr sz="1800" spc="-15" dirty="0">
                <a:latin typeface="Carlito"/>
                <a:cs typeface="Carlito"/>
              </a:rPr>
              <a:t>bird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beetle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3979" y="3483864"/>
            <a:ext cx="3749039" cy="2862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9809" y="6122314"/>
            <a:ext cx="144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Lacewings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0"/>
            <a:ext cx="2212975" cy="889000"/>
            <a:chOff x="149352" y="0"/>
            <a:chExt cx="2212975" cy="889000"/>
          </a:xfrm>
        </p:grpSpPr>
        <p:sp>
          <p:nvSpPr>
            <p:cNvPr id="3" name="object 3"/>
            <p:cNvSpPr/>
            <p:nvPr/>
          </p:nvSpPr>
          <p:spPr>
            <a:xfrm>
              <a:off x="181356" y="0"/>
              <a:ext cx="2151888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52" y="51815"/>
              <a:ext cx="2212848" cy="832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0"/>
              <a:ext cx="2057400" cy="792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0"/>
              <a:ext cx="2057400" cy="792480"/>
            </a:xfrm>
            <a:custGeom>
              <a:avLst/>
              <a:gdLst/>
              <a:ahLst/>
              <a:cxnLst/>
              <a:rect l="l" t="t" r="r" b="b"/>
              <a:pathLst>
                <a:path w="2057400" h="792480">
                  <a:moveTo>
                    <a:pt x="0" y="792479"/>
                  </a:moveTo>
                  <a:lnTo>
                    <a:pt x="2057400" y="792479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3293" y="157987"/>
            <a:ext cx="172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Parasitoids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255" y="597343"/>
            <a:ext cx="9170035" cy="6274435"/>
            <a:chOff x="-12255" y="597343"/>
            <a:chExt cx="9170035" cy="6274435"/>
          </a:xfrm>
        </p:grpSpPr>
        <p:sp>
          <p:nvSpPr>
            <p:cNvPr id="9" name="object 9"/>
            <p:cNvSpPr/>
            <p:nvPr/>
          </p:nvSpPr>
          <p:spPr>
            <a:xfrm>
              <a:off x="762" y="610361"/>
              <a:ext cx="9144000" cy="6248400"/>
            </a:xfrm>
            <a:custGeom>
              <a:avLst/>
              <a:gdLst/>
              <a:ahLst/>
              <a:cxnLst/>
              <a:rect l="l" t="t" r="r" b="b"/>
              <a:pathLst>
                <a:path w="9144000" h="6248400">
                  <a:moveTo>
                    <a:pt x="9144000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9144000" y="6248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610361"/>
              <a:ext cx="9144000" cy="6248400"/>
            </a:xfrm>
            <a:custGeom>
              <a:avLst/>
              <a:gdLst/>
              <a:ahLst/>
              <a:cxnLst/>
              <a:rect l="l" t="t" r="r" b="b"/>
              <a:pathLst>
                <a:path w="9144000" h="6248400">
                  <a:moveTo>
                    <a:pt x="0" y="6248400"/>
                  </a:moveTo>
                  <a:lnTo>
                    <a:pt x="9144000" y="6248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2484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632205"/>
            <a:ext cx="898842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903730" algn="l"/>
                <a:tab pos="2487930" algn="l"/>
                <a:tab pos="3510279" algn="l"/>
                <a:tab pos="4094479" algn="l"/>
                <a:tab pos="4931410" algn="l"/>
                <a:tab pos="5617210" algn="l"/>
                <a:tab pos="6082030" algn="l"/>
                <a:tab pos="6851650" algn="l"/>
                <a:tab pos="7766684" algn="l"/>
                <a:tab pos="8416925" algn="l"/>
              </a:tabLst>
            </a:pP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5" dirty="0">
                <a:latin typeface="Times New Roman"/>
                <a:cs typeface="Times New Roman"/>
              </a:rPr>
              <a:t>sit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ids</a:t>
            </a:r>
            <a:r>
              <a:rPr sz="2400" dirty="0">
                <a:latin typeface="Times New Roman"/>
                <a:cs typeface="Times New Roman"/>
              </a:rPr>
              <a:t>	are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ost</a:t>
            </a:r>
            <a:r>
              <a:rPr sz="2400" dirty="0">
                <a:latin typeface="Times New Roman"/>
                <a:cs typeface="Times New Roman"/>
              </a:rPr>
              <a:t>	the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eir	host</a:t>
            </a:r>
            <a:r>
              <a:rPr sz="2400" spc="-5" dirty="0">
                <a:latin typeface="Times New Roman"/>
                <a:cs typeface="Times New Roman"/>
              </a:rPr>
              <a:t>s,</a:t>
            </a:r>
            <a:r>
              <a:rPr sz="2400" dirty="0">
                <a:latin typeface="Times New Roman"/>
                <a:cs typeface="Times New Roman"/>
              </a:rPr>
              <a:t>	and	the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  </a:t>
            </a:r>
            <a:r>
              <a:rPr sz="2400" spc="-5" dirty="0">
                <a:latin typeface="Times New Roman"/>
                <a:cs typeface="Times New Roman"/>
              </a:rPr>
              <a:t>development always </a:t>
            </a:r>
            <a:r>
              <a:rPr sz="2400" dirty="0">
                <a:latin typeface="Times New Roman"/>
                <a:cs typeface="Times New Roman"/>
              </a:rPr>
              <a:t>kills the host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insect.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adult </a:t>
            </a:r>
            <a:r>
              <a:rPr sz="2400" spc="-5" dirty="0">
                <a:latin typeface="Times New Roman"/>
                <a:cs typeface="Times New Roman"/>
              </a:rPr>
              <a:t>parasitoid deposits one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eggs into or onto the body of  a host insect </a:t>
            </a:r>
            <a:r>
              <a:rPr sz="2400" spc="-5" dirty="0">
                <a:latin typeface="Times New Roman"/>
                <a:cs typeface="Times New Roman"/>
              </a:rPr>
              <a:t>or somewhere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20" dirty="0">
                <a:latin typeface="Times New Roman"/>
                <a:cs typeface="Times New Roman"/>
              </a:rPr>
              <a:t>host’s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habitat.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larva </a:t>
            </a:r>
            <a:r>
              <a:rPr sz="2400" spc="-5" dirty="0">
                <a:latin typeface="Times New Roman"/>
                <a:cs typeface="Times New Roman"/>
              </a:rPr>
              <a:t>that hatches </a:t>
            </a:r>
            <a:r>
              <a:rPr sz="2400" dirty="0">
                <a:latin typeface="Times New Roman"/>
                <a:cs typeface="Times New Roman"/>
              </a:rPr>
              <a:t>from each </a:t>
            </a:r>
            <a:r>
              <a:rPr sz="2400" spc="-5" dirty="0">
                <a:latin typeface="Times New Roman"/>
                <a:cs typeface="Times New Roman"/>
              </a:rPr>
              <a:t>egg </a:t>
            </a:r>
            <a:r>
              <a:rPr sz="2400" dirty="0">
                <a:latin typeface="Times New Roman"/>
                <a:cs typeface="Times New Roman"/>
              </a:rPr>
              <a:t>feeds </a:t>
            </a:r>
            <a:r>
              <a:rPr sz="2400" spc="-5" dirty="0">
                <a:latin typeface="Times New Roman"/>
                <a:cs typeface="Times New Roman"/>
              </a:rPr>
              <a:t>internally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externally </a:t>
            </a:r>
            <a:r>
              <a:rPr sz="2400" dirty="0">
                <a:latin typeface="Times New Roman"/>
                <a:cs typeface="Times New Roman"/>
              </a:rPr>
              <a:t>on  the </a:t>
            </a:r>
            <a:r>
              <a:rPr sz="2400" spc="-25" dirty="0">
                <a:latin typeface="Times New Roman"/>
                <a:cs typeface="Times New Roman"/>
              </a:rPr>
              <a:t>host’s </a:t>
            </a:r>
            <a:r>
              <a:rPr sz="2400" dirty="0">
                <a:latin typeface="Times New Roman"/>
                <a:cs typeface="Times New Roman"/>
              </a:rPr>
              <a:t>tissues and body fluids, </a:t>
            </a:r>
            <a:r>
              <a:rPr sz="2400" spc="-5" dirty="0">
                <a:latin typeface="Times New Roman"/>
                <a:cs typeface="Times New Roman"/>
              </a:rPr>
              <a:t>consuming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slowly.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Later in </a:t>
            </a:r>
            <a:r>
              <a:rPr sz="2400" spc="-5" dirty="0">
                <a:latin typeface="Times New Roman"/>
                <a:cs typeface="Times New Roman"/>
              </a:rPr>
              <a:t>development, </a:t>
            </a:r>
            <a:r>
              <a:rPr sz="2400" dirty="0">
                <a:latin typeface="Times New Roman"/>
                <a:cs typeface="Times New Roman"/>
              </a:rPr>
              <a:t>the host dies and the parasitoid pupates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outside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25" dirty="0">
                <a:latin typeface="Times New Roman"/>
                <a:cs typeface="Times New Roman"/>
              </a:rPr>
              <a:t>host’s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Bathyplectes, </a:t>
            </a:r>
            <a:r>
              <a:rPr sz="2400" spc="-5" dirty="0">
                <a:latin typeface="Times New Roman"/>
                <a:cs typeface="Times New Roman"/>
              </a:rPr>
              <a:t>trichogramma, </a:t>
            </a:r>
            <a:r>
              <a:rPr sz="2400" dirty="0">
                <a:latin typeface="Times New Roman"/>
                <a:cs typeface="Times New Roman"/>
              </a:rPr>
              <a:t>encarsia, </a:t>
            </a:r>
            <a:r>
              <a:rPr sz="2400" spc="-5" dirty="0">
                <a:latin typeface="Times New Roman"/>
                <a:cs typeface="Times New Roman"/>
              </a:rPr>
              <a:t>muscidifurax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2227" y="4018787"/>
            <a:ext cx="3895344" cy="2839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8828" y="6503923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Trichogramma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56" y="0"/>
            <a:ext cx="2761615" cy="889000"/>
            <a:chOff x="333756" y="0"/>
            <a:chExt cx="2761615" cy="889000"/>
          </a:xfrm>
        </p:grpSpPr>
        <p:sp>
          <p:nvSpPr>
            <p:cNvPr id="3" name="object 3"/>
            <p:cNvSpPr/>
            <p:nvPr/>
          </p:nvSpPr>
          <p:spPr>
            <a:xfrm>
              <a:off x="333756" y="0"/>
              <a:ext cx="2761488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6552" y="51815"/>
              <a:ext cx="2212848" cy="832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0"/>
              <a:ext cx="2667000" cy="792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0"/>
              <a:ext cx="2667000" cy="792480"/>
            </a:xfrm>
            <a:custGeom>
              <a:avLst/>
              <a:gdLst/>
              <a:ahLst/>
              <a:cxnLst/>
              <a:rect l="l" t="t" r="r" b="b"/>
              <a:pathLst>
                <a:path w="2667000" h="792480">
                  <a:moveTo>
                    <a:pt x="0" y="792479"/>
                  </a:moveTo>
                  <a:lnTo>
                    <a:pt x="2667000" y="792479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0798" y="157987"/>
            <a:ext cx="172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191" y="749807"/>
            <a:ext cx="9170035" cy="6122035"/>
            <a:chOff x="-12191" y="749807"/>
            <a:chExt cx="9170035" cy="6122035"/>
          </a:xfrm>
        </p:grpSpPr>
        <p:sp>
          <p:nvSpPr>
            <p:cNvPr id="9" name="object 9"/>
            <p:cNvSpPr/>
            <p:nvPr/>
          </p:nvSpPr>
          <p:spPr>
            <a:xfrm>
              <a:off x="762" y="762761"/>
              <a:ext cx="9144000" cy="6096000"/>
            </a:xfrm>
            <a:custGeom>
              <a:avLst/>
              <a:gdLst/>
              <a:ahLst/>
              <a:cxnLst/>
              <a:rect l="l" t="t" r="r" b="b"/>
              <a:pathLst>
                <a:path w="9144000" h="6096000">
                  <a:moveTo>
                    <a:pt x="9144000" y="0"/>
                  </a:moveTo>
                  <a:lnTo>
                    <a:pt x="0" y="0"/>
                  </a:lnTo>
                  <a:lnTo>
                    <a:pt x="0" y="6096000"/>
                  </a:lnTo>
                  <a:lnTo>
                    <a:pt x="9144000" y="6096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762761"/>
              <a:ext cx="9144000" cy="6096000"/>
            </a:xfrm>
            <a:custGeom>
              <a:avLst/>
              <a:gdLst/>
              <a:ahLst/>
              <a:cxnLst/>
              <a:rect l="l" t="t" r="r" b="b"/>
              <a:pathLst>
                <a:path w="9144000" h="6096000">
                  <a:moveTo>
                    <a:pt x="0" y="6096000"/>
                  </a:moveTo>
                  <a:lnTo>
                    <a:pt x="9144000" y="6096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84605"/>
            <a:ext cx="898906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Biopesticides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typically microbial biological </a:t>
            </a:r>
            <a:r>
              <a:rPr sz="2400" dirty="0">
                <a:latin typeface="Times New Roman"/>
                <a:cs typeface="Times New Roman"/>
              </a:rPr>
              <a:t>pest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that are  applied in a </a:t>
            </a:r>
            <a:r>
              <a:rPr sz="2400" spc="-5" dirty="0">
                <a:latin typeface="Times New Roman"/>
                <a:cs typeface="Times New Roman"/>
              </a:rPr>
              <a:t>manner similar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chemical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pesticides.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Available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used to control </a:t>
            </a:r>
            <a:r>
              <a:rPr sz="2400" spc="-5" dirty="0">
                <a:latin typeface="Times New Roman"/>
                <a:cs typeface="Times New Roman"/>
              </a:rPr>
              <a:t>soil </a:t>
            </a:r>
            <a:r>
              <a:rPr sz="2400" dirty="0">
                <a:latin typeface="Times New Roman"/>
                <a:cs typeface="Times New Roman"/>
              </a:rPr>
              <a:t>borne and seed borne fungal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pathogens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them are, </a:t>
            </a:r>
            <a:r>
              <a:rPr sz="2400" spc="-5" dirty="0">
                <a:latin typeface="Times New Roman"/>
                <a:cs typeface="Times New Roman"/>
              </a:rPr>
              <a:t>high </a:t>
            </a:r>
            <a:r>
              <a:rPr sz="2400" spc="-20" dirty="0">
                <a:latin typeface="Times New Roman"/>
                <a:cs typeface="Times New Roman"/>
              </a:rPr>
              <a:t>specificity, </a:t>
            </a:r>
            <a:r>
              <a:rPr sz="2400" spc="-5" dirty="0">
                <a:latin typeface="Times New Roman"/>
                <a:cs typeface="Times New Roman"/>
              </a:rPr>
              <a:t>slow </a:t>
            </a:r>
            <a:r>
              <a:rPr sz="2400" dirty="0">
                <a:latin typeface="Times New Roman"/>
                <a:cs typeface="Times New Roman"/>
              </a:rPr>
              <a:t>speed of </a:t>
            </a:r>
            <a:r>
              <a:rPr sz="2400" spc="-5" dirty="0">
                <a:latin typeface="Times New Roman"/>
                <a:cs typeface="Times New Roman"/>
              </a:rPr>
              <a:t>action and  </a:t>
            </a:r>
            <a:r>
              <a:rPr sz="2400" dirty="0">
                <a:latin typeface="Times New Roman"/>
                <a:cs typeface="Times New Roman"/>
              </a:rPr>
              <a:t>their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of suitable condition for their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survival.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2115820" algn="l"/>
                <a:tab pos="3917315" algn="l"/>
                <a:tab pos="4501515" algn="l"/>
                <a:tab pos="5202555" algn="l"/>
                <a:tab pos="5769610" algn="l"/>
                <a:tab pos="7316470" algn="l"/>
                <a:tab pos="7900670" algn="l"/>
                <a:tab pos="8721725" algn="l"/>
              </a:tabLst>
            </a:pPr>
            <a:r>
              <a:rPr sz="2400" dirty="0">
                <a:latin typeface="Times New Roman"/>
                <a:cs typeface="Times New Roman"/>
              </a:rPr>
              <a:t>Eventhoug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,	biope</a:t>
            </a:r>
            <a:r>
              <a:rPr sz="2400" spc="-10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ici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es	are	be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	con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ol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ests	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agriculture then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chemicals</a:t>
            </a:r>
            <a:endParaRPr sz="24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Therefore there </a:t>
            </a:r>
            <a:r>
              <a:rPr sz="2400" dirty="0">
                <a:latin typeface="Times New Roman"/>
                <a:cs typeface="Times New Roman"/>
              </a:rPr>
              <a:t>should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more works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production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biopesticides  </a:t>
            </a:r>
            <a:r>
              <a:rPr sz="2400" dirty="0">
                <a:latin typeface="Times New Roman"/>
                <a:cs typeface="Times New Roman"/>
              </a:rPr>
              <a:t>and encourage people to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biopesticides to control 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pests.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5" y="0"/>
            <a:ext cx="3904615" cy="1215390"/>
            <a:chOff x="181355" y="0"/>
            <a:chExt cx="3904615" cy="1215390"/>
          </a:xfrm>
        </p:grpSpPr>
        <p:sp>
          <p:nvSpPr>
            <p:cNvPr id="3" name="object 3"/>
            <p:cNvSpPr/>
            <p:nvPr/>
          </p:nvSpPr>
          <p:spPr>
            <a:xfrm>
              <a:off x="181355" y="0"/>
              <a:ext cx="3904488" cy="121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" y="0"/>
              <a:ext cx="38100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" y="0"/>
              <a:ext cx="3810000" cy="1143000"/>
            </a:xfrm>
            <a:custGeom>
              <a:avLst/>
              <a:gdLst/>
              <a:ahLst/>
              <a:cxnLst/>
              <a:rect l="l" t="t" r="r" b="b"/>
              <a:pathLst>
                <a:path w="3810000" h="1143000">
                  <a:moveTo>
                    <a:pt x="0" y="1143000"/>
                  </a:moveTo>
                  <a:lnTo>
                    <a:pt x="3810000" y="1143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446" y="333502"/>
            <a:ext cx="2863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</a:t>
            </a:r>
            <a:r>
              <a:rPr spc="-15" dirty="0"/>
              <a:t>O</a:t>
            </a:r>
            <a:r>
              <a:rPr spc="-5" dirty="0"/>
              <a:t>DUC</a:t>
            </a:r>
            <a:r>
              <a:rPr spc="-20" dirty="0"/>
              <a:t>T</a:t>
            </a:r>
            <a:r>
              <a:rPr spc="-5" dirty="0"/>
              <a:t>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1" y="1054607"/>
            <a:ext cx="9170035" cy="5817235"/>
            <a:chOff x="-12191" y="1054607"/>
            <a:chExt cx="9170035" cy="5817235"/>
          </a:xfrm>
        </p:grpSpPr>
        <p:sp>
          <p:nvSpPr>
            <p:cNvPr id="8" name="object 8"/>
            <p:cNvSpPr/>
            <p:nvPr/>
          </p:nvSpPr>
          <p:spPr>
            <a:xfrm>
              <a:off x="762" y="1067561"/>
              <a:ext cx="9144000" cy="5791200"/>
            </a:xfrm>
            <a:custGeom>
              <a:avLst/>
              <a:gdLst/>
              <a:ahLst/>
              <a:cxnLst/>
              <a:rect l="l" t="t" r="r" b="b"/>
              <a:pathLst>
                <a:path w="9144000" h="5791200">
                  <a:moveTo>
                    <a:pt x="914400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9144000" y="5791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1067561"/>
              <a:ext cx="9144000" cy="5791200"/>
            </a:xfrm>
            <a:custGeom>
              <a:avLst/>
              <a:gdLst/>
              <a:ahLst/>
              <a:cxnLst/>
              <a:rect l="l" t="t" r="r" b="b"/>
              <a:pathLst>
                <a:path w="9144000" h="5791200">
                  <a:moveTo>
                    <a:pt x="0" y="5791200"/>
                  </a:moveTo>
                  <a:lnTo>
                    <a:pt x="9144000" y="5791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1089405"/>
            <a:ext cx="898842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Biopesticide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formulation made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naturally occurring  substances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controls </a:t>
            </a:r>
            <a:r>
              <a:rPr sz="2400" dirty="0">
                <a:latin typeface="Times New Roman"/>
                <a:cs typeface="Times New Roman"/>
              </a:rPr>
              <a:t>pests by non toxic </a:t>
            </a:r>
            <a:r>
              <a:rPr sz="2400" spc="-5" dirty="0">
                <a:latin typeface="Times New Roman"/>
                <a:cs typeface="Times New Roman"/>
              </a:rPr>
              <a:t>mechanisms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ecofriendly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manner.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Biopesticides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derived from </a:t>
            </a:r>
            <a:r>
              <a:rPr sz="2400" spc="-5" dirty="0">
                <a:latin typeface="Times New Roman"/>
                <a:cs typeface="Times New Roman"/>
              </a:rPr>
              <a:t>animals (e.g. nematodes), </a:t>
            </a:r>
            <a:r>
              <a:rPr sz="2400" dirty="0">
                <a:latin typeface="Times New Roman"/>
                <a:cs typeface="Times New Roman"/>
              </a:rPr>
              <a:t>plants  </a:t>
            </a:r>
            <a:r>
              <a:rPr sz="2400" spc="-5" dirty="0">
                <a:latin typeface="Times New Roman"/>
                <a:cs typeface="Times New Roman"/>
              </a:rPr>
              <a:t>(Chrysanthemum, Azadirachta)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micro-organisms </a:t>
            </a:r>
            <a:r>
              <a:rPr sz="2400" spc="-5" dirty="0">
                <a:latin typeface="Times New Roman"/>
                <a:cs typeface="Times New Roman"/>
              </a:rPr>
              <a:t>(e.g. Bacillus  thuringiensis, </a:t>
            </a:r>
            <a:r>
              <a:rPr sz="2400" spc="-10" dirty="0">
                <a:latin typeface="Times New Roman"/>
                <a:cs typeface="Times New Roman"/>
              </a:rPr>
              <a:t>Trichoderma, </a:t>
            </a:r>
            <a:r>
              <a:rPr sz="2400" spc="-5" dirty="0">
                <a:latin typeface="Times New Roman"/>
                <a:cs typeface="Times New Roman"/>
              </a:rPr>
              <a:t>nucleopolyhedrosis </a:t>
            </a:r>
            <a:r>
              <a:rPr sz="2400" dirty="0">
                <a:latin typeface="Times New Roman"/>
                <a:cs typeface="Times New Roman"/>
              </a:rPr>
              <a:t>virus), </a:t>
            </a:r>
            <a:r>
              <a:rPr sz="2400" spc="-5" dirty="0">
                <a:latin typeface="Times New Roman"/>
                <a:cs typeface="Times New Roman"/>
              </a:rPr>
              <a:t>and include  </a:t>
            </a:r>
            <a:r>
              <a:rPr sz="2400" dirty="0">
                <a:latin typeface="Times New Roman"/>
                <a:cs typeface="Times New Roman"/>
              </a:rPr>
              <a:t>living </a:t>
            </a:r>
            <a:r>
              <a:rPr sz="2400" spc="-10" dirty="0">
                <a:latin typeface="Times New Roman"/>
                <a:cs typeface="Times New Roman"/>
              </a:rPr>
              <a:t>organisms </a:t>
            </a:r>
            <a:r>
              <a:rPr sz="2400" dirty="0">
                <a:latin typeface="Times New Roman"/>
                <a:cs typeface="Times New Roman"/>
              </a:rPr>
              <a:t>(natural </a:t>
            </a:r>
            <a:r>
              <a:rPr sz="2400" spc="-5" dirty="0">
                <a:latin typeface="Times New Roman"/>
                <a:cs typeface="Times New Roman"/>
              </a:rPr>
              <a:t>enemies)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spc="-5" dirty="0">
                <a:latin typeface="Times New Roman"/>
                <a:cs typeface="Times New Roman"/>
              </a:rPr>
              <a:t>biopesticides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generally less </a:t>
            </a:r>
            <a:r>
              <a:rPr sz="2400" dirty="0">
                <a:latin typeface="Times New Roman"/>
                <a:cs typeface="Times New Roman"/>
              </a:rPr>
              <a:t>toxic to </a:t>
            </a:r>
            <a:r>
              <a:rPr sz="2400" spc="-5" dirty="0">
                <a:latin typeface="Times New Roman"/>
                <a:cs typeface="Times New Roman"/>
              </a:rPr>
              <a:t>the user </a:t>
            </a:r>
            <a:r>
              <a:rPr sz="2400" dirty="0">
                <a:latin typeface="Times New Roman"/>
                <a:cs typeface="Times New Roman"/>
              </a:rPr>
              <a:t>and are  </a:t>
            </a:r>
            <a:r>
              <a:rPr sz="2400" spc="-10" dirty="0">
                <a:latin typeface="Times New Roman"/>
                <a:cs typeface="Times New Roman"/>
              </a:rPr>
              <a:t>non-target organisms,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them </a:t>
            </a:r>
            <a:r>
              <a:rPr sz="2400" spc="-5" dirty="0">
                <a:latin typeface="Times New Roman"/>
                <a:cs typeface="Times New Roman"/>
              </a:rPr>
              <a:t>desirable and sustainable tools </a:t>
            </a:r>
            <a:r>
              <a:rPr sz="2400" dirty="0">
                <a:latin typeface="Times New Roman"/>
                <a:cs typeface="Times New Roman"/>
              </a:rPr>
              <a:t>for  disease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0523"/>
            <a:ext cx="402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Advatages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dirty="0"/>
              <a:t>biopesticides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961390"/>
            <a:ext cx="898842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Inherently less </a:t>
            </a:r>
            <a:r>
              <a:rPr sz="2400" spc="-5" dirty="0">
                <a:latin typeface="Times New Roman"/>
                <a:cs typeface="Times New Roman"/>
              </a:rPr>
              <a:t>harmful </a:t>
            </a:r>
            <a:r>
              <a:rPr sz="2400" dirty="0">
                <a:latin typeface="Times New Roman"/>
                <a:cs typeface="Times New Roman"/>
              </a:rPr>
              <a:t>and less </a:t>
            </a:r>
            <a:r>
              <a:rPr sz="2400" spc="-5" dirty="0">
                <a:latin typeface="Times New Roman"/>
                <a:cs typeface="Times New Roman"/>
              </a:rPr>
              <a:t>environmental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3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Designed to </a:t>
            </a:r>
            <a:r>
              <a:rPr sz="2400" spc="-10" dirty="0">
                <a:latin typeface="Times New Roman"/>
                <a:cs typeface="Times New Roman"/>
              </a:rPr>
              <a:t>affect </a:t>
            </a: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specific </a:t>
            </a:r>
            <a:r>
              <a:rPr sz="2400" dirty="0">
                <a:latin typeface="Times New Roman"/>
                <a:cs typeface="Times New Roman"/>
              </a:rPr>
              <a:t>pest </a:t>
            </a:r>
            <a:r>
              <a:rPr sz="2400" spc="-35" dirty="0">
                <a:latin typeface="Times New Roman"/>
                <a:cs typeface="Times New Roman"/>
              </a:rPr>
              <a:t>or, </a:t>
            </a:r>
            <a:r>
              <a:rPr sz="2400" spc="-5" dirty="0">
                <a:latin typeface="Times New Roman"/>
                <a:cs typeface="Times New Roman"/>
              </a:rPr>
              <a:t>in some cases,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few  </a:t>
            </a:r>
            <a:r>
              <a:rPr sz="2400" spc="-10" dirty="0">
                <a:latin typeface="Times New Roman"/>
                <a:cs typeface="Times New Roman"/>
              </a:rPr>
              <a:t>target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organisms,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Often </a:t>
            </a:r>
            <a:r>
              <a:rPr sz="2400" spc="-10" dirty="0">
                <a:latin typeface="Times New Roman"/>
                <a:cs typeface="Times New Roman"/>
              </a:rPr>
              <a:t>effective </a:t>
            </a:r>
            <a:r>
              <a:rPr sz="2400" dirty="0">
                <a:latin typeface="Times New Roman"/>
                <a:cs typeface="Times New Roman"/>
              </a:rPr>
              <a:t>in very </a:t>
            </a:r>
            <a:r>
              <a:rPr sz="2400" spc="-10" dirty="0">
                <a:latin typeface="Times New Roman"/>
                <a:cs typeface="Times New Roman"/>
              </a:rPr>
              <a:t>small </a:t>
            </a:r>
            <a:r>
              <a:rPr sz="2400" spc="-5" dirty="0">
                <a:latin typeface="Times New Roman"/>
                <a:cs typeface="Times New Roman"/>
              </a:rPr>
              <a:t>quantities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often decompose </a:t>
            </a:r>
            <a:r>
              <a:rPr sz="2400" spc="-20" dirty="0">
                <a:latin typeface="Times New Roman"/>
                <a:cs typeface="Times New Roman"/>
              </a:rPr>
              <a:t>quickly,  </a:t>
            </a:r>
            <a:r>
              <a:rPr sz="2400" dirty="0">
                <a:latin typeface="Times New Roman"/>
                <a:cs typeface="Times New Roman"/>
              </a:rPr>
              <a:t>thereby </a:t>
            </a:r>
            <a:r>
              <a:rPr sz="2400" spc="-5" dirty="0">
                <a:latin typeface="Times New Roman"/>
                <a:cs typeface="Times New Roman"/>
              </a:rPr>
              <a:t>resulting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lower </a:t>
            </a:r>
            <a:r>
              <a:rPr sz="2400" dirty="0">
                <a:latin typeface="Times New Roman"/>
                <a:cs typeface="Times New Roman"/>
              </a:rPr>
              <a:t>exposures and </a:t>
            </a:r>
            <a:r>
              <a:rPr sz="2400" spc="-10" dirty="0">
                <a:latin typeface="Times New Roman"/>
                <a:cs typeface="Times New Roman"/>
              </a:rPr>
              <a:t>largely </a:t>
            </a:r>
            <a:r>
              <a:rPr sz="2400" dirty="0">
                <a:latin typeface="Times New Roman"/>
                <a:cs typeface="Times New Roman"/>
              </a:rPr>
              <a:t>avoiding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pollution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222375" algn="l"/>
                <a:tab pos="1920875" algn="l"/>
                <a:tab pos="2315210" algn="l"/>
                <a:tab pos="2590165" algn="l"/>
                <a:tab pos="4083685" algn="l"/>
                <a:tab pos="4476750" algn="l"/>
                <a:tab pos="5850255" algn="l"/>
                <a:tab pos="6497955" algn="l"/>
                <a:tab pos="822833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	</a:t>
            </a:r>
            <a:r>
              <a:rPr sz="2400" dirty="0">
                <a:latin typeface="Times New Roman"/>
                <a:cs typeface="Times New Roman"/>
              </a:rPr>
              <a:t>used	as	a	</a:t>
            </a:r>
            <a:r>
              <a:rPr sz="2400" spc="-5" dirty="0">
                <a:latin typeface="Times New Roman"/>
                <a:cs typeface="Times New Roman"/>
              </a:rPr>
              <a:t>component	of	Integrated	</a:t>
            </a:r>
            <a:r>
              <a:rPr sz="2400" dirty="0">
                <a:latin typeface="Times New Roman"/>
                <a:cs typeface="Times New Roman"/>
              </a:rPr>
              <a:t>Pest	</a:t>
            </a:r>
            <a:r>
              <a:rPr sz="2400" spc="-5" dirty="0">
                <a:latin typeface="Times New Roman"/>
                <a:cs typeface="Times New Roman"/>
              </a:rPr>
              <a:t>Management	(IPM)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programs, </a:t>
            </a:r>
            <a:r>
              <a:rPr sz="2400" dirty="0">
                <a:latin typeface="Times New Roman"/>
                <a:cs typeface="Times New Roman"/>
              </a:rPr>
              <a:t>biopesticides can contribute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greatly.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155" y="429768"/>
            <a:ext cx="4057015" cy="1237615"/>
            <a:chOff x="486155" y="429768"/>
            <a:chExt cx="4057015" cy="1237615"/>
          </a:xfrm>
        </p:grpSpPr>
        <p:sp>
          <p:nvSpPr>
            <p:cNvPr id="3" name="object 3"/>
            <p:cNvSpPr/>
            <p:nvPr/>
          </p:nvSpPr>
          <p:spPr>
            <a:xfrm>
              <a:off x="486155" y="429768"/>
              <a:ext cx="4056888" cy="123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457200"/>
              <a:ext cx="39624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399" y="457200"/>
              <a:ext cx="3962400" cy="1143000"/>
            </a:xfrm>
            <a:custGeom>
              <a:avLst/>
              <a:gdLst/>
              <a:ahLst/>
              <a:cxnLst/>
              <a:rect l="l" t="t" r="r" b="b"/>
              <a:pathLst>
                <a:path w="3962400" h="1143000">
                  <a:moveTo>
                    <a:pt x="0" y="1143000"/>
                  </a:moveTo>
                  <a:lnTo>
                    <a:pt x="3962400" y="11430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370" y="790702"/>
            <a:ext cx="331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Types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biopesticides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255" y="1587943"/>
            <a:ext cx="9170035" cy="5283835"/>
            <a:chOff x="-12255" y="1587943"/>
            <a:chExt cx="9170035" cy="5283835"/>
          </a:xfrm>
        </p:grpSpPr>
        <p:sp>
          <p:nvSpPr>
            <p:cNvPr id="8" name="object 8"/>
            <p:cNvSpPr/>
            <p:nvPr/>
          </p:nvSpPr>
          <p:spPr>
            <a:xfrm>
              <a:off x="762" y="1600961"/>
              <a:ext cx="9144000" cy="5257800"/>
            </a:xfrm>
            <a:custGeom>
              <a:avLst/>
              <a:gdLst/>
              <a:ahLst/>
              <a:cxnLst/>
              <a:rect l="l" t="t" r="r" b="b"/>
              <a:pathLst>
                <a:path w="9144000" h="5257800">
                  <a:moveTo>
                    <a:pt x="91440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9144000" y="5257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1600961"/>
              <a:ext cx="9144000" cy="5257800"/>
            </a:xfrm>
            <a:custGeom>
              <a:avLst/>
              <a:gdLst/>
              <a:ahLst/>
              <a:cxnLst/>
              <a:rect l="l" t="t" r="r" b="b"/>
              <a:pathLst>
                <a:path w="9144000" h="5257800">
                  <a:moveTo>
                    <a:pt x="0" y="5257800"/>
                  </a:moveTo>
                  <a:lnTo>
                    <a:pt x="9144000" y="5257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2578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1534629"/>
            <a:ext cx="6107430" cy="25876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Microbial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pesticides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Plant-incorporated-protectants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(PIPs)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Biochemical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pesticides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Botanical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pesticides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Biotic agents (parasitoids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predators)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14159" y="1066800"/>
            <a:ext cx="2529840" cy="5791200"/>
            <a:chOff x="6614159" y="1066800"/>
            <a:chExt cx="2529840" cy="5791200"/>
          </a:xfrm>
        </p:grpSpPr>
        <p:sp>
          <p:nvSpPr>
            <p:cNvPr id="12" name="object 12"/>
            <p:cNvSpPr/>
            <p:nvPr/>
          </p:nvSpPr>
          <p:spPr>
            <a:xfrm>
              <a:off x="6614159" y="4561330"/>
              <a:ext cx="2529840" cy="22966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9399" y="1066800"/>
              <a:ext cx="2514600" cy="3505200"/>
            </a:xfrm>
            <a:custGeom>
              <a:avLst/>
              <a:gdLst/>
              <a:ahLst/>
              <a:cxnLst/>
              <a:rect l="l" t="t" r="r" b="b"/>
              <a:pathLst>
                <a:path w="2514600" h="3505200">
                  <a:moveTo>
                    <a:pt x="2298446" y="0"/>
                  </a:moveTo>
                  <a:lnTo>
                    <a:pt x="216153" y="0"/>
                  </a:lnTo>
                  <a:lnTo>
                    <a:pt x="166591" y="5708"/>
                  </a:lnTo>
                  <a:lnTo>
                    <a:pt x="121094" y="21969"/>
                  </a:lnTo>
                  <a:lnTo>
                    <a:pt x="80960" y="47486"/>
                  </a:lnTo>
                  <a:lnTo>
                    <a:pt x="47486" y="80960"/>
                  </a:lnTo>
                  <a:lnTo>
                    <a:pt x="21969" y="121094"/>
                  </a:lnTo>
                  <a:lnTo>
                    <a:pt x="5708" y="166591"/>
                  </a:lnTo>
                  <a:lnTo>
                    <a:pt x="0" y="216153"/>
                  </a:lnTo>
                  <a:lnTo>
                    <a:pt x="0" y="3289046"/>
                  </a:lnTo>
                  <a:lnTo>
                    <a:pt x="5708" y="3338608"/>
                  </a:lnTo>
                  <a:lnTo>
                    <a:pt x="21969" y="3384105"/>
                  </a:lnTo>
                  <a:lnTo>
                    <a:pt x="47486" y="3424239"/>
                  </a:lnTo>
                  <a:lnTo>
                    <a:pt x="80960" y="3457713"/>
                  </a:lnTo>
                  <a:lnTo>
                    <a:pt x="121094" y="3483230"/>
                  </a:lnTo>
                  <a:lnTo>
                    <a:pt x="166591" y="3499491"/>
                  </a:lnTo>
                  <a:lnTo>
                    <a:pt x="216153" y="3505200"/>
                  </a:lnTo>
                  <a:lnTo>
                    <a:pt x="2298446" y="3505200"/>
                  </a:lnTo>
                  <a:lnTo>
                    <a:pt x="2348008" y="3499491"/>
                  </a:lnTo>
                  <a:lnTo>
                    <a:pt x="2393505" y="3483230"/>
                  </a:lnTo>
                  <a:lnTo>
                    <a:pt x="2433639" y="3457713"/>
                  </a:lnTo>
                  <a:lnTo>
                    <a:pt x="2467113" y="3424239"/>
                  </a:lnTo>
                  <a:lnTo>
                    <a:pt x="2492630" y="3384105"/>
                  </a:lnTo>
                  <a:lnTo>
                    <a:pt x="2508891" y="3338608"/>
                  </a:lnTo>
                  <a:lnTo>
                    <a:pt x="2514600" y="3289046"/>
                  </a:lnTo>
                  <a:lnTo>
                    <a:pt x="2514600" y="216153"/>
                  </a:lnTo>
                  <a:lnTo>
                    <a:pt x="2508891" y="166591"/>
                  </a:lnTo>
                  <a:lnTo>
                    <a:pt x="2492630" y="121094"/>
                  </a:lnTo>
                  <a:lnTo>
                    <a:pt x="2467113" y="80960"/>
                  </a:lnTo>
                  <a:lnTo>
                    <a:pt x="2433639" y="47486"/>
                  </a:lnTo>
                  <a:lnTo>
                    <a:pt x="2393505" y="21969"/>
                  </a:lnTo>
                  <a:lnTo>
                    <a:pt x="2348008" y="5708"/>
                  </a:lnTo>
                  <a:lnTo>
                    <a:pt x="229844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9399" y="1066800"/>
              <a:ext cx="2514600" cy="3505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56" y="277368"/>
            <a:ext cx="4209415" cy="1237615"/>
            <a:chOff x="333756" y="277368"/>
            <a:chExt cx="4209415" cy="1237615"/>
          </a:xfrm>
        </p:grpSpPr>
        <p:sp>
          <p:nvSpPr>
            <p:cNvPr id="3" name="object 3"/>
            <p:cNvSpPr/>
            <p:nvPr/>
          </p:nvSpPr>
          <p:spPr>
            <a:xfrm>
              <a:off x="333756" y="277368"/>
              <a:ext cx="4209288" cy="123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304800"/>
              <a:ext cx="4114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04800"/>
              <a:ext cx="4114800" cy="1143000"/>
            </a:xfrm>
            <a:custGeom>
              <a:avLst/>
              <a:gdLst/>
              <a:ahLst/>
              <a:cxnLst/>
              <a:rect l="l" t="t" r="r" b="b"/>
              <a:pathLst>
                <a:path w="4114800" h="1143000">
                  <a:moveTo>
                    <a:pt x="0" y="1143000"/>
                  </a:moveTo>
                  <a:lnTo>
                    <a:pt x="4114800" y="1143000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2802" y="676402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Microbial</a:t>
            </a:r>
            <a:r>
              <a:rPr spc="140" dirty="0"/>
              <a:t> </a:t>
            </a:r>
            <a:r>
              <a:rPr spc="-5" dirty="0"/>
              <a:t>Pesticides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255" y="1130743"/>
            <a:ext cx="9170035" cy="5741035"/>
            <a:chOff x="-12255" y="1130743"/>
            <a:chExt cx="9170035" cy="5741035"/>
          </a:xfrm>
        </p:grpSpPr>
        <p:sp>
          <p:nvSpPr>
            <p:cNvPr id="8" name="object 8"/>
            <p:cNvSpPr/>
            <p:nvPr/>
          </p:nvSpPr>
          <p:spPr>
            <a:xfrm>
              <a:off x="762" y="1143761"/>
              <a:ext cx="9144000" cy="5715000"/>
            </a:xfrm>
            <a:custGeom>
              <a:avLst/>
              <a:gdLst/>
              <a:ahLst/>
              <a:cxnLst/>
              <a:rect l="l" t="t" r="r" b="b"/>
              <a:pathLst>
                <a:path w="9144000" h="5715000">
                  <a:moveTo>
                    <a:pt x="91440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9144000" y="5715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1143761"/>
              <a:ext cx="9144000" cy="5715000"/>
            </a:xfrm>
            <a:custGeom>
              <a:avLst/>
              <a:gdLst/>
              <a:ahLst/>
              <a:cxnLst/>
              <a:rect l="l" t="t" r="r" b="b"/>
              <a:pathLst>
                <a:path w="9144000" h="5715000">
                  <a:moveTo>
                    <a:pt x="0" y="5715000"/>
                  </a:moveTo>
                  <a:lnTo>
                    <a:pt x="9144000" y="5715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1531365"/>
            <a:ext cx="89884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Microbial pesticides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microscopic living </a:t>
            </a:r>
            <a:r>
              <a:rPr sz="2400" spc="-10" dirty="0">
                <a:latin typeface="Times New Roman"/>
                <a:cs typeface="Times New Roman"/>
              </a:rPr>
              <a:t>organisms  </a:t>
            </a:r>
            <a:r>
              <a:rPr sz="2400" dirty="0">
                <a:latin typeface="Times New Roman"/>
                <a:cs typeface="Times New Roman"/>
              </a:rPr>
              <a:t>(viruses, </a:t>
            </a:r>
            <a:r>
              <a:rPr sz="2400" spc="-5" dirty="0">
                <a:latin typeface="Times New Roman"/>
                <a:cs typeface="Times New Roman"/>
              </a:rPr>
              <a:t>bacteria, </a:t>
            </a:r>
            <a:r>
              <a:rPr sz="2400" dirty="0">
                <a:latin typeface="Times New Roman"/>
                <a:cs typeface="Times New Roman"/>
              </a:rPr>
              <a:t>fungi, </a:t>
            </a:r>
            <a:r>
              <a:rPr sz="2400" spc="-5" dirty="0">
                <a:latin typeface="Times New Roman"/>
                <a:cs typeface="Times New Roman"/>
              </a:rPr>
              <a:t>protozoa,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nematodes)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toxin produced </a:t>
            </a:r>
            <a:r>
              <a:rPr sz="2400" dirty="0">
                <a:latin typeface="Times New Roman"/>
                <a:cs typeface="Times New Roman"/>
              </a:rPr>
              <a:t>by  these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organisms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Applied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conventional </a:t>
            </a:r>
            <a:r>
              <a:rPr sz="2400" spc="-5" dirty="0">
                <a:latin typeface="Times New Roman"/>
                <a:cs typeface="Times New Roman"/>
              </a:rPr>
              <a:t>insecticidal sprays, dusts,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granules.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Their greatest strength </a:t>
            </a:r>
            <a:r>
              <a:rPr sz="2400" dirty="0">
                <a:latin typeface="Times New Roman"/>
                <a:cs typeface="Times New Roman"/>
              </a:rPr>
              <a:t>is their </a:t>
            </a:r>
            <a:r>
              <a:rPr sz="2400" spc="-5" dirty="0">
                <a:latin typeface="Times New Roman"/>
                <a:cs typeface="Times New Roman"/>
              </a:rPr>
              <a:t>specificity as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essentially  </a:t>
            </a:r>
            <a:r>
              <a:rPr sz="2400" dirty="0">
                <a:latin typeface="Times New Roman"/>
                <a:cs typeface="Times New Roman"/>
              </a:rPr>
              <a:t>nontoxic and non pathogenic to </a:t>
            </a:r>
            <a:r>
              <a:rPr sz="2400" spc="-5" dirty="0">
                <a:latin typeface="Times New Roman"/>
                <a:cs typeface="Times New Roman"/>
              </a:rPr>
              <a:t>animals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Microbial pesticides </a:t>
            </a:r>
            <a:r>
              <a:rPr sz="2400" dirty="0">
                <a:latin typeface="Times New Roman"/>
                <a:cs typeface="Times New Roman"/>
              </a:rPr>
              <a:t>includes </a:t>
            </a:r>
            <a:r>
              <a:rPr sz="2400" spc="-5" dirty="0">
                <a:latin typeface="Times New Roman"/>
                <a:cs typeface="Times New Roman"/>
              </a:rPr>
              <a:t>insecticides, fungicides, herbicides </a:t>
            </a:r>
            <a:r>
              <a:rPr sz="2400" dirty="0">
                <a:latin typeface="Times New Roman"/>
                <a:cs typeface="Times New Roman"/>
              </a:rPr>
              <a:t>and  growth regulators of </a:t>
            </a:r>
            <a:r>
              <a:rPr sz="2400" spc="-5" dirty="0">
                <a:latin typeface="Times New Roman"/>
                <a:cs typeface="Times New Roman"/>
              </a:rPr>
              <a:t>microbial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24600" y="0"/>
            <a:ext cx="28194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246888"/>
            <a:ext cx="8324215" cy="1725295"/>
            <a:chOff x="409955" y="246888"/>
            <a:chExt cx="8324215" cy="1725295"/>
          </a:xfrm>
        </p:grpSpPr>
        <p:sp>
          <p:nvSpPr>
            <p:cNvPr id="3" name="object 3"/>
            <p:cNvSpPr/>
            <p:nvPr/>
          </p:nvSpPr>
          <p:spPr>
            <a:xfrm>
              <a:off x="409955" y="246888"/>
              <a:ext cx="8324088" cy="1725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199" y="274320"/>
              <a:ext cx="8229600" cy="1630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274320"/>
              <a:ext cx="8229600" cy="1630680"/>
            </a:xfrm>
            <a:custGeom>
              <a:avLst/>
              <a:gdLst/>
              <a:ahLst/>
              <a:cxnLst/>
              <a:rect l="l" t="t" r="r" b="b"/>
              <a:pathLst>
                <a:path w="8229600" h="1630680">
                  <a:moveTo>
                    <a:pt x="0" y="1630679"/>
                  </a:moveTo>
                  <a:lnTo>
                    <a:pt x="8229600" y="1630679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6306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7478" y="491998"/>
            <a:ext cx="72263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Some of the important </a:t>
            </a:r>
            <a:r>
              <a:rPr sz="3100" spc="-10" dirty="0"/>
              <a:t>microbial</a:t>
            </a:r>
            <a:r>
              <a:rPr sz="3100" spc="70" dirty="0"/>
              <a:t> </a:t>
            </a:r>
            <a:r>
              <a:rPr sz="3100" spc="-5" dirty="0"/>
              <a:t>pesticides</a:t>
            </a:r>
            <a:endParaRPr sz="3100"/>
          </a:p>
        </p:txBody>
      </p:sp>
      <p:grpSp>
        <p:nvGrpSpPr>
          <p:cNvPr id="7" name="object 7"/>
          <p:cNvGrpSpPr/>
          <p:nvPr/>
        </p:nvGrpSpPr>
        <p:grpSpPr>
          <a:xfrm>
            <a:off x="-12191" y="1130807"/>
            <a:ext cx="9170035" cy="5741035"/>
            <a:chOff x="-12191" y="1130807"/>
            <a:chExt cx="9170035" cy="5741035"/>
          </a:xfrm>
        </p:grpSpPr>
        <p:sp>
          <p:nvSpPr>
            <p:cNvPr id="8" name="object 8"/>
            <p:cNvSpPr/>
            <p:nvPr/>
          </p:nvSpPr>
          <p:spPr>
            <a:xfrm>
              <a:off x="762" y="1143761"/>
              <a:ext cx="9144000" cy="5715000"/>
            </a:xfrm>
            <a:custGeom>
              <a:avLst/>
              <a:gdLst/>
              <a:ahLst/>
              <a:cxnLst/>
              <a:rect l="l" t="t" r="r" b="b"/>
              <a:pathLst>
                <a:path w="9144000" h="5715000">
                  <a:moveTo>
                    <a:pt x="91440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9144000" y="5715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1143761"/>
              <a:ext cx="9144000" cy="5715000"/>
            </a:xfrm>
            <a:custGeom>
              <a:avLst/>
              <a:gdLst/>
              <a:ahLst/>
              <a:cxnLst/>
              <a:rect l="l" t="t" r="r" b="b"/>
              <a:pathLst>
                <a:path w="9144000" h="5715000">
                  <a:moveTo>
                    <a:pt x="0" y="5715000"/>
                  </a:moveTo>
                  <a:lnTo>
                    <a:pt x="9144000" y="5715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1058306"/>
            <a:ext cx="4359275" cy="107505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300" b="1" dirty="0">
                <a:latin typeface="Times New Roman"/>
                <a:cs typeface="Times New Roman"/>
              </a:rPr>
              <a:t>a. </a:t>
            </a:r>
            <a:r>
              <a:rPr sz="2800" b="1" i="1" spc="-5" dirty="0">
                <a:latin typeface="Times New Roman"/>
                <a:cs typeface="Times New Roman"/>
              </a:rPr>
              <a:t>Bacillus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thuringiensis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1949450" algn="l"/>
                <a:tab pos="2393315" algn="l"/>
                <a:tab pos="3292475" algn="l"/>
                <a:tab pos="3736340" algn="l"/>
              </a:tabLst>
            </a:pPr>
            <a:r>
              <a:rPr sz="2400" dirty="0">
                <a:latin typeface="Times New Roman"/>
                <a:cs typeface="Times New Roman"/>
              </a:rPr>
              <a:t>Discove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ed	in	Japan	in	early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2701" y="1649933"/>
            <a:ext cx="537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-16203" dirty="0">
                <a:latin typeface="Times New Roman"/>
                <a:cs typeface="Times New Roman"/>
              </a:rPr>
              <a:t>20</a:t>
            </a:r>
            <a:r>
              <a:rPr sz="1600" spc="-10" dirty="0"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7136" y="1741373"/>
            <a:ext cx="3778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  <a:tab pos="1780539" algn="l"/>
                <a:tab pos="2475865" algn="l"/>
                <a:tab pos="3629660" algn="l"/>
              </a:tabLst>
            </a:pPr>
            <a:r>
              <a:rPr sz="2400" dirty="0">
                <a:latin typeface="Times New Roman"/>
                <a:cs typeface="Times New Roman"/>
              </a:rPr>
              <a:t>ce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tury	and	</a:t>
            </a:r>
            <a:r>
              <a:rPr sz="2400" spc="-10" dirty="0">
                <a:latin typeface="Times New Roman"/>
                <a:cs typeface="Times New Roman"/>
              </a:rPr>
              <a:t>fi</a:t>
            </a:r>
            <a:r>
              <a:rPr sz="2400" dirty="0">
                <a:latin typeface="Times New Roman"/>
                <a:cs typeface="Times New Roman"/>
              </a:rPr>
              <a:t>rst	beco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107819"/>
            <a:ext cx="8989060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commercial </a:t>
            </a:r>
            <a:r>
              <a:rPr sz="2400" dirty="0">
                <a:latin typeface="Times New Roman"/>
                <a:cs typeface="Times New Roman"/>
              </a:rPr>
              <a:t>product in France 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1938.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00355" marR="4588510" indent="-28829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  <a:tab pos="1437640" algn="l"/>
                <a:tab pos="324866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Control 	 lepidopterous	pests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  </a:t>
            </a:r>
            <a:r>
              <a:rPr sz="2400" spc="-5" dirty="0">
                <a:latin typeface="Times New Roman"/>
                <a:cs typeface="Times New Roman"/>
              </a:rPr>
              <a:t>American </a:t>
            </a:r>
            <a:r>
              <a:rPr sz="2400" dirty="0">
                <a:latin typeface="Times New Roman"/>
                <a:cs typeface="Times New Roman"/>
              </a:rPr>
              <a:t>bollworm in cotton  and stem </a:t>
            </a:r>
            <a:r>
              <a:rPr sz="2400" spc="-5" dirty="0">
                <a:latin typeface="Times New Roman"/>
                <a:cs typeface="Times New Roman"/>
              </a:rPr>
              <a:t>borers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rice.</a:t>
            </a:r>
            <a:endParaRPr sz="2400">
              <a:latin typeface="Times New Roman"/>
              <a:cs typeface="Times New Roman"/>
            </a:endParaRPr>
          </a:p>
          <a:p>
            <a:pPr marR="426084" algn="r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Times New Roman"/>
                <a:cs typeface="Times New Roman"/>
              </a:rPr>
              <a:t>Fig: </a:t>
            </a:r>
            <a:r>
              <a:rPr sz="1800" i="1" dirty="0">
                <a:latin typeface="Times New Roman"/>
                <a:cs typeface="Times New Roman"/>
              </a:rPr>
              <a:t>Bacillus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thuringiensis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ingested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pest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larvae,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Bt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releases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toxins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damage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mid </a:t>
            </a:r>
            <a:r>
              <a:rPr sz="2400" dirty="0">
                <a:latin typeface="Times New Roman"/>
                <a:cs typeface="Times New Roman"/>
              </a:rPr>
              <a:t>gut of the pest, eventually killing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Main </a:t>
            </a:r>
            <a:r>
              <a:rPr sz="2400" spc="-5" dirty="0">
                <a:latin typeface="Times New Roman"/>
                <a:cs typeface="Times New Roman"/>
              </a:rPr>
              <a:t>sources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production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Bt preparations </a:t>
            </a:r>
            <a:r>
              <a:rPr sz="2400" dirty="0">
                <a:latin typeface="Times New Roman"/>
                <a:cs typeface="Times New Roman"/>
              </a:rPr>
              <a:t>are the </a:t>
            </a:r>
            <a:r>
              <a:rPr sz="2400" spc="-5" dirty="0">
                <a:latin typeface="Times New Roman"/>
                <a:cs typeface="Times New Roman"/>
              </a:rPr>
              <a:t>strains </a:t>
            </a:r>
            <a:r>
              <a:rPr sz="2400" dirty="0">
                <a:latin typeface="Times New Roman"/>
                <a:cs typeface="Times New Roman"/>
              </a:rPr>
              <a:t>of  the subspecies </a:t>
            </a:r>
            <a:r>
              <a:rPr sz="2400" i="1" dirty="0">
                <a:latin typeface="Times New Roman"/>
                <a:cs typeface="Times New Roman"/>
              </a:rPr>
              <a:t>kurstaki, galeriae and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dendrolimus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44767" y="2048255"/>
            <a:ext cx="2874264" cy="2188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353568"/>
            <a:ext cx="9170035" cy="6518275"/>
            <a:chOff x="-12191" y="353568"/>
            <a:chExt cx="9170035" cy="6518275"/>
          </a:xfrm>
        </p:grpSpPr>
        <p:sp>
          <p:nvSpPr>
            <p:cNvPr id="3" name="object 3"/>
            <p:cNvSpPr/>
            <p:nvPr/>
          </p:nvSpPr>
          <p:spPr>
            <a:xfrm>
              <a:off x="181355" y="353568"/>
              <a:ext cx="6114288" cy="1161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" y="381000"/>
              <a:ext cx="60198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" y="381000"/>
              <a:ext cx="6019800" cy="1066800"/>
            </a:xfrm>
            <a:custGeom>
              <a:avLst/>
              <a:gdLst/>
              <a:ahLst/>
              <a:cxnLst/>
              <a:rect l="l" t="t" r="r" b="b"/>
              <a:pathLst>
                <a:path w="6019800" h="1066800">
                  <a:moveTo>
                    <a:pt x="0" y="1066800"/>
                  </a:moveTo>
                  <a:lnTo>
                    <a:pt x="6019800" y="1066800"/>
                  </a:lnTo>
                  <a:lnTo>
                    <a:pt x="6019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1372361"/>
              <a:ext cx="9144000" cy="5486400"/>
            </a:xfrm>
            <a:custGeom>
              <a:avLst/>
              <a:gdLst/>
              <a:ahLst/>
              <a:cxnLst/>
              <a:rect l="l" t="t" r="r" b="b"/>
              <a:pathLst>
                <a:path w="9144000" h="5486400">
                  <a:moveTo>
                    <a:pt x="91440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9144000" y="5486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1372361"/>
              <a:ext cx="9144000" cy="5486400"/>
            </a:xfrm>
            <a:custGeom>
              <a:avLst/>
              <a:gdLst/>
              <a:ahLst/>
              <a:cxnLst/>
              <a:rect l="l" t="t" r="r" b="b"/>
              <a:pathLst>
                <a:path w="9144000" h="5486400">
                  <a:moveTo>
                    <a:pt x="0" y="5486400"/>
                  </a:moveTo>
                  <a:lnTo>
                    <a:pt x="9144000" y="5486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525526"/>
            <a:ext cx="8987790" cy="4186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b. </a:t>
            </a:r>
            <a:r>
              <a:rPr sz="2400" b="1" i="1" dirty="0">
                <a:latin typeface="Times New Roman"/>
                <a:cs typeface="Times New Roman"/>
              </a:rPr>
              <a:t>Agrobacterium radiobacter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(Agrocin)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  <a:tab pos="3716020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Agrobacterium</a:t>
            </a:r>
            <a:r>
              <a:rPr sz="2400" i="1" spc="2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radiobacter	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treat </a:t>
            </a:r>
            <a:r>
              <a:rPr sz="2400" dirty="0">
                <a:latin typeface="Times New Roman"/>
                <a:cs typeface="Times New Roman"/>
              </a:rPr>
              <a:t>roots during </a:t>
            </a:r>
            <a:r>
              <a:rPr sz="2400" spc="-5" dirty="0">
                <a:latin typeface="Times New Roman"/>
                <a:cs typeface="Times New Roman"/>
              </a:rPr>
              <a:t>transplanting,  </a:t>
            </a:r>
            <a:r>
              <a:rPr sz="2400" dirty="0">
                <a:latin typeface="Times New Roman"/>
                <a:cs typeface="Times New Roman"/>
              </a:rPr>
              <a:t>that checks crown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gall.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Crown gall is a </a:t>
            </a:r>
            <a:r>
              <a:rPr sz="2400" spc="-5" dirty="0">
                <a:latin typeface="Times New Roman"/>
                <a:cs typeface="Times New Roman"/>
              </a:rPr>
              <a:t>disease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peaches, grapevine, roses </a:t>
            </a:r>
            <a:r>
              <a:rPr sz="2400" dirty="0">
                <a:latin typeface="Times New Roman"/>
                <a:cs typeface="Times New Roman"/>
              </a:rPr>
              <a:t>and various </a:t>
            </a:r>
            <a:r>
              <a:rPr sz="2400" spc="-5" dirty="0">
                <a:latin typeface="Times New Roman"/>
                <a:cs typeface="Times New Roman"/>
              </a:rPr>
              <a:t>plants  </a:t>
            </a:r>
            <a:r>
              <a:rPr sz="2400" dirty="0">
                <a:latin typeface="Times New Roman"/>
                <a:cs typeface="Times New Roman"/>
              </a:rPr>
              <a:t>caused </a:t>
            </a:r>
            <a:r>
              <a:rPr sz="2400" spc="-5" dirty="0">
                <a:latin typeface="Times New Roman"/>
                <a:cs typeface="Times New Roman"/>
              </a:rPr>
              <a:t>by soil borne </a:t>
            </a:r>
            <a:r>
              <a:rPr sz="2400" dirty="0">
                <a:latin typeface="Times New Roman"/>
                <a:cs typeface="Times New Roman"/>
              </a:rPr>
              <a:t>pathogen </a:t>
            </a:r>
            <a:r>
              <a:rPr sz="2400" i="1" spc="-10" dirty="0">
                <a:latin typeface="Times New Roman"/>
                <a:cs typeface="Times New Roman"/>
              </a:rPr>
              <a:t>Agrobacterium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tumefaciensm</a:t>
            </a:r>
            <a:r>
              <a:rPr sz="2400" b="1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effective </a:t>
            </a:r>
            <a:r>
              <a:rPr sz="2400" dirty="0">
                <a:latin typeface="Times New Roman"/>
                <a:cs typeface="Times New Roman"/>
              </a:rPr>
              <a:t>strains of </a:t>
            </a:r>
            <a:r>
              <a:rPr sz="2400" i="1" spc="-5" dirty="0">
                <a:latin typeface="Times New Roman"/>
                <a:cs typeface="Times New Roman"/>
              </a:rPr>
              <a:t>A. </a:t>
            </a:r>
            <a:r>
              <a:rPr sz="2400" i="1" dirty="0">
                <a:latin typeface="Times New Roman"/>
                <a:cs typeface="Times New Roman"/>
              </a:rPr>
              <a:t>radiobacter </a:t>
            </a:r>
            <a:r>
              <a:rPr sz="2400" spc="-5" dirty="0">
                <a:latin typeface="Times New Roman"/>
                <a:cs typeface="Times New Roman"/>
              </a:rPr>
              <a:t>posses two important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features:</a:t>
            </a:r>
            <a:endParaRPr sz="2400">
              <a:latin typeface="Times New Roman"/>
              <a:cs typeface="Times New Roman"/>
            </a:endParaRPr>
          </a:p>
          <a:p>
            <a:pPr marL="252729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Times New Roman"/>
                <a:cs typeface="Times New Roman"/>
              </a:rPr>
              <a:t>They are able to colonize host roots to a higher population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density.</a:t>
            </a:r>
            <a:endParaRPr sz="2400">
              <a:latin typeface="Times New Roman"/>
              <a:cs typeface="Times New Roman"/>
            </a:endParaRPr>
          </a:p>
          <a:p>
            <a:pPr marL="252729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Times New Roman"/>
                <a:cs typeface="Times New Roman"/>
              </a:rPr>
              <a:t>They produce an antibiotic, agrocin, that is toxic to </a:t>
            </a:r>
            <a:r>
              <a:rPr sz="2400" i="1" spc="-5" dirty="0">
                <a:latin typeface="Times New Roman"/>
                <a:cs typeface="Times New Roman"/>
              </a:rPr>
              <a:t>A.</a:t>
            </a:r>
            <a:r>
              <a:rPr sz="2400" i="1" spc="-1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tumefaciens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3808" y="0"/>
            <a:ext cx="3060191" cy="1709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370320"/>
          </a:xfrm>
          <a:custGeom>
            <a:avLst/>
            <a:gdLst/>
            <a:ahLst/>
            <a:cxnLst/>
            <a:rect l="l" t="t" r="r" b="b"/>
            <a:pathLst>
              <a:path w="9144000" h="6370320">
                <a:moveTo>
                  <a:pt x="0" y="6370320"/>
                </a:moveTo>
                <a:lnTo>
                  <a:pt x="9144000" y="6370320"/>
                </a:lnTo>
                <a:lnTo>
                  <a:pt x="9144000" y="0"/>
                </a:lnTo>
                <a:lnTo>
                  <a:pt x="0" y="0"/>
                </a:lnTo>
                <a:lnTo>
                  <a:pt x="0" y="637032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2781"/>
            <a:ext cx="5189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c. </a:t>
            </a:r>
            <a:r>
              <a:rPr sz="2400" i="1" dirty="0">
                <a:latin typeface="Times New Roman"/>
                <a:cs typeface="Times New Roman"/>
              </a:rPr>
              <a:t>Pseudomonas fluorescens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-5" dirty="0"/>
              <a:t>(Phenazine)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19227"/>
            <a:ext cx="83223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This bacteria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 control </a:t>
            </a:r>
            <a:r>
              <a:rPr sz="2400" spc="-5" dirty="0">
                <a:latin typeface="Times New Roman"/>
                <a:cs typeface="Times New Roman"/>
              </a:rPr>
              <a:t>damping </a:t>
            </a:r>
            <a:r>
              <a:rPr sz="2400" spc="-20" dirty="0">
                <a:latin typeface="Times New Roman"/>
                <a:cs typeface="Times New Roman"/>
              </a:rPr>
              <a:t>off </a:t>
            </a:r>
            <a:r>
              <a:rPr sz="2400" dirty="0">
                <a:latin typeface="Times New Roman"/>
                <a:cs typeface="Times New Roman"/>
              </a:rPr>
              <a:t>caused by </a:t>
            </a:r>
            <a:r>
              <a:rPr sz="2400" i="1" dirty="0">
                <a:latin typeface="Times New Roman"/>
                <a:cs typeface="Times New Roman"/>
              </a:rPr>
              <a:t>Pythium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sp</a:t>
            </a:r>
            <a:r>
              <a:rPr sz="2400" dirty="0">
                <a:latin typeface="Times New Roman"/>
                <a:cs typeface="Times New Roman"/>
              </a:rPr>
              <a:t>.,  </a:t>
            </a:r>
            <a:r>
              <a:rPr sz="2400" i="1" dirty="0">
                <a:latin typeface="Times New Roman"/>
                <a:cs typeface="Times New Roman"/>
              </a:rPr>
              <a:t>Rhizoctonia solani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Gaeumannomyces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graminis.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It has ability to grow quickly in the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rhizosphere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979496"/>
            <a:ext cx="1979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d.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Trichoderma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0454" y="3055696"/>
            <a:ext cx="17075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Pseudomonas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i="1" spc="-15" dirty="0">
                <a:latin typeface="Times New Roman"/>
                <a:cs typeface="Times New Roman"/>
              </a:rPr>
              <a:t>Trichoderma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fungicide </a:t>
            </a:r>
            <a:r>
              <a:rPr spc="-10" dirty="0"/>
              <a:t>effective </a:t>
            </a:r>
            <a:r>
              <a:rPr dirty="0"/>
              <a:t>against </a:t>
            </a:r>
            <a:r>
              <a:rPr spc="-5" dirty="0"/>
              <a:t>soil </a:t>
            </a:r>
            <a:r>
              <a:rPr dirty="0"/>
              <a:t>born diseases such as  root</a:t>
            </a:r>
            <a:r>
              <a:rPr spc="-10" dirty="0"/>
              <a:t> </a:t>
            </a:r>
            <a:r>
              <a:rPr dirty="0"/>
              <a:t>rot.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/>
          </a:p>
          <a:p>
            <a:pPr marL="88265" marR="4587875" indent="-7620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/>
              <a:t>This is also used against</a:t>
            </a:r>
            <a:r>
              <a:rPr spc="-120" dirty="0"/>
              <a:t> </a:t>
            </a:r>
            <a:r>
              <a:rPr i="1" dirty="0">
                <a:latin typeface="Times New Roman"/>
                <a:cs typeface="Times New Roman"/>
              </a:rPr>
              <a:t>Necteia  galligena, </a:t>
            </a:r>
            <a:r>
              <a:rPr dirty="0"/>
              <a:t>that causes silver leaf  disease of fruit trees by entering  through pruning</a:t>
            </a:r>
            <a:r>
              <a:rPr spc="-45" dirty="0"/>
              <a:t> </a:t>
            </a:r>
            <a:r>
              <a:rPr dirty="0"/>
              <a:t>wounds.</a:t>
            </a:r>
          </a:p>
          <a:p>
            <a:pPr marR="163830" algn="r">
              <a:lnSpc>
                <a:spcPct val="100000"/>
              </a:lnSpc>
              <a:spcBef>
                <a:spcPts val="600"/>
              </a:spcBef>
            </a:pPr>
            <a:r>
              <a:rPr sz="1800" spc="-5" dirty="0"/>
              <a:t>Fig. spores </a:t>
            </a:r>
            <a:r>
              <a:rPr sz="1800" dirty="0"/>
              <a:t>of</a:t>
            </a:r>
            <a:r>
              <a:rPr sz="1800" spc="-80" dirty="0"/>
              <a:t> </a:t>
            </a:r>
            <a:r>
              <a:rPr sz="1800" spc="-5" dirty="0"/>
              <a:t>Trichoderma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4802123" y="3633215"/>
            <a:ext cx="4340352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3015" y="626363"/>
            <a:ext cx="3300983" cy="2712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4154804"/>
          </a:xfrm>
          <a:custGeom>
            <a:avLst/>
            <a:gdLst/>
            <a:ahLst/>
            <a:cxnLst/>
            <a:rect l="l" t="t" r="r" b="b"/>
            <a:pathLst>
              <a:path w="9144000" h="4154804">
                <a:moveTo>
                  <a:pt x="0" y="4154424"/>
                </a:moveTo>
                <a:lnTo>
                  <a:pt x="9144000" y="4154424"/>
                </a:lnTo>
                <a:lnTo>
                  <a:pt x="9144000" y="0"/>
                </a:lnTo>
                <a:lnTo>
                  <a:pt x="0" y="0"/>
                </a:lnTo>
                <a:lnTo>
                  <a:pt x="0" y="4154424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2417"/>
            <a:ext cx="313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e. </a:t>
            </a:r>
            <a:r>
              <a:rPr sz="2400" i="1" dirty="0">
                <a:latin typeface="Times New Roman"/>
                <a:cs typeface="Times New Roman"/>
              </a:rPr>
              <a:t>Metarizium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anisopliae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07873"/>
            <a:ext cx="51943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It infects spittlegbugs, rhinoceros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beetles.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f. </a:t>
            </a:r>
            <a:r>
              <a:rPr sz="2400" b="1" i="1" dirty="0">
                <a:latin typeface="Times New Roman"/>
                <a:cs typeface="Times New Roman"/>
              </a:rPr>
              <a:t>Beauveria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bassiana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Controls Colorado potato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beetle.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237613"/>
            <a:ext cx="3926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g. </a:t>
            </a:r>
            <a:r>
              <a:rPr sz="2400" b="1" i="1" spc="-30" dirty="0">
                <a:latin typeface="Times New Roman"/>
                <a:cs typeface="Times New Roman"/>
              </a:rPr>
              <a:t>Verticillum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lecanii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Controls aphids 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whiteflies.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34588"/>
            <a:ext cx="38411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h. </a:t>
            </a:r>
            <a:r>
              <a:rPr sz="2400" b="1" i="1" spc="-5" dirty="0">
                <a:latin typeface="Times New Roman"/>
                <a:cs typeface="Times New Roman"/>
              </a:rPr>
              <a:t>Nomuraea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riley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Controls soybean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caterpillars.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5334761"/>
            <a:ext cx="9143365" cy="1523365"/>
          </a:xfrm>
          <a:custGeom>
            <a:avLst/>
            <a:gdLst/>
            <a:ahLst/>
            <a:cxnLst/>
            <a:rect l="l" t="t" r="r" b="b"/>
            <a:pathLst>
              <a:path w="9143365" h="1523365">
                <a:moveTo>
                  <a:pt x="9143238" y="0"/>
                </a:moveTo>
                <a:lnTo>
                  <a:pt x="0" y="0"/>
                </a:lnTo>
                <a:lnTo>
                  <a:pt x="0" y="1523234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5357571"/>
            <a:ext cx="70250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i.</a:t>
            </a:r>
            <a:r>
              <a:rPr sz="2400" b="1" i="1" dirty="0">
                <a:latin typeface="Times New Roman"/>
                <a:cs typeface="Times New Roman"/>
              </a:rPr>
              <a:t>Baculoviruses</a:t>
            </a:r>
            <a:r>
              <a:rPr sz="2400" b="1" dirty="0">
                <a:latin typeface="Times New Roman"/>
                <a:cs typeface="Times New Roman"/>
              </a:rPr>
              <a:t>(Bvs)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Control lepidopterous and </a:t>
            </a:r>
            <a:r>
              <a:rPr sz="2400" spc="-5" dirty="0">
                <a:latin typeface="Times New Roman"/>
                <a:cs typeface="Times New Roman"/>
              </a:rPr>
              <a:t>hymenopterous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pests.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Rod </a:t>
            </a:r>
            <a:r>
              <a:rPr sz="2400" dirty="0">
                <a:latin typeface="Times New Roman"/>
                <a:cs typeface="Times New Roman"/>
              </a:rPr>
              <a:t>shaped, circular double stranded super coiled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DNA.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69252" y="0"/>
            <a:ext cx="2174747" cy="233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8409" y="2312034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Fig: </a:t>
            </a:r>
            <a:r>
              <a:rPr sz="1800" i="1" spc="-5" dirty="0">
                <a:latin typeface="Times New Roman"/>
                <a:cs typeface="Times New Roman"/>
              </a:rPr>
              <a:t>Metarhizium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anisopliae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2667000"/>
            <a:ext cx="2971800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95209" y="5817819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5" dirty="0">
                <a:latin typeface="Times New Roman"/>
                <a:cs typeface="Times New Roman"/>
              </a:rPr>
              <a:t>i</a:t>
            </a:r>
            <a:r>
              <a:rPr sz="1800" i="1" dirty="0">
                <a:latin typeface="Times New Roman"/>
                <a:cs typeface="Times New Roman"/>
              </a:rPr>
              <a:t>g:B</a:t>
            </a:r>
            <a:r>
              <a:rPr sz="1800" i="1" spc="5" dirty="0">
                <a:latin typeface="Times New Roman"/>
                <a:cs typeface="Times New Roman"/>
              </a:rPr>
              <a:t>e</a:t>
            </a:r>
            <a:r>
              <a:rPr sz="1800" i="1" dirty="0">
                <a:latin typeface="Times New Roman"/>
                <a:cs typeface="Times New Roman"/>
              </a:rPr>
              <a:t>auv</a:t>
            </a:r>
            <a:r>
              <a:rPr sz="1800" i="1" spc="5" dirty="0">
                <a:latin typeface="Times New Roman"/>
                <a:cs typeface="Times New Roman"/>
              </a:rPr>
              <a:t>e</a:t>
            </a:r>
            <a:r>
              <a:rPr sz="1800" i="1" spc="-5" dirty="0">
                <a:latin typeface="Times New Roman"/>
                <a:cs typeface="Times New Roman"/>
              </a:rPr>
              <a:t>ria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751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BIOPESTICIDES</vt:lpstr>
      <vt:lpstr>INTRODUCTION</vt:lpstr>
      <vt:lpstr>Advatages of biopesticides</vt:lpstr>
      <vt:lpstr>Types of biopesticides</vt:lpstr>
      <vt:lpstr>Microbial Pesticides</vt:lpstr>
      <vt:lpstr>Some of the important microbial pesticides</vt:lpstr>
      <vt:lpstr>Slide 7</vt:lpstr>
      <vt:lpstr>c. Pseudomonas fluorescens (Phenazine)</vt:lpstr>
      <vt:lpstr>e. Metarizium anisopliae</vt:lpstr>
      <vt:lpstr>Plant-incorporated-protectants (PIPs)</vt:lpstr>
      <vt:lpstr>Important botanical pesticides</vt:lpstr>
      <vt:lpstr>4.Biochemical pesticides</vt:lpstr>
      <vt:lpstr>Biotic agents/Natural enemies</vt:lpstr>
      <vt:lpstr>Parasitoids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BIOPESTICIDES</dc:title>
  <dc:creator>SMVDU</dc:creator>
  <cp:lastModifiedBy>Windows User</cp:lastModifiedBy>
  <cp:revision>1</cp:revision>
  <dcterms:created xsi:type="dcterms:W3CDTF">2021-08-21T12:55:19Z</dcterms:created>
  <dcterms:modified xsi:type="dcterms:W3CDTF">2021-08-21T12:59:56Z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2021-08-21T00:00:00Z</vt:filetime>
  </property>
</Properties>
</file>