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61" r:id="rId6"/>
    <p:sldId id="259"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x-none"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x-none"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48D92626-37D2-4832-BF7A-BC283494A20D}"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48D92626-37D2-4832-BF7A-BC283494A20D}" type="datetimeFigureOut">
              <a:rPr lang="en-US" smtClean="0"/>
              <a:pPr/>
              <a:t>12/2/2019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48D92626-37D2-4832-BF7A-BC283494A20D}" type="datetimeFigureOut">
              <a:rPr lang="en-US" smtClean="0"/>
              <a:pPr/>
              <a:t>12/2/2019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92626-37D2-4832-BF7A-BC283494A20D}" type="datetimeFigureOut">
              <a:rPr lang="en-US" smtClean="0"/>
              <a:pPr/>
              <a:t>12/2/2019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8C592886-E571-45D5-8B56-343DC94F8FA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x-none"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9" name="Content Placeholder 8"/>
          <p:cNvSpPr>
            <a:spLocks noGrp="1"/>
          </p:cNvSpPr>
          <p:nvPr>
            <p:ph sz="quarter" idx="13"/>
          </p:nvPr>
        </p:nvSpPr>
        <p:spPr>
          <a:xfrm>
            <a:off x="304800" y="381000"/>
            <a:ext cx="7772400" cy="494284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x-none"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8" name="Date Placeholder 7"/>
          <p:cNvSpPr>
            <a:spLocks noGrp="1"/>
          </p:cNvSpPr>
          <p:nvPr>
            <p:ph type="dt" sz="half" idx="10"/>
          </p:nvPr>
        </p:nvSpPr>
        <p:spPr/>
        <p:txBody>
          <a:bodyPr/>
          <a:lstStyle/>
          <a:p>
            <a:pPr algn="l" eaLnBrk="1" latinLnBrk="0" hangingPunct="1"/>
            <a:fld id="{48D92626-37D2-4832-BF7A-BC283494A20D}" type="datetimeFigureOut">
              <a:rPr lang="en-US" smtClean="0"/>
              <a:pPr algn="l" eaLnBrk="1" latinLnBrk="0" hangingPunct="1"/>
              <a:t>12/2/2019</a:t>
            </a:fld>
            <a:endParaRPr lang="en-US"/>
          </a:p>
        </p:txBody>
      </p:sp>
      <p:sp>
        <p:nvSpPr>
          <p:cNvPr id="9" name="Slide Number Placeholder 8"/>
          <p:cNvSpPr>
            <a:spLocks noGrp="1"/>
          </p:cNvSpPr>
          <p:nvPr>
            <p:ph type="sldNum" sz="quarter" idx="11"/>
          </p:nvPr>
        </p:nvSpPr>
        <p:spPr/>
        <p:txBody>
          <a:bodyPr/>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r" eaLnBrk="1" latinLnBrk="0" hangingPunct="1"/>
            <a:endParaRPr kumimoji="0" lang="en-US" sz="1300" dirty="0">
              <a:solidFill>
                <a:schemeClr val="bg2">
                  <a:tint val="60000"/>
                  <a:satMod val="155000"/>
                </a:schemeClr>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lgn="l" eaLnBrk="1" latinLnBrk="0" hangingPunct="1"/>
            <a:fld id="{48D92626-37D2-4832-BF7A-BC283494A20D}" type="datetimeFigureOut">
              <a:rPr lang="en-US" smtClean="0"/>
              <a:pPr algn="l" eaLnBrk="1" latinLnBrk="0" hangingPunct="1"/>
              <a:t>12/2/2019</a:t>
            </a:fld>
            <a:endParaRPr lang="en-US" sz="1300" dirty="0">
              <a:solidFill>
                <a:schemeClr val="bg2">
                  <a:tint val="60000"/>
                  <a:satMod val="155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1"/>
            <a:ext cx="8229600" cy="952499"/>
          </a:xfrm>
        </p:spPr>
        <p:txBody>
          <a:bodyPr/>
          <a:lstStyle/>
          <a:p>
            <a:r>
              <a:rPr lang="en-US" sz="3200" b="1" dirty="0" smtClean="0">
                <a:solidFill>
                  <a:srgbClr val="00B050"/>
                </a:solidFill>
              </a:rPr>
              <a:t>SPECAILIZED PROTEINS</a:t>
            </a:r>
            <a:endParaRPr lang="en-US" sz="3200" b="1" dirty="0">
              <a:solidFill>
                <a:srgbClr val="00B050"/>
              </a:solidFill>
            </a:endParaRPr>
          </a:p>
        </p:txBody>
      </p:sp>
      <p:sp>
        <p:nvSpPr>
          <p:cNvPr id="3" name="Subtitle 2"/>
          <p:cNvSpPr>
            <a:spLocks noGrp="1"/>
          </p:cNvSpPr>
          <p:nvPr>
            <p:ph type="subTitle" idx="1"/>
          </p:nvPr>
        </p:nvSpPr>
        <p:spPr>
          <a:xfrm>
            <a:off x="0" y="1809750"/>
            <a:ext cx="8440615" cy="2762250"/>
          </a:xfrm>
        </p:spPr>
        <p:txBody>
          <a:bodyPr>
            <a:normAutofit/>
          </a:bodyPr>
          <a:lstStyle/>
          <a:p>
            <a:pPr algn="just"/>
            <a:r>
              <a:rPr lang="en-US" sz="3200" dirty="0" smtClean="0">
                <a:solidFill>
                  <a:schemeClr val="tx1"/>
                </a:solidFill>
              </a:rPr>
              <a:t>Antibodies, contractile proteins and enzymes are three different types of specalized proteins found in living organisms.Ocurring in cytoplam, translation is the process by which specalized proteins are produced.</a:t>
            </a:r>
            <a:endParaRPr lang="en-US" sz="3200" dirty="0">
              <a:solidFill>
                <a:schemeClr val="tx1"/>
              </a:solidFill>
            </a:endParaRPr>
          </a:p>
        </p:txBody>
      </p:sp>
    </p:spTree>
    <p:extLst>
      <p:ext uri="{BB962C8B-B14F-4D97-AF65-F5344CB8AC3E}">
        <p14:creationId xmlns:p14="http://schemas.microsoft.com/office/powerpoint/2010/main" xmlns="" val="421255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COLLAGEN</a:t>
            </a:r>
            <a:endParaRPr lang="en-US" b="1" dirty="0"/>
          </a:p>
        </p:txBody>
      </p:sp>
      <p:sp>
        <p:nvSpPr>
          <p:cNvPr id="3" name="Content Placeholder 2"/>
          <p:cNvSpPr>
            <a:spLocks noGrp="1"/>
          </p:cNvSpPr>
          <p:nvPr>
            <p:ph idx="1"/>
          </p:nvPr>
        </p:nvSpPr>
        <p:spPr>
          <a:xfrm>
            <a:off x="-1" y="1153551"/>
            <a:ext cx="8370277" cy="5528603"/>
          </a:xfrm>
        </p:spPr>
        <p:txBody>
          <a:bodyPr>
            <a:noAutofit/>
          </a:bodyPr>
          <a:lstStyle/>
          <a:p>
            <a:pPr algn="just"/>
            <a:r>
              <a:rPr lang="en-US" sz="3200" dirty="0" smtClean="0"/>
              <a:t>Collagen are connective tissue proteins lacking tryptophan.Collagen, on boiling with water or dilute acids yeild gelatin which is soluble and digestible.</a:t>
            </a:r>
          </a:p>
          <a:p>
            <a:pPr algn="just"/>
            <a:r>
              <a:rPr lang="en-US" sz="3200" dirty="0" smtClean="0"/>
              <a:t>Collagen gives strenght, support and shape to the tissues</a:t>
            </a:r>
          </a:p>
          <a:p>
            <a:pPr algn="just"/>
            <a:r>
              <a:rPr lang="en-US" sz="3200" dirty="0" smtClean="0"/>
              <a:t>Collagen contributes to proper alignment of cells, which in turn helps in helps in cell proliferation, and their </a:t>
            </a:r>
            <a:r>
              <a:rPr lang="en-US" sz="3200" dirty="0" smtClean="0"/>
              <a:t>differentiation </a:t>
            </a:r>
            <a:r>
              <a:rPr lang="en-US" sz="3200" dirty="0" smtClean="0"/>
              <a:t>to different tissues and organs.</a:t>
            </a:r>
            <a:endParaRPr lang="en-US" sz="3200" dirty="0"/>
          </a:p>
        </p:txBody>
      </p:sp>
    </p:spTree>
    <p:extLst>
      <p:ext uri="{BB962C8B-B14F-4D97-AF65-F5344CB8AC3E}">
        <p14:creationId xmlns:p14="http://schemas.microsoft.com/office/powerpoint/2010/main" xmlns="" val="80517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COLLAGEN</a:t>
            </a:r>
            <a:endParaRPr lang="en-US" dirty="0"/>
          </a:p>
        </p:txBody>
      </p:sp>
      <p:sp>
        <p:nvSpPr>
          <p:cNvPr id="3" name="Content Placeholder 2"/>
          <p:cNvSpPr>
            <a:spLocks noGrp="1"/>
          </p:cNvSpPr>
          <p:nvPr>
            <p:ph idx="1"/>
          </p:nvPr>
        </p:nvSpPr>
        <p:spPr>
          <a:xfrm>
            <a:off x="1" y="1600200"/>
            <a:ext cx="8370276" cy="4800600"/>
          </a:xfrm>
        </p:spPr>
        <p:txBody>
          <a:bodyPr/>
          <a:lstStyle/>
          <a:p>
            <a:pPr algn="just"/>
            <a:r>
              <a:rPr lang="en-US" sz="2800" dirty="0" smtClean="0"/>
              <a:t>Collagen is not single homogeneous protein, but a group of strucurally related and genetically distnict proteins. In humans, at least 19 different types of collagens, composed of 30 distnict polypeptide chains.The types of collagen are numbered ( by Roman numerals) as I, II, III</a:t>
            </a:r>
            <a:r>
              <a:rPr lang="is-IS" sz="2800" dirty="0" smtClean="0"/>
              <a:t>…...</a:t>
            </a:r>
          </a:p>
          <a:p>
            <a:pPr algn="just"/>
            <a:endParaRPr lang="is-IS" dirty="0"/>
          </a:p>
          <a:p>
            <a:pPr algn="just"/>
            <a:r>
              <a:rPr lang="is-IS" sz="2800" dirty="0" smtClean="0">
                <a:solidFill>
                  <a:srgbClr val="FF6600"/>
                </a:solidFill>
              </a:rPr>
              <a:t>Abnormalities associated with Collagen </a:t>
            </a:r>
            <a:r>
              <a:rPr lang="is-IS" dirty="0" smtClean="0"/>
              <a:t>:</a:t>
            </a:r>
          </a:p>
          <a:p>
            <a:pPr marL="114300" indent="0" algn="just">
              <a:buNone/>
            </a:pPr>
            <a:r>
              <a:rPr lang="is-IS" dirty="0" smtClean="0"/>
              <a:t> </a:t>
            </a:r>
            <a:r>
              <a:rPr lang="is-IS" sz="2800" dirty="0">
                <a:solidFill>
                  <a:srgbClr val="00B0F0"/>
                </a:solidFill>
              </a:rPr>
              <a:t>A</a:t>
            </a:r>
            <a:r>
              <a:rPr lang="is-IS" sz="2800" dirty="0" smtClean="0">
                <a:solidFill>
                  <a:srgbClr val="00B0F0"/>
                </a:solidFill>
              </a:rPr>
              <a:t>lport syndrome, Ehlers- Danlos syndrome, Scurvy, Lathyrism</a:t>
            </a:r>
            <a:endParaRPr lang="en-US" sz="2800" dirty="0">
              <a:solidFill>
                <a:srgbClr val="00B0F0"/>
              </a:solidFill>
            </a:endParaRPr>
          </a:p>
        </p:txBody>
      </p:sp>
    </p:spTree>
    <p:extLst>
      <p:ext uri="{BB962C8B-B14F-4D97-AF65-F5344CB8AC3E}">
        <p14:creationId xmlns:p14="http://schemas.microsoft.com/office/powerpoint/2010/main" xmlns="" val="169432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ELASTINS</a:t>
            </a:r>
            <a:endParaRPr lang="en-US" sz="4000" b="1" dirty="0"/>
          </a:p>
        </p:txBody>
      </p:sp>
      <p:sp>
        <p:nvSpPr>
          <p:cNvPr id="3" name="Content Placeholder 2"/>
          <p:cNvSpPr>
            <a:spLocks noGrp="1"/>
          </p:cNvSpPr>
          <p:nvPr>
            <p:ph idx="1"/>
          </p:nvPr>
        </p:nvSpPr>
        <p:spPr>
          <a:xfrm>
            <a:off x="1" y="1600200"/>
            <a:ext cx="8468750" cy="4800600"/>
          </a:xfrm>
        </p:spPr>
        <p:txBody>
          <a:bodyPr>
            <a:normAutofit/>
          </a:bodyPr>
          <a:lstStyle/>
          <a:p>
            <a:pPr algn="just"/>
            <a:r>
              <a:rPr lang="en-US" sz="2800" dirty="0" smtClean="0"/>
              <a:t>These proteins are found in elastic tissues such as tendoms and arteries.It is mainly responsible for extensibilty and elasticity of tissues</a:t>
            </a:r>
          </a:p>
          <a:p>
            <a:pPr algn="just"/>
            <a:endParaRPr lang="en-US" sz="2800" dirty="0"/>
          </a:p>
          <a:p>
            <a:pPr algn="just"/>
            <a:r>
              <a:rPr lang="en-US" sz="2800" dirty="0" smtClean="0"/>
              <a:t>Elastin is synthesized as tropoelastin which undergoes post translational modifications ( formation of hydroproline and no hydroxylysine)</a:t>
            </a:r>
            <a:endParaRPr lang="en-US" sz="2800" dirty="0"/>
          </a:p>
        </p:txBody>
      </p:sp>
    </p:spTree>
    <p:extLst>
      <p:ext uri="{BB962C8B-B14F-4D97-AF65-F5344CB8AC3E}">
        <p14:creationId xmlns:p14="http://schemas.microsoft.com/office/powerpoint/2010/main" xmlns="" val="118672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ABNORMALITES ASSOCIATED WITH ELASTIN</a:t>
            </a:r>
            <a:endParaRPr lang="en-US" sz="4000" b="1" dirty="0"/>
          </a:p>
        </p:txBody>
      </p:sp>
      <p:sp>
        <p:nvSpPr>
          <p:cNvPr id="3" name="Content Placeholder 2"/>
          <p:cNvSpPr>
            <a:spLocks noGrp="1"/>
          </p:cNvSpPr>
          <p:nvPr>
            <p:ph idx="1"/>
          </p:nvPr>
        </p:nvSpPr>
        <p:spPr/>
        <p:txBody>
          <a:bodyPr>
            <a:normAutofit/>
          </a:bodyPr>
          <a:lstStyle/>
          <a:p>
            <a:pPr algn="just"/>
            <a:r>
              <a:rPr lang="en-US" sz="3200" dirty="0" smtClean="0">
                <a:solidFill>
                  <a:srgbClr val="00B0F0"/>
                </a:solidFill>
              </a:rPr>
              <a:t>Williams syndrome</a:t>
            </a:r>
            <a:r>
              <a:rPr lang="en-US" sz="3200" dirty="0" smtClean="0"/>
              <a:t>: A genetic disease due to impairment in elastin synthesis, The connective tissue and nervous system are effected.</a:t>
            </a:r>
          </a:p>
          <a:p>
            <a:pPr algn="just"/>
            <a:r>
              <a:rPr lang="en-US" sz="3200" dirty="0" smtClean="0"/>
              <a:t>Decreased synthesis of elastin in found in aging of skin.</a:t>
            </a:r>
            <a:endParaRPr lang="en-US" sz="3200" dirty="0"/>
          </a:p>
        </p:txBody>
      </p:sp>
    </p:spTree>
    <p:extLst>
      <p:ext uri="{BB962C8B-B14F-4D97-AF65-F5344CB8AC3E}">
        <p14:creationId xmlns:p14="http://schemas.microsoft.com/office/powerpoint/2010/main" xmlns="" val="328083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KERATIN</a:t>
            </a:r>
            <a:endParaRPr lang="en-US" sz="4000" b="1" dirty="0"/>
          </a:p>
        </p:txBody>
      </p:sp>
      <p:sp>
        <p:nvSpPr>
          <p:cNvPr id="3" name="Content Placeholder 2"/>
          <p:cNvSpPr>
            <a:spLocks noGrp="1"/>
          </p:cNvSpPr>
          <p:nvPr>
            <p:ph idx="1"/>
          </p:nvPr>
        </p:nvSpPr>
        <p:spPr>
          <a:xfrm>
            <a:off x="239151" y="1195754"/>
            <a:ext cx="8173329" cy="5662246"/>
          </a:xfrm>
        </p:spPr>
        <p:txBody>
          <a:bodyPr>
            <a:noAutofit/>
          </a:bodyPr>
          <a:lstStyle/>
          <a:p>
            <a:pPr algn="just"/>
            <a:r>
              <a:rPr lang="en-US" sz="2800" dirty="0" smtClean="0"/>
              <a:t>Keratins are structural proteins</a:t>
            </a:r>
          </a:p>
          <a:p>
            <a:pPr algn="just"/>
            <a:r>
              <a:rPr lang="en-US" sz="2800" dirty="0" smtClean="0"/>
              <a:t>These are present in exoskeletal structures e.g. hair,nails, horns</a:t>
            </a:r>
          </a:p>
          <a:p>
            <a:pPr algn="just"/>
            <a:r>
              <a:rPr lang="en-US" sz="2800" dirty="0" smtClean="0"/>
              <a:t>The 3 polypeptides of keratin forms alpha helical structure are held together  by disulphide bonds.</a:t>
            </a:r>
          </a:p>
          <a:p>
            <a:pPr algn="just"/>
            <a:r>
              <a:rPr lang="en-US" sz="2800" dirty="0" smtClean="0">
                <a:solidFill>
                  <a:srgbClr val="00B0F0"/>
                </a:solidFill>
              </a:rPr>
              <a:t>HAIR WAVING ( CURLING): </a:t>
            </a:r>
            <a:r>
              <a:rPr lang="en-US" sz="2800" dirty="0" smtClean="0"/>
              <a:t>When the hair is exposed to moist heat alpha helices of keratin can be streched. This results in the formation of beta confirmation from alpha helices. On cooling the hair structure is reverted back to alpha and beta confirmation of keratin. This property is exploted in hair curling.</a:t>
            </a:r>
            <a:endParaRPr lang="en-US" sz="2800" dirty="0"/>
          </a:p>
        </p:txBody>
      </p:sp>
    </p:spTree>
    <p:extLst>
      <p:ext uri="{BB962C8B-B14F-4D97-AF65-F5344CB8AC3E}">
        <p14:creationId xmlns:p14="http://schemas.microsoft.com/office/powerpoint/2010/main" xmlns="" val="78048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MYOSIN</a:t>
            </a:r>
            <a:endParaRPr lang="en-US" sz="4400" b="1" dirty="0"/>
          </a:p>
        </p:txBody>
      </p:sp>
      <p:sp>
        <p:nvSpPr>
          <p:cNvPr id="3" name="Content Placeholder 2"/>
          <p:cNvSpPr>
            <a:spLocks noGrp="1"/>
          </p:cNvSpPr>
          <p:nvPr>
            <p:ph idx="1"/>
          </p:nvPr>
        </p:nvSpPr>
        <p:spPr>
          <a:xfrm>
            <a:off x="0" y="1417638"/>
            <a:ext cx="8412480" cy="5440362"/>
          </a:xfrm>
        </p:spPr>
        <p:txBody>
          <a:bodyPr>
            <a:noAutofit/>
          </a:bodyPr>
          <a:lstStyle/>
          <a:p>
            <a:pPr algn="just"/>
            <a:r>
              <a:rPr lang="en-US" sz="3200" dirty="0" smtClean="0"/>
              <a:t>Myosin are actually a family of proteins with about 15 members. The myosin  that is predominantly present in muscle is myosin II.</a:t>
            </a:r>
          </a:p>
          <a:p>
            <a:pPr algn="just"/>
            <a:r>
              <a:rPr lang="en-US" sz="3200" dirty="0" smtClean="0"/>
              <a:t>In terms of quantity, myosin constitutes approximately </a:t>
            </a:r>
            <a:r>
              <a:rPr lang="en-US" sz="3200" dirty="0" smtClean="0"/>
              <a:t> 55</a:t>
            </a:r>
            <a:r>
              <a:rPr lang="en-US" sz="3200" dirty="0" smtClean="0"/>
              <a:t>% of muscle protein and is found in thich filaments</a:t>
            </a:r>
          </a:p>
          <a:p>
            <a:pPr algn="just"/>
            <a:r>
              <a:rPr lang="en-US" sz="3200" dirty="0" smtClean="0"/>
              <a:t>Myosin is composed of six polypeptide chains (hexamer). It contains one pair of heavy(H) chains and two pair of light (L) chains. </a:t>
            </a:r>
            <a:endParaRPr lang="en-US" sz="3200" dirty="0"/>
          </a:p>
        </p:txBody>
      </p:sp>
    </p:spTree>
    <p:extLst>
      <p:ext uri="{BB962C8B-B14F-4D97-AF65-F5344CB8AC3E}">
        <p14:creationId xmlns:p14="http://schemas.microsoft.com/office/powerpoint/2010/main" xmlns="" val="184333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CRYSTALLIN ( LENS PROTEIN)</a:t>
            </a:r>
            <a:endParaRPr lang="en-US" sz="4400" b="1" dirty="0"/>
          </a:p>
        </p:txBody>
      </p:sp>
      <p:sp>
        <p:nvSpPr>
          <p:cNvPr id="3" name="Content Placeholder 2"/>
          <p:cNvSpPr>
            <a:spLocks noGrp="1"/>
          </p:cNvSpPr>
          <p:nvPr>
            <p:ph idx="1"/>
          </p:nvPr>
        </p:nvSpPr>
        <p:spPr>
          <a:xfrm>
            <a:off x="0" y="1600200"/>
            <a:ext cx="8342142" cy="4800600"/>
          </a:xfrm>
        </p:spPr>
        <p:txBody>
          <a:bodyPr/>
          <a:lstStyle/>
          <a:p>
            <a:pPr algn="just"/>
            <a:r>
              <a:rPr lang="en-US" sz="3200" dirty="0" smtClean="0"/>
              <a:t>Crystallin is a water soluble structural protein found in lens and cornea of the eye accounting for transparency of the structure.</a:t>
            </a:r>
          </a:p>
          <a:p>
            <a:pPr algn="just"/>
            <a:r>
              <a:rPr lang="en-US" sz="3200" dirty="0" smtClean="0"/>
              <a:t>It is also been identified in other places like heart and aggressive breast tumors.</a:t>
            </a:r>
          </a:p>
          <a:p>
            <a:pPr algn="just"/>
            <a:r>
              <a:rPr lang="en-US" sz="3200" dirty="0" smtClean="0"/>
              <a:t>Crystallin also have several metabolic and regulatory functions.</a:t>
            </a:r>
          </a:p>
          <a:p>
            <a:pPr algn="just"/>
            <a:endParaRPr lang="en-US" sz="3200" dirty="0" smtClean="0"/>
          </a:p>
          <a:p>
            <a:endParaRPr lang="en-US" dirty="0"/>
          </a:p>
        </p:txBody>
      </p:sp>
    </p:spTree>
    <p:extLst>
      <p:ext uri="{BB962C8B-B14F-4D97-AF65-F5344CB8AC3E}">
        <p14:creationId xmlns:p14="http://schemas.microsoft.com/office/powerpoint/2010/main" xmlns="" val="995994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112</TotalTime>
  <Words>454</Words>
  <Application>Microsoft Macintosh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SPECAILIZED PROTEINS</vt:lpstr>
      <vt:lpstr>COLLAGEN</vt:lpstr>
      <vt:lpstr>TYPES OF COLLAGEN</vt:lpstr>
      <vt:lpstr>ELASTINS</vt:lpstr>
      <vt:lpstr>ABNORMALITES ASSOCIATED WITH ELASTIN</vt:lpstr>
      <vt:lpstr>KERATIN</vt:lpstr>
      <vt:lpstr>MYOSIN</vt:lpstr>
      <vt:lpstr>CRYSTALLIN ( LENS PROTEIN)</vt:lpstr>
    </vt:vector>
  </TitlesOfParts>
  <Company>smvdu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SPECAILIZED PROTEINS</dc:title>
  <dc:creator>Arvind Kumar Yadav</dc:creator>
  <cp:lastModifiedBy>sbt</cp:lastModifiedBy>
  <cp:revision>9</cp:revision>
  <dcterms:created xsi:type="dcterms:W3CDTF">2019-12-01T13:18:16Z</dcterms:created>
  <dcterms:modified xsi:type="dcterms:W3CDTF">2019-12-02T09:52:33Z</dcterms:modified>
</cp:coreProperties>
</file>