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60"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290233"/>
            <a:ext cx="8610600" cy="1938992"/>
          </a:xfrm>
          <a:prstGeom prst="rect">
            <a:avLst/>
          </a:prstGeom>
          <a:noFill/>
        </p:spPr>
        <p:txBody>
          <a:bodyPr wrap="square" rtlCol="0">
            <a:spAutoFit/>
          </a:bodyPr>
          <a:lstStyle/>
          <a:p>
            <a:r>
              <a:rPr lang="en-US" sz="2400" dirty="0"/>
              <a:t>STUDENT NAME: </a:t>
            </a:r>
            <a:r>
              <a:rPr lang="en-GB" sz="2400" dirty="0"/>
              <a:t>AKASH P</a:t>
            </a:r>
            <a:endParaRPr lang="en-US" sz="2400" dirty="0"/>
          </a:p>
          <a:p>
            <a:r>
              <a:rPr lang="en-US" sz="2400" dirty="0"/>
              <a:t>REGISTER NO: </a:t>
            </a:r>
            <a:r>
              <a:rPr lang="en-GB" sz="2400" dirty="0"/>
              <a:t>312211486</a:t>
            </a:r>
            <a:endParaRPr lang="en-US" sz="2400" dirty="0"/>
          </a:p>
          <a:p>
            <a:r>
              <a:rPr lang="en-US" sz="2400" dirty="0"/>
              <a:t>DEPARTMENT: B.com(</a:t>
            </a:r>
            <a:r>
              <a:rPr lang="en-GB" sz="2400" dirty="0"/>
              <a:t>GENERAL </a:t>
            </a:r>
            <a:r>
              <a:rPr lang="en-US" sz="2400" dirty="0"/>
              <a:t>)</a:t>
            </a:r>
          </a:p>
          <a:p>
            <a:r>
              <a:rPr lang="en-US" sz="2400" dirty="0"/>
              <a:t>COLLEGE: Alpha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8A556C0-4013-7AC7-373E-EBA2B87F85B8}"/>
              </a:ext>
            </a:extLst>
          </p:cNvPr>
          <p:cNvSpPr txBox="1"/>
          <p:nvPr/>
        </p:nvSpPr>
        <p:spPr>
          <a:xfrm>
            <a:off x="739775" y="1600200"/>
            <a:ext cx="8411719" cy="1569660"/>
          </a:xfrm>
          <a:prstGeom prst="rect">
            <a:avLst/>
          </a:prstGeom>
          <a:noFill/>
        </p:spPr>
        <p:txBody>
          <a:bodyPr wrap="square">
            <a:spAutoFit/>
          </a:bodyPr>
          <a:lstStyle/>
          <a:p>
            <a:r>
              <a:rPr lang="en-US" sz="2400" b="1" dirty="0"/>
              <a:t>Modeling</a:t>
            </a:r>
            <a:r>
              <a:rPr lang="en-US" sz="2400" dirty="0"/>
              <a:t> in the context of Employee Performance Analysis using Excel involves creating and implementing models to analyze and interpret performance data. The goal is to derive meaningful insights, make predictions, and support decision-making. </a:t>
            </a: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3910588-A775-1C3B-0976-166C33372C75}"/>
              </a:ext>
            </a:extLst>
          </p:cNvPr>
          <p:cNvSpPr txBox="1"/>
          <p:nvPr/>
        </p:nvSpPr>
        <p:spPr>
          <a:xfrm>
            <a:off x="755332" y="1905000"/>
            <a:ext cx="8396162" cy="1938992"/>
          </a:xfrm>
          <a:prstGeom prst="rect">
            <a:avLst/>
          </a:prstGeom>
          <a:noFill/>
        </p:spPr>
        <p:txBody>
          <a:bodyPr wrap="square">
            <a:spAutoFit/>
          </a:bodyPr>
          <a:lstStyle/>
          <a:p>
            <a:r>
              <a:rPr lang="en-US" sz="2400" b="1" dirty="0"/>
              <a:t>Results</a:t>
            </a:r>
            <a:r>
              <a:rPr lang="en-US" sz="2400" dirty="0"/>
              <a:t> from the Employee Performance Analysis using Excel represent the outcomes derived from the modeling and analysis processes. These results help in understanding performance trends, making informed decisions, and implementing strategic actions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FA8135-7E90-FC89-E900-57763BE2C748}"/>
              </a:ext>
            </a:extLst>
          </p:cNvPr>
          <p:cNvSpPr txBox="1"/>
          <p:nvPr/>
        </p:nvSpPr>
        <p:spPr>
          <a:xfrm>
            <a:off x="755332" y="1676400"/>
            <a:ext cx="8396162" cy="1569660"/>
          </a:xfrm>
          <a:prstGeom prst="rect">
            <a:avLst/>
          </a:prstGeom>
          <a:noFill/>
        </p:spPr>
        <p:txBody>
          <a:bodyPr wrap="square">
            <a:spAutoFit/>
          </a:bodyPr>
          <a:lstStyle/>
          <a:p>
            <a:r>
              <a:rPr lang="en-US" sz="2400" dirty="0"/>
              <a:t>The Employee Performance Analysis using Excel has delivered comprehensive insights into the organization's workforce dynamics, providing a data-driven foundation for enhancing performance management practices</a:t>
            </a:r>
            <a:endParaRPr lang="en-IN"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7747527A-BD05-32C2-F8EA-DD2F0A815590}"/>
              </a:ext>
            </a:extLst>
          </p:cNvPr>
          <p:cNvSpPr txBox="1"/>
          <p:nvPr/>
        </p:nvSpPr>
        <p:spPr>
          <a:xfrm>
            <a:off x="834072" y="2563079"/>
            <a:ext cx="5862003" cy="461665"/>
          </a:xfrm>
          <a:prstGeom prst="rect">
            <a:avLst/>
          </a:prstGeom>
          <a:noFill/>
        </p:spPr>
        <p:txBody>
          <a:bodyPr wrap="square">
            <a:spAutoFit/>
          </a:bodyPr>
          <a:lstStyle/>
          <a:p>
            <a:r>
              <a:rPr lang="en-US" sz="2400" dirty="0"/>
              <a:t>.</a:t>
            </a:r>
            <a:endParaRPr lang="en-IN" sz="2400" dirty="0"/>
          </a:p>
        </p:txBody>
      </p:sp>
      <p:sp>
        <p:nvSpPr>
          <p:cNvPr id="14" name="TextBox 13">
            <a:extLst>
              <a:ext uri="{FF2B5EF4-FFF2-40B4-BE49-F238E27FC236}">
                <a16:creationId xmlns:a16="http://schemas.microsoft.com/office/drawing/2014/main" id="{EDE50692-FA22-23AE-12DC-1D533FE01600}"/>
              </a:ext>
            </a:extLst>
          </p:cNvPr>
          <p:cNvSpPr txBox="1"/>
          <p:nvPr/>
        </p:nvSpPr>
        <p:spPr>
          <a:xfrm>
            <a:off x="834072" y="2563079"/>
            <a:ext cx="5862003" cy="2677656"/>
          </a:xfrm>
          <a:prstGeom prst="rect">
            <a:avLst/>
          </a:prstGeom>
          <a:noFill/>
        </p:spPr>
        <p:txBody>
          <a:bodyPr wrap="square">
            <a:spAutoFit/>
          </a:bodyPr>
          <a:lstStyle/>
          <a:p>
            <a:r>
              <a:rPr lang="en-GB" sz="2400" dirty="0"/>
              <a:t>It looks like you’re asking for a problem statement, but I need a bit more detail to help you effectively. Could you please specify the context or the area you’re interested in? For example, are you looking for a problem statement related to a specific subject, project, or area of study</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858000" cy="2677656"/>
          </a:xfrm>
          <a:prstGeom prst="rect">
            <a:avLst/>
          </a:prstGeom>
          <a:noFill/>
        </p:spPr>
        <p:txBody>
          <a:bodyPr wrap="square" rtlCol="0">
            <a:spAutoFit/>
          </a:bodyPr>
          <a:lstStyle/>
          <a:p>
            <a:pPr algn="l">
              <a:buFont typeface="Arial" panose="020B0604020202020204" pitchFamily="34" charset="0"/>
              <a:buChar char="•"/>
            </a:pPr>
            <a:r>
              <a:rPr lang="en-US" sz="2400" dirty="0"/>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04989A5-7952-0F88-D3E4-6AC26D18AD3A}"/>
              </a:ext>
            </a:extLst>
          </p:cNvPr>
          <p:cNvSpPr txBox="1"/>
          <p:nvPr/>
        </p:nvSpPr>
        <p:spPr>
          <a:xfrm>
            <a:off x="699452" y="2978577"/>
            <a:ext cx="5996623" cy="2308324"/>
          </a:xfrm>
          <a:prstGeom prst="rect">
            <a:avLst/>
          </a:prstGeom>
          <a:noFill/>
        </p:spPr>
        <p:txBody>
          <a:bodyPr wrap="square">
            <a:spAutoFit/>
          </a:bodyPr>
          <a:lstStyle/>
          <a:p>
            <a:r>
              <a:rPr lang="en-US" sz="2400" dirty="0"/>
              <a:t>. </a:t>
            </a:r>
            <a:r>
              <a:rPr lang="en-GB" sz="2400" dirty="0"/>
              <a:t>The “end user” refers to the person or group who ultimately uses a product, service, or system. They are the final consumers in the chain of distribution or development and are directly impacted by how the product or service functions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8835A28-72E0-E346-B7A7-B3CE287F4530}"/>
              </a:ext>
            </a:extLst>
          </p:cNvPr>
          <p:cNvSpPr txBox="1"/>
          <p:nvPr/>
        </p:nvSpPr>
        <p:spPr>
          <a:xfrm>
            <a:off x="3200400" y="1676400"/>
            <a:ext cx="5951094" cy="1477328"/>
          </a:xfrm>
          <a:prstGeom prst="rect">
            <a:avLst/>
          </a:prstGeom>
          <a:noFill/>
        </p:spPr>
        <p:txBody>
          <a:bodyPr wrap="square">
            <a:spAutoFit/>
          </a:bodyPr>
          <a:lstStyle/>
          <a:p>
            <a:r>
              <a:rPr lang="en-US" dirty="0"/>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lang="en-IN" dirty="0"/>
          </a:p>
        </p:txBody>
      </p:sp>
      <p:sp>
        <p:nvSpPr>
          <p:cNvPr id="12" name="TextBox 11">
            <a:extLst>
              <a:ext uri="{FF2B5EF4-FFF2-40B4-BE49-F238E27FC236}">
                <a16:creationId xmlns:a16="http://schemas.microsoft.com/office/drawing/2014/main" id="{3A6F083C-6B1D-6939-5BFB-A85EC602721D}"/>
              </a:ext>
            </a:extLst>
          </p:cNvPr>
          <p:cNvSpPr txBox="1"/>
          <p:nvPr/>
        </p:nvSpPr>
        <p:spPr>
          <a:xfrm>
            <a:off x="3050498" y="3117077"/>
            <a:ext cx="6100996" cy="2308324"/>
          </a:xfrm>
          <a:prstGeom prst="rect">
            <a:avLst/>
          </a:prstGeom>
          <a:noFill/>
        </p:spPr>
        <p:txBody>
          <a:bodyPr wrap="square">
            <a:spAutoFit/>
          </a:bodyPr>
          <a:lstStyle/>
          <a:p>
            <a:r>
              <a:rPr lang="en-US" b="1" dirty="0"/>
              <a:t>Value Proposition:</a:t>
            </a:r>
          </a:p>
          <a:p>
            <a:pPr marL="342900" indent="-342900">
              <a:buAutoNum type="arabicPeriod"/>
            </a:pPr>
            <a:r>
              <a:rPr lang="en-US" dirty="0"/>
              <a:t>Enhanced Decision-Making</a:t>
            </a:r>
          </a:p>
          <a:p>
            <a:pPr marL="342900" indent="-342900">
              <a:buAutoNum type="arabicPeriod"/>
            </a:pPr>
            <a:r>
              <a:rPr lang="en-IN" dirty="0"/>
              <a:t>Improved Performance Management</a:t>
            </a:r>
          </a:p>
          <a:p>
            <a:pPr marL="342900" indent="-342900">
              <a:buAutoNum type="arabicPeriod"/>
            </a:pPr>
            <a:r>
              <a:rPr lang="en-IN" dirty="0"/>
              <a:t>Efficient Resource Allocation</a:t>
            </a:r>
          </a:p>
          <a:p>
            <a:pPr marL="342900" indent="-342900">
              <a:buAutoNum type="arabicPeriod"/>
            </a:pPr>
            <a:r>
              <a:rPr lang="en-IN" dirty="0"/>
              <a:t>Streamlined Reporting</a:t>
            </a:r>
          </a:p>
          <a:p>
            <a:pPr marL="342900" indent="-342900">
              <a:buAutoNum type="arabicPeriod"/>
            </a:pPr>
            <a:r>
              <a:rPr lang="en-IN" dirty="0"/>
              <a:t>Increased Transparency and Fairness</a:t>
            </a:r>
          </a:p>
          <a:p>
            <a:pPr marL="342900" indent="-342900">
              <a:buAutoNum type="arabicPeriod"/>
            </a:pPr>
            <a:r>
              <a:rPr lang="en-IN" dirty="0"/>
              <a:t>Cost Efficiency</a:t>
            </a:r>
          </a:p>
          <a:p>
            <a:pPr marL="342900" indent="-342900">
              <a:buAutoNum type="arabicPeriod"/>
            </a:pPr>
            <a:r>
              <a:rPr lang="en-IN" dirty="0"/>
              <a:t>User-Friendly Interface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121C926-906B-E34A-D488-08283E5C76AB}"/>
              </a:ext>
            </a:extLst>
          </p:cNvPr>
          <p:cNvSpPr txBox="1"/>
          <p:nvPr/>
        </p:nvSpPr>
        <p:spPr>
          <a:xfrm>
            <a:off x="609600" y="1371600"/>
            <a:ext cx="7010400" cy="4524315"/>
          </a:xfrm>
          <a:prstGeom prst="rect">
            <a:avLst/>
          </a:prstGeom>
          <a:noFill/>
        </p:spPr>
        <p:txBody>
          <a:bodyPr wrap="square">
            <a:spAutoFit/>
          </a:bodyPr>
          <a:lstStyle/>
          <a:p>
            <a:r>
              <a:rPr lang="en-US" b="1" dirty="0"/>
              <a:t>Objective</a:t>
            </a:r>
          </a:p>
          <a:p>
            <a:r>
              <a:rPr lang="en-US" dirty="0"/>
              <a:t>The dataset is designed to support the analysis of employee performance by providing relevant metrics and attributes that help evaluate and compare individual and team performance within the organization.</a:t>
            </a:r>
          </a:p>
          <a:p>
            <a:endParaRPr lang="en-US" dirty="0"/>
          </a:p>
          <a:p>
            <a:r>
              <a:rPr lang="en-US" b="1" dirty="0"/>
              <a:t>Data Sources:</a:t>
            </a:r>
          </a:p>
          <a:p>
            <a:endParaRPr lang="en-US" dirty="0"/>
          </a:p>
          <a:p>
            <a:pPr>
              <a:buFont typeface="Arial" panose="020B0604020202020204" pitchFamily="34" charset="0"/>
              <a:buChar char="•"/>
            </a:pPr>
            <a:r>
              <a:rPr lang="en-US" b="1" dirty="0"/>
              <a:t>HR Systems:</a:t>
            </a:r>
            <a:r>
              <a:rPr lang="en-US" dirty="0"/>
              <a:t> Information from Human Resources systems, including basic employee details and performance reviews.</a:t>
            </a:r>
          </a:p>
          <a:p>
            <a:pPr>
              <a:buFont typeface="Arial" panose="020B0604020202020204" pitchFamily="34" charset="0"/>
              <a:buChar char="•"/>
            </a:pPr>
            <a:r>
              <a:rPr lang="en-US" b="1" dirty="0"/>
              <a:t>Performance Reviews:</a:t>
            </a:r>
            <a:r>
              <a:rPr lang="en-US" dirty="0"/>
              <a:t> Data from periodic performance evaluations and feedback reports.</a:t>
            </a:r>
          </a:p>
          <a:p>
            <a:pPr>
              <a:buFont typeface="Arial" panose="020B0604020202020204" pitchFamily="34" charset="0"/>
              <a:buChar char="•"/>
            </a:pPr>
            <a:r>
              <a:rPr lang="en-US" b="1" dirty="0"/>
              <a:t>Project Management Tools:</a:t>
            </a:r>
            <a:r>
              <a:rPr lang="en-US" dirty="0"/>
              <a:t> Metrics related to project completions, deadlines, and contributions.</a:t>
            </a:r>
          </a:p>
          <a:p>
            <a:endParaRPr lang="en-US" dirty="0"/>
          </a:p>
          <a:p>
            <a:endParaRPr lang="en-US" dirty="0"/>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0"/>
            <a:ext cx="6000750" cy="5262979"/>
          </a:xfrm>
          <a:prstGeom prst="rect">
            <a:avLst/>
          </a:prstGeom>
          <a:noFill/>
        </p:spPr>
        <p:txBody>
          <a:bodyPr wrap="square" rtlCol="0">
            <a:spAutoFit/>
          </a:bodyPr>
          <a:lstStyle/>
          <a:p>
            <a:r>
              <a:rPr lang="en-US" sz="1600" b="1" dirty="0"/>
              <a:t>Advanced Data Visualization and Dashboards:</a:t>
            </a:r>
          </a:p>
          <a:p>
            <a:endParaRPr lang="en-US" sz="1600" dirty="0"/>
          </a:p>
          <a:p>
            <a:pPr>
              <a:buFont typeface="Arial" panose="020B0604020202020204" pitchFamily="34" charset="0"/>
              <a:buChar char="•"/>
            </a:pPr>
            <a:r>
              <a:rPr lang="en-US" sz="1600" b="1" dirty="0"/>
              <a:t>Interactive Dashboards:</a:t>
            </a:r>
            <a:r>
              <a:rPr lang="en-US" sz="1600" dirty="0"/>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pPr>
              <a:buFont typeface="Arial" panose="020B0604020202020204" pitchFamily="34" charset="0"/>
              <a:buChar char="•"/>
            </a:pPr>
            <a:r>
              <a:rPr lang="en-US" sz="1600" b="1" dirty="0"/>
              <a:t>Customizable Charts and Graphs:</a:t>
            </a:r>
            <a:r>
              <a:rPr lang="en-US" sz="1600" dirty="0"/>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lang="en-US" sz="1600" dirty="0"/>
          </a:p>
          <a:p>
            <a:r>
              <a:rPr lang="en-US" sz="1600" dirty="0"/>
              <a:t>**2. </a:t>
            </a:r>
            <a:r>
              <a:rPr lang="en-US" sz="1600" b="1" dirty="0"/>
              <a:t>Automated Insights and Recommendations:</a:t>
            </a:r>
          </a:p>
          <a:p>
            <a:endParaRPr lang="en-US" sz="1600" dirty="0"/>
          </a:p>
          <a:p>
            <a:pPr>
              <a:buFont typeface="Arial" panose="020B0604020202020204" pitchFamily="34" charset="0"/>
              <a:buChar char="•"/>
            </a:pPr>
            <a:r>
              <a:rPr lang="en-US" sz="1600" b="1" dirty="0"/>
              <a:t>Predictive Analytics:</a:t>
            </a:r>
            <a:r>
              <a:rPr lang="en-US" sz="1600" dirty="0"/>
              <a:t> Utilize Excel’s advanced features to forecast future performance trends based on historical data. This helps in proactively addressing potential issues and planning for future growth.</a:t>
            </a:r>
          </a:p>
          <a:p>
            <a:pPr>
              <a:buFont typeface="Arial" panose="020B0604020202020204" pitchFamily="34" charset="0"/>
              <a:buChar char="•"/>
            </a:pPr>
            <a:r>
              <a:rPr lang="en-US" sz="1600" b="1" dirty="0"/>
              <a:t>Actionable Recommendations:</a:t>
            </a:r>
            <a:r>
              <a:rPr lang="en-US" sz="1600" dirty="0"/>
              <a:t> Generate automated, data-driven recommendations for performance improvements, training needs, and career development, tailored to individual and team performance metrics.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623</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a.dhanush502@gmail.com</cp:lastModifiedBy>
  <cp:revision>19</cp:revision>
  <dcterms:created xsi:type="dcterms:W3CDTF">2024-03-29T15:07:22Z</dcterms:created>
  <dcterms:modified xsi:type="dcterms:W3CDTF">2024-09-03T07:49:28Z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