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59" r:id="rId5"/>
    <p:sldId id="260" r:id="rId6"/>
    <p:sldId id="261" r:id="rId7"/>
    <p:sldId id="262" r:id="rId8"/>
    <p:sldId id="263" r:id="rId9"/>
    <p:sldId id="264" r:id="rId10"/>
    <p:sldId id="265" r:id="rId11"/>
    <p:sldId id="270" r:id="rId12"/>
    <p:sldId id="271" r:id="rId13"/>
    <p:sldId id="272" r:id="rId14"/>
    <p:sldId id="266" r:id="rId15"/>
    <p:sldId id="267" r:id="rId16"/>
    <p:sldId id="269" r:id="rId17"/>
    <p:sldId id="27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366"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3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487FEB4-EAB0-4975-B09A-41F9DADAF043}"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155744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4109561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139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2516965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615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1329133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2703741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399632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69795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7FEB4-EAB0-4975-B09A-41F9DADAF043}"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98156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87FEB4-EAB0-4975-B09A-41F9DADAF043}"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54203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87FEB4-EAB0-4975-B09A-41F9DADAF043}"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309063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87FEB4-EAB0-4975-B09A-41F9DADAF043}"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241636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7FEB4-EAB0-4975-B09A-41F9DADAF043}"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128669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7FEB4-EAB0-4975-B09A-41F9DADAF043}"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153324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7FEB4-EAB0-4975-B09A-41F9DADAF043}"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EFAEB-74AC-4700-B31A-C146735385E1}" type="slidenum">
              <a:rPr lang="en-US" smtClean="0"/>
              <a:pPr/>
              <a:t>‹#›</a:t>
            </a:fld>
            <a:endParaRPr lang="en-US"/>
          </a:p>
        </p:txBody>
      </p:sp>
    </p:spTree>
    <p:extLst>
      <p:ext uri="{BB962C8B-B14F-4D97-AF65-F5344CB8AC3E}">
        <p14:creationId xmlns:p14="http://schemas.microsoft.com/office/powerpoint/2010/main" val="111861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87FEB4-EAB0-4975-B09A-41F9DADAF043}" type="datetimeFigureOut">
              <a:rPr lang="en-US" smtClean="0"/>
              <a:pPr/>
              <a:t>8/10/2020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AEFAEB-74AC-4700-B31A-C146735385E1}" type="slidenum">
              <a:rPr lang="en-US" smtClean="0"/>
              <a:pPr/>
              <a:t>‹#›</a:t>
            </a:fld>
            <a:endParaRPr lang="en-US"/>
          </a:p>
        </p:txBody>
      </p:sp>
    </p:spTree>
    <p:extLst>
      <p:ext uri="{BB962C8B-B14F-4D97-AF65-F5344CB8AC3E}">
        <p14:creationId xmlns:p14="http://schemas.microsoft.com/office/powerpoint/2010/main" val="57299379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ode_readability" TargetMode="External"/><Relationship Id="rId3" Type="http://schemas.openxmlformats.org/officeDocument/2006/relationships/hyperlink" Target="https://en.wikipedia.org/wiki/Interpreted_language" TargetMode="External"/><Relationship Id="rId7" Type="http://schemas.openxmlformats.org/officeDocument/2006/relationships/hyperlink" Target="https://en.wikipedia.org/wiki/Guido_van_Rossu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en.wikipedia.org/wiki/Programming_language" TargetMode="External"/><Relationship Id="rId5" Type="http://schemas.openxmlformats.org/officeDocument/2006/relationships/hyperlink" Target="https://en.wikipedia.org/wiki/General-purpose_programming_language" TargetMode="External"/><Relationship Id="rId4" Type="http://schemas.openxmlformats.org/officeDocument/2006/relationships/hyperlink" Target="https://en.wikipedia.org/wiki/High-level_programming_language" TargetMode="External"/><Relationship Id="rId9" Type="http://schemas.openxmlformats.org/officeDocument/2006/relationships/hyperlink" Target="https://en.wikipedia.org/wiki/Off-side_ru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alpha val="0"/>
              </a:schemeClr>
            </a:gs>
            <a:gs pos="81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0748" y="4770276"/>
            <a:ext cx="2730197" cy="1623078"/>
          </a:xfrm>
        </p:spPr>
        <p:txBody>
          <a:bodyPr/>
          <a:lstStyle/>
          <a:p>
            <a:r>
              <a:rPr lang="en-US" dirty="0" smtClean="0">
                <a:solidFill>
                  <a:schemeClr val="tx1"/>
                </a:solidFill>
              </a:rPr>
              <a:t>Submitted To:-</a:t>
            </a:r>
          </a:p>
          <a:p>
            <a:r>
              <a:rPr lang="en-US" dirty="0" smtClean="0">
                <a:solidFill>
                  <a:schemeClr val="tx1"/>
                </a:solidFill>
              </a:rPr>
              <a:t>Dr. Pankaj Nagar</a:t>
            </a:r>
            <a:endParaRPr lang="en-US" dirty="0" smtClean="0">
              <a:solidFill>
                <a:schemeClr val="tx1"/>
              </a:solidFill>
            </a:endParaRPr>
          </a:p>
          <a:p>
            <a:endParaRPr lang="en-US" dirty="0" smtClean="0">
              <a:solidFill>
                <a:schemeClr val="tx1"/>
              </a:solidFill>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84744" y="246491"/>
            <a:ext cx="4871185" cy="3091993"/>
          </a:xfrm>
          <a:prstGeom prst="rect">
            <a:avLst/>
          </a:prstGeom>
        </p:spPr>
      </p:pic>
      <p:sp>
        <p:nvSpPr>
          <p:cNvPr id="7" name="TextBox 6"/>
          <p:cNvSpPr txBox="1"/>
          <p:nvPr/>
        </p:nvSpPr>
        <p:spPr>
          <a:xfrm>
            <a:off x="8998085" y="4770276"/>
            <a:ext cx="2354094" cy="738664"/>
          </a:xfrm>
          <a:prstGeom prst="rect">
            <a:avLst/>
          </a:prstGeom>
          <a:noFill/>
        </p:spPr>
        <p:txBody>
          <a:bodyPr wrap="square" rtlCol="0">
            <a:spAutoFit/>
          </a:bodyPr>
          <a:lstStyle/>
          <a:p>
            <a:r>
              <a:rPr lang="en-US" sz="2100" dirty="0" smtClean="0"/>
              <a:t>Submitted by:-Akash Rai</a:t>
            </a:r>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artisticMosiaicBubbles/>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055928" y="246490"/>
            <a:ext cx="3338531" cy="3091993"/>
          </a:xfrm>
          <a:prstGeom prst="rect">
            <a:avLst/>
          </a:prstGeom>
          <a:gradFill>
            <a:gsLst>
              <a:gs pos="35000">
                <a:schemeClr val="bg2">
                  <a:tint val="97000"/>
                  <a:hueMod val="92000"/>
                  <a:satMod val="169000"/>
                  <a:alpha val="0"/>
                  <a:lumMod val="87000"/>
                </a:schemeClr>
              </a:gs>
              <a:gs pos="100000">
                <a:schemeClr val="bg2">
                  <a:shade val="96000"/>
                  <a:satMod val="120000"/>
                  <a:lumMod val="90000"/>
                </a:schemeClr>
              </a:gs>
            </a:gsLst>
            <a:path path="circle">
              <a:fillToRect b="100000"/>
            </a:path>
          </a:gradFill>
          <a:effectLst>
            <a:glow rad="127000">
              <a:schemeClr val="accent1">
                <a:alpha val="0"/>
              </a:schemeClr>
            </a:glow>
          </a:effectLst>
        </p:spPr>
      </p:pic>
    </p:spTree>
    <p:extLst>
      <p:ext uri="{BB962C8B-B14F-4D97-AF65-F5344CB8AC3E}">
        <p14:creationId xmlns:p14="http://schemas.microsoft.com/office/powerpoint/2010/main" val="3435621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164" y="709363"/>
            <a:ext cx="4124901" cy="4191585"/>
          </a:xfrm>
          <a:prstGeom prst="rect">
            <a:avLst/>
          </a:prstGeom>
        </p:spPr>
      </p:pic>
      <p:sp>
        <p:nvSpPr>
          <p:cNvPr id="5" name="TextBox 4"/>
          <p:cNvSpPr txBox="1"/>
          <p:nvPr/>
        </p:nvSpPr>
        <p:spPr>
          <a:xfrm>
            <a:off x="1298960" y="5315484"/>
            <a:ext cx="8981630" cy="646331"/>
          </a:xfrm>
          <a:prstGeom prst="rect">
            <a:avLst/>
          </a:prstGeom>
          <a:noFill/>
        </p:spPr>
        <p:txBody>
          <a:bodyPr wrap="square" rtlCol="0">
            <a:spAutoFit/>
          </a:bodyPr>
          <a:lstStyle/>
          <a:p>
            <a:r>
              <a:rPr lang="en-US" dirty="0" smtClean="0"/>
              <a:t>This is the registration window through which a user register himself or herself</a:t>
            </a:r>
          </a:p>
          <a:p>
            <a:endParaRPr lang="en-US" dirty="0"/>
          </a:p>
        </p:txBody>
      </p:sp>
    </p:spTree>
    <p:extLst>
      <p:ext uri="{BB962C8B-B14F-4D97-AF65-F5344CB8AC3E}">
        <p14:creationId xmlns:p14="http://schemas.microsoft.com/office/powerpoint/2010/main" val="4221399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                   After Registration of new User he will login </a:t>
            </a:r>
            <a:br>
              <a:rPr lang="en-US" sz="1800" dirty="0" smtClean="0"/>
            </a:br>
            <a:endParaRPr lang="en-IN" sz="1800" dirty="0"/>
          </a:p>
        </p:txBody>
      </p:sp>
      <p:pic>
        <p:nvPicPr>
          <p:cNvPr id="4" name="Content Placeholder 3" descr="Screenshot (162).png"/>
          <p:cNvPicPr>
            <a:picLocks noGrp="1" noChangeAspect="1"/>
          </p:cNvPicPr>
          <p:nvPr>
            <p:ph idx="1"/>
          </p:nvPr>
        </p:nvPicPr>
        <p:blipFill>
          <a:blip r:embed="rId2"/>
          <a:stretch>
            <a:fillRect/>
          </a:stretch>
        </p:blipFill>
        <p:spPr>
          <a:xfrm>
            <a:off x="1736743" y="685800"/>
            <a:ext cx="6429339" cy="36147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                  Items available to add in cart for final checkout</a:t>
            </a:r>
            <a:endParaRPr lang="en-IN" sz="1800" dirty="0"/>
          </a:p>
        </p:txBody>
      </p:sp>
      <p:pic>
        <p:nvPicPr>
          <p:cNvPr id="4" name="Content Placeholder 3" descr="Screenshot (149).png"/>
          <p:cNvPicPr>
            <a:picLocks noGrp="1" noChangeAspect="1"/>
          </p:cNvPicPr>
          <p:nvPr>
            <p:ph idx="1"/>
          </p:nvPr>
        </p:nvPicPr>
        <p:blipFill>
          <a:blip r:embed="rId2"/>
          <a:stretch>
            <a:fillRect/>
          </a:stretch>
        </p:blipFill>
        <p:spPr>
          <a:xfrm>
            <a:off x="1736743" y="685800"/>
            <a:ext cx="6429339" cy="36147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945" y="4444998"/>
            <a:ext cx="2897188" cy="1507067"/>
          </a:xfrm>
        </p:spPr>
        <p:txBody>
          <a:bodyPr>
            <a:normAutofit/>
          </a:bodyPr>
          <a:lstStyle/>
          <a:p>
            <a:r>
              <a:rPr lang="en-IN" sz="1800" dirty="0" smtClean="0"/>
              <a:t>    Different meals </a:t>
            </a:r>
            <a:endParaRPr lang="en-IN" sz="1800" dirty="0"/>
          </a:p>
        </p:txBody>
      </p:sp>
      <p:pic>
        <p:nvPicPr>
          <p:cNvPr id="4" name="Content Placeholder 3" descr="Screenshot (150).png"/>
          <p:cNvPicPr>
            <a:picLocks noGrp="1" noChangeAspect="1"/>
          </p:cNvPicPr>
          <p:nvPr>
            <p:ph idx="1"/>
          </p:nvPr>
        </p:nvPicPr>
        <p:blipFill>
          <a:blip r:embed="rId2"/>
          <a:stretch>
            <a:fillRect/>
          </a:stretch>
        </p:blipFill>
        <p:spPr>
          <a:xfrm>
            <a:off x="1736743" y="685800"/>
            <a:ext cx="6429339" cy="36147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5335" y="410198"/>
            <a:ext cx="7323745" cy="646331"/>
          </a:xfrm>
          <a:prstGeom prst="rect">
            <a:avLst/>
          </a:prstGeom>
          <a:noFill/>
        </p:spPr>
        <p:txBody>
          <a:bodyPr wrap="square" rtlCol="0">
            <a:spAutoFit/>
          </a:bodyPr>
          <a:lstStyle/>
          <a:p>
            <a:r>
              <a:rPr lang="en-US" dirty="0" smtClean="0"/>
              <a:t>After ordering the food from your </a:t>
            </a:r>
            <a:r>
              <a:rPr lang="en-US" dirty="0" err="1" smtClean="0"/>
              <a:t>favourite</a:t>
            </a:r>
            <a:r>
              <a:rPr lang="en-US" dirty="0" smtClean="0"/>
              <a:t> </a:t>
            </a:r>
            <a:r>
              <a:rPr lang="en-US" dirty="0" err="1" smtClean="0"/>
              <a:t>restaurant,you</a:t>
            </a:r>
            <a:r>
              <a:rPr lang="en-US" dirty="0" smtClean="0"/>
              <a:t> can pay your bill via online gate way platform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97" y="1340924"/>
            <a:ext cx="9596132" cy="4786411"/>
          </a:xfrm>
          <a:prstGeom prst="rect">
            <a:avLst/>
          </a:prstGeom>
        </p:spPr>
      </p:pic>
    </p:spTree>
    <p:extLst>
      <p:ext uri="{BB962C8B-B14F-4D97-AF65-F5344CB8AC3E}">
        <p14:creationId xmlns:p14="http://schemas.microsoft.com/office/powerpoint/2010/main" val="3183822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19" y="308073"/>
            <a:ext cx="10460052" cy="4783279"/>
          </a:xfrm>
          <a:prstGeom prst="rect">
            <a:avLst/>
          </a:prstGeom>
        </p:spPr>
      </p:pic>
      <p:sp>
        <p:nvSpPr>
          <p:cNvPr id="5" name="TextBox 4"/>
          <p:cNvSpPr txBox="1"/>
          <p:nvPr/>
        </p:nvSpPr>
        <p:spPr>
          <a:xfrm>
            <a:off x="1350236" y="5571858"/>
            <a:ext cx="8340695" cy="369332"/>
          </a:xfrm>
          <a:prstGeom prst="rect">
            <a:avLst/>
          </a:prstGeom>
          <a:noFill/>
        </p:spPr>
        <p:txBody>
          <a:bodyPr wrap="square" rtlCol="0">
            <a:spAutoFit/>
          </a:bodyPr>
          <a:lstStyle/>
          <a:p>
            <a:r>
              <a:rPr lang="en-US" dirty="0" smtClean="0"/>
              <a:t>You can also track your order  through this feature</a:t>
            </a:r>
            <a:endParaRPr lang="en-US" dirty="0"/>
          </a:p>
        </p:txBody>
      </p:sp>
    </p:spTree>
    <p:extLst>
      <p:ext uri="{BB962C8B-B14F-4D97-AF65-F5344CB8AC3E}">
        <p14:creationId xmlns:p14="http://schemas.microsoft.com/office/powerpoint/2010/main" val="2204875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From here we can track order status by entering email and order id.</a:t>
            </a:r>
            <a:endParaRPr lang="en-IN" sz="1800" dirty="0"/>
          </a:p>
        </p:txBody>
      </p:sp>
      <p:pic>
        <p:nvPicPr>
          <p:cNvPr id="4" name="Content Placeholder 3" descr="Screenshot (163).png"/>
          <p:cNvPicPr>
            <a:picLocks noGrp="1" noChangeAspect="1"/>
          </p:cNvPicPr>
          <p:nvPr>
            <p:ph idx="1"/>
          </p:nvPr>
        </p:nvPicPr>
        <p:blipFill>
          <a:blip r:embed="rId2"/>
          <a:stretch>
            <a:fillRect/>
          </a:stretch>
        </p:blipFill>
        <p:spPr>
          <a:xfrm>
            <a:off x="1736743" y="685800"/>
            <a:ext cx="6429339" cy="361473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                                  Customer care and support </a:t>
            </a:r>
            <a:endParaRPr lang="en-IN" sz="1800" dirty="0"/>
          </a:p>
        </p:txBody>
      </p:sp>
      <p:pic>
        <p:nvPicPr>
          <p:cNvPr id="4" name="Content Placeholder 3" descr="Screenshot (143) - Copy.png"/>
          <p:cNvPicPr>
            <a:picLocks noGrp="1" noChangeAspect="1"/>
          </p:cNvPicPr>
          <p:nvPr>
            <p:ph idx="1"/>
          </p:nvPr>
        </p:nvPicPr>
        <p:blipFill>
          <a:blip r:embed="rId2"/>
          <a:stretch>
            <a:fillRect/>
          </a:stretch>
        </p:blipFill>
        <p:spPr>
          <a:xfrm>
            <a:off x="1736743" y="685800"/>
            <a:ext cx="6429339" cy="361473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00" y="1927077"/>
            <a:ext cx="8534400" cy="1507067"/>
          </a:xfrm>
        </p:spPr>
        <p:txBody>
          <a:bodyPr/>
          <a:lstStyle/>
          <a:p>
            <a:pPr algn="ctr"/>
            <a:r>
              <a:rPr lang="en-US" b="1" dirty="0" smtClean="0"/>
              <a:t>Thank you</a:t>
            </a:r>
            <a:endParaRPr lang="en-US" b="1" dirty="0"/>
          </a:p>
        </p:txBody>
      </p:sp>
      <p:sp>
        <p:nvSpPr>
          <p:cNvPr id="4" name="TextBox 3"/>
          <p:cNvSpPr txBox="1"/>
          <p:nvPr/>
        </p:nvSpPr>
        <p:spPr>
          <a:xfrm>
            <a:off x="3849005" y="3854155"/>
            <a:ext cx="3879790" cy="369332"/>
          </a:xfrm>
          <a:prstGeom prst="rect">
            <a:avLst/>
          </a:prstGeom>
          <a:noFill/>
        </p:spPr>
        <p:txBody>
          <a:bodyPr wrap="square" rtlCol="0">
            <a:spAutoFit/>
          </a:bodyPr>
          <a:lstStyle/>
          <a:p>
            <a:pPr algn="ctr"/>
            <a:r>
              <a:rPr lang="en-US" dirty="0" smtClean="0">
                <a:latin typeface="Corbel" panose="020B0503020204020204" pitchFamily="34" charset="0"/>
              </a:rPr>
              <a:t>Any questions???</a:t>
            </a:r>
            <a:endParaRPr lang="en-US" dirty="0">
              <a:latin typeface="Corbel" panose="020B0503020204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757" t="12433" r="16076" b="22368"/>
          <a:stretch/>
        </p:blipFill>
        <p:spPr>
          <a:xfrm>
            <a:off x="0" y="0"/>
            <a:ext cx="3768695" cy="38541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321" y="0"/>
            <a:ext cx="3940679" cy="3854155"/>
          </a:xfrm>
          <a:prstGeom prst="rect">
            <a:avLst/>
          </a:prstGeom>
        </p:spPr>
      </p:pic>
    </p:spTree>
    <p:extLst>
      <p:ext uri="{BB962C8B-B14F-4D97-AF65-F5344CB8AC3E}">
        <p14:creationId xmlns:p14="http://schemas.microsoft.com/office/powerpoint/2010/main" val="3308090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10" y="244907"/>
            <a:ext cx="11001320" cy="6195650"/>
          </a:xfrm>
          <a:prstGeom prst="rect">
            <a:avLst/>
          </a:prstGeom>
        </p:spPr>
      </p:pic>
    </p:spTree>
    <p:extLst>
      <p:ext uri="{BB962C8B-B14F-4D97-AF65-F5344CB8AC3E}">
        <p14:creationId xmlns:p14="http://schemas.microsoft.com/office/powerpoint/2010/main" val="243687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6163" y="532737"/>
            <a:ext cx="2484976" cy="646331"/>
          </a:xfrm>
          <a:prstGeom prst="rect">
            <a:avLst/>
          </a:prstGeom>
          <a:noFill/>
        </p:spPr>
        <p:txBody>
          <a:bodyPr wrap="none" rtlCol="0">
            <a:spAutoFit/>
          </a:bodyPr>
          <a:lstStyle/>
          <a:p>
            <a:r>
              <a:rPr lang="en-US" sz="3600" b="1" u="sng" dirty="0" smtClean="0"/>
              <a:t>CONTENTS</a:t>
            </a:r>
            <a:endParaRPr lang="en-US" sz="3600" b="1" u="sng" dirty="0"/>
          </a:p>
        </p:txBody>
      </p:sp>
      <p:sp>
        <p:nvSpPr>
          <p:cNvPr id="6" name="TextBox 5"/>
          <p:cNvSpPr txBox="1"/>
          <p:nvPr/>
        </p:nvSpPr>
        <p:spPr>
          <a:xfrm>
            <a:off x="1606163" y="1796994"/>
            <a:ext cx="6257677"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latin typeface="Corbel" panose="020B0503020204020204" pitchFamily="34" charset="0"/>
              </a:rPr>
              <a:t>Company Profile</a:t>
            </a:r>
          </a:p>
          <a:p>
            <a:pPr marL="285750" indent="-285750">
              <a:buFont typeface="Wingdings" panose="05000000000000000000" pitchFamily="2" charset="2"/>
              <a:buChar char="q"/>
            </a:pPr>
            <a:r>
              <a:rPr lang="en-US" sz="2400" dirty="0" smtClean="0">
                <a:latin typeface="Corbel" panose="020B0503020204020204" pitchFamily="34" charset="0"/>
              </a:rPr>
              <a:t>Abstract</a:t>
            </a:r>
          </a:p>
          <a:p>
            <a:pPr marL="285750" indent="-285750">
              <a:buFont typeface="Wingdings" panose="05000000000000000000" pitchFamily="2" charset="2"/>
              <a:buChar char="q"/>
            </a:pPr>
            <a:r>
              <a:rPr lang="en-US" sz="2400" dirty="0" smtClean="0">
                <a:latin typeface="Corbel" panose="020B0503020204020204" pitchFamily="34" charset="0"/>
              </a:rPr>
              <a:t>Introduction</a:t>
            </a:r>
          </a:p>
          <a:p>
            <a:pPr marL="285750" indent="-285750">
              <a:buFont typeface="Wingdings" panose="05000000000000000000" pitchFamily="2" charset="2"/>
              <a:buChar char="q"/>
            </a:pPr>
            <a:r>
              <a:rPr lang="en-US" sz="2400" dirty="0" smtClean="0">
                <a:latin typeface="Corbel" panose="020B0503020204020204" pitchFamily="34" charset="0"/>
              </a:rPr>
              <a:t>Technologies</a:t>
            </a:r>
          </a:p>
          <a:p>
            <a:pPr marL="285750" indent="-285750">
              <a:buFont typeface="Wingdings" panose="05000000000000000000" pitchFamily="2" charset="2"/>
              <a:buChar char="q"/>
            </a:pPr>
            <a:r>
              <a:rPr lang="en-US" sz="2400" dirty="0" smtClean="0">
                <a:latin typeface="Corbel" panose="020B0503020204020204" pitchFamily="34" charset="0"/>
              </a:rPr>
              <a:t>Working</a:t>
            </a:r>
          </a:p>
          <a:p>
            <a:pPr marL="285750" indent="-285750">
              <a:buFont typeface="Wingdings" panose="05000000000000000000" pitchFamily="2" charset="2"/>
              <a:buChar char="q"/>
            </a:pPr>
            <a:r>
              <a:rPr lang="en-US" sz="2400" dirty="0" smtClean="0">
                <a:latin typeface="Corbel" panose="020B0503020204020204" pitchFamily="34" charset="0"/>
              </a:rPr>
              <a:t>Conclusion</a:t>
            </a:r>
            <a:endParaRPr lang="en-US" sz="2400" dirty="0">
              <a:latin typeface="Corbel" panose="020B0503020204020204" pitchFamily="34" charset="0"/>
            </a:endParaRPr>
          </a:p>
        </p:txBody>
      </p:sp>
    </p:spTree>
    <p:extLst>
      <p:ext uri="{BB962C8B-B14F-4D97-AF65-F5344CB8AC3E}">
        <p14:creationId xmlns:p14="http://schemas.microsoft.com/office/powerpoint/2010/main" val="71838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871" y="1465028"/>
            <a:ext cx="9970536" cy="4792649"/>
          </a:xfrm>
        </p:spPr>
        <p:txBody>
          <a:bodyPr/>
          <a:lstStyle/>
          <a:p>
            <a:pPr algn="just">
              <a:defRPr/>
            </a:pPr>
            <a:r>
              <a:rPr lang="en-US" altLang="en-US" sz="2400" b="1" dirty="0" err="1">
                <a:solidFill>
                  <a:schemeClr val="tx1"/>
                </a:solidFill>
                <a:latin typeface="Corbel" panose="020B0503020204020204" pitchFamily="34" charset="0"/>
              </a:rPr>
              <a:t>NetParam</a:t>
            </a:r>
            <a:r>
              <a:rPr lang="en-US" altLang="en-US" sz="2400" b="1" dirty="0">
                <a:solidFill>
                  <a:schemeClr val="tx1"/>
                </a:solidFill>
                <a:latin typeface="Corbel" panose="020B0503020204020204" pitchFamily="34" charset="0"/>
              </a:rPr>
              <a:t> Technologies Pvt. Ltd.</a:t>
            </a:r>
            <a:r>
              <a:rPr lang="en-US" altLang="en-US" sz="2400" dirty="0">
                <a:solidFill>
                  <a:schemeClr val="tx1"/>
                </a:solidFill>
                <a:latin typeface="Corbel" panose="020B0503020204020204" pitchFamily="34" charset="0"/>
              </a:rPr>
              <a:t> is an IT solution providing a wide assortment of services including website development, web design, E-commerce online solutions, web applications, Mobile Application, Search engine optimization services to exceed the confidence of both small and large enterprises. </a:t>
            </a:r>
          </a:p>
          <a:p>
            <a:pPr algn="just">
              <a:defRPr/>
            </a:pPr>
            <a:r>
              <a:rPr lang="en-US" altLang="en-US" sz="2400" dirty="0">
                <a:solidFill>
                  <a:schemeClr val="tx1"/>
                </a:solidFill>
                <a:latin typeface="Corbel" panose="020B0503020204020204" pitchFamily="34" charset="0"/>
              </a:rPr>
              <a:t> It is commenced operating with only two things in mind, innovation and quality </a:t>
            </a:r>
            <a:r>
              <a:rPr lang="en-US" altLang="en-US" sz="2400" b="1" dirty="0" err="1">
                <a:solidFill>
                  <a:schemeClr val="tx1"/>
                </a:solidFill>
                <a:latin typeface="Corbel" panose="020B0503020204020204" pitchFamily="34" charset="0"/>
              </a:rPr>
              <a:t>NetParam</a:t>
            </a:r>
            <a:r>
              <a:rPr lang="en-US" altLang="en-US" sz="2400" b="1" dirty="0">
                <a:solidFill>
                  <a:schemeClr val="tx1"/>
                </a:solidFill>
                <a:latin typeface="Corbel" panose="020B0503020204020204" pitchFamily="34" charset="0"/>
              </a:rPr>
              <a:t> Technologies Pvt. Ltd</a:t>
            </a:r>
            <a:r>
              <a:rPr lang="en-US" altLang="en-US" sz="2400" dirty="0">
                <a:solidFill>
                  <a:schemeClr val="tx1"/>
                </a:solidFill>
                <a:latin typeface="Corbel" panose="020B0503020204020204" pitchFamily="34" charset="0"/>
              </a:rPr>
              <a:t> is the best web and mobile app development company to transform your business through the power of best enterprise IT solutions that comprises of the full range of mobile applications development, web and </a:t>
            </a:r>
            <a:r>
              <a:rPr lang="en-US" altLang="en-US" sz="2400" dirty="0" err="1">
                <a:solidFill>
                  <a:schemeClr val="tx1"/>
                </a:solidFill>
                <a:latin typeface="Corbel" panose="020B0503020204020204" pitchFamily="34" charset="0"/>
              </a:rPr>
              <a:t>eCommerce</a:t>
            </a:r>
            <a:r>
              <a:rPr lang="en-US" altLang="en-US" sz="2400" dirty="0">
                <a:solidFill>
                  <a:schemeClr val="tx1"/>
                </a:solidFill>
                <a:latin typeface="Corbel" panose="020B0503020204020204" pitchFamily="34" charset="0"/>
              </a:rPr>
              <a:t> development services. </a:t>
            </a:r>
          </a:p>
          <a:p>
            <a:endParaRPr lang="en-US" dirty="0"/>
          </a:p>
        </p:txBody>
      </p:sp>
      <p:sp>
        <p:nvSpPr>
          <p:cNvPr id="4" name="TextBox 3"/>
          <p:cNvSpPr txBox="1"/>
          <p:nvPr/>
        </p:nvSpPr>
        <p:spPr>
          <a:xfrm>
            <a:off x="3625461" y="715617"/>
            <a:ext cx="4199355" cy="646331"/>
          </a:xfrm>
          <a:prstGeom prst="rect">
            <a:avLst/>
          </a:prstGeom>
          <a:noFill/>
        </p:spPr>
        <p:txBody>
          <a:bodyPr wrap="none" rtlCol="0">
            <a:spAutoFit/>
          </a:bodyPr>
          <a:lstStyle/>
          <a:p>
            <a:r>
              <a:rPr lang="en-US" sz="3600" b="1" u="sng" dirty="0" smtClean="0">
                <a:latin typeface="Corbel" panose="020B0503020204020204" pitchFamily="34" charset="0"/>
              </a:rPr>
              <a:t>COMPANY</a:t>
            </a:r>
            <a:r>
              <a:rPr lang="en-US" sz="2400" b="1" u="sng" dirty="0" smtClean="0">
                <a:latin typeface="Corbel" panose="020B0503020204020204" pitchFamily="34" charset="0"/>
              </a:rPr>
              <a:t> </a:t>
            </a:r>
            <a:r>
              <a:rPr lang="en-US" sz="3600" b="1" u="sng" dirty="0" smtClean="0">
                <a:latin typeface="Corbel" panose="020B0503020204020204" pitchFamily="34" charset="0"/>
              </a:rPr>
              <a:t>PROFILE</a:t>
            </a:r>
            <a:endParaRPr lang="en-US" sz="3600" dirty="0"/>
          </a:p>
        </p:txBody>
      </p:sp>
    </p:spTree>
    <p:extLst>
      <p:ext uri="{BB962C8B-B14F-4D97-AF65-F5344CB8AC3E}">
        <p14:creationId xmlns:p14="http://schemas.microsoft.com/office/powerpoint/2010/main" val="835937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9341" y="534725"/>
            <a:ext cx="9246967" cy="793143"/>
          </a:xfrm>
        </p:spPr>
        <p:txBody>
          <a:bodyPr/>
          <a:lstStyle/>
          <a:p>
            <a:pPr marL="0" indent="0">
              <a:buNone/>
            </a:pPr>
            <a:r>
              <a:rPr lang="en-US" sz="3600" b="1" u="sng" dirty="0" smtClean="0">
                <a:solidFill>
                  <a:schemeClr val="tx1"/>
                </a:solidFill>
                <a:latin typeface="Corbel" panose="020B0503020204020204" pitchFamily="34" charset="0"/>
              </a:rPr>
              <a:t>Abstract</a:t>
            </a:r>
            <a:endParaRPr lang="en-US" sz="3600" b="1" u="sng" dirty="0">
              <a:solidFill>
                <a:schemeClr val="tx1"/>
              </a:solidFill>
              <a:latin typeface="Corbel" panose="020B0503020204020204" pitchFamily="34" charset="0"/>
            </a:endParaRPr>
          </a:p>
        </p:txBody>
      </p:sp>
      <p:sp>
        <p:nvSpPr>
          <p:cNvPr id="5" name="TextBox 4"/>
          <p:cNvSpPr txBox="1"/>
          <p:nvPr/>
        </p:nvSpPr>
        <p:spPr>
          <a:xfrm>
            <a:off x="962110" y="1892411"/>
            <a:ext cx="9764197"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Corbel" panose="020B0503020204020204" pitchFamily="34" charset="0"/>
              </a:rPr>
              <a:t>Building a ecommerce website with the help of python with </a:t>
            </a:r>
            <a:r>
              <a:rPr lang="en-US" sz="2400" dirty="0" err="1" smtClean="0">
                <a:latin typeface="Corbel" panose="020B0503020204020204" pitchFamily="34" charset="0"/>
              </a:rPr>
              <a:t>django</a:t>
            </a:r>
            <a:r>
              <a:rPr lang="en-US" sz="2400" dirty="0" smtClean="0">
                <a:latin typeface="Corbel" panose="020B0503020204020204" pitchFamily="34" charset="0"/>
              </a:rPr>
              <a:t>.</a:t>
            </a:r>
            <a:endParaRPr lang="en-US" sz="2400" dirty="0">
              <a:latin typeface="Corbel" panose="020B0503020204020204" pitchFamily="34" charset="0"/>
            </a:endParaRPr>
          </a:p>
          <a:p>
            <a:pPr marL="342900" indent="-342900" algn="just">
              <a:buFont typeface="Arial" panose="020B0604020202020204" pitchFamily="34" charset="0"/>
              <a:buChar char="•"/>
            </a:pPr>
            <a:r>
              <a:rPr lang="en-US" sz="2400" dirty="0">
                <a:latin typeface="Corbel" panose="020B0503020204020204" pitchFamily="34" charset="0"/>
              </a:rPr>
              <a:t> </a:t>
            </a:r>
            <a:r>
              <a:rPr lang="en-US" sz="2400" dirty="0" err="1">
                <a:latin typeface="Corbel" panose="020B0503020204020204" pitchFamily="34" charset="0"/>
              </a:rPr>
              <a:t>Django</a:t>
            </a:r>
            <a:r>
              <a:rPr lang="en-US" sz="2400" dirty="0">
                <a:latin typeface="Corbel" panose="020B0503020204020204" pitchFamily="34" charset="0"/>
              </a:rPr>
              <a:t>, an open source Python web framework that saves you time and </a:t>
            </a:r>
            <a:r>
              <a:rPr lang="en-US" sz="2400" dirty="0" err="1" smtClean="0">
                <a:latin typeface="Corbel" panose="020B0503020204020204" pitchFamily="34" charset="0"/>
              </a:rPr>
              <a:t>makesweb</a:t>
            </a:r>
            <a:r>
              <a:rPr lang="en-US" sz="2400" dirty="0" smtClean="0">
                <a:latin typeface="Corbel" panose="020B0503020204020204" pitchFamily="34" charset="0"/>
              </a:rPr>
              <a:t> </a:t>
            </a:r>
            <a:r>
              <a:rPr lang="en-US" sz="2400" dirty="0">
                <a:latin typeface="Corbel" panose="020B0503020204020204" pitchFamily="34" charset="0"/>
              </a:rPr>
              <a:t>development fun. It's aimed at Computer Science instructors who want </a:t>
            </a:r>
            <a:r>
              <a:rPr lang="en-US" sz="2400" dirty="0" smtClean="0">
                <a:latin typeface="Corbel" panose="020B0503020204020204" pitchFamily="34" charset="0"/>
              </a:rPr>
              <a:t>to </a:t>
            </a:r>
            <a:r>
              <a:rPr lang="en-US" sz="2400" dirty="0">
                <a:latin typeface="Corbel" panose="020B0503020204020204" pitchFamily="34" charset="0"/>
              </a:rPr>
              <a:t>teach how to build elegant web applications with minimal fuss. </a:t>
            </a:r>
            <a:r>
              <a:rPr lang="en-US" sz="2400" dirty="0" err="1">
                <a:latin typeface="Corbel" panose="020B0503020204020204" pitchFamily="34" charset="0"/>
              </a:rPr>
              <a:t>Django</a:t>
            </a:r>
            <a:r>
              <a:rPr lang="en-US" sz="2400" dirty="0">
                <a:latin typeface="Corbel" panose="020B0503020204020204" pitchFamily="34" charset="0"/>
              </a:rPr>
              <a:t> follows </a:t>
            </a:r>
            <a:r>
              <a:rPr lang="en-US" sz="2400" dirty="0" smtClean="0">
                <a:latin typeface="Corbel" panose="020B0503020204020204" pitchFamily="34" charset="0"/>
              </a:rPr>
              <a:t>the </a:t>
            </a:r>
            <a:r>
              <a:rPr lang="en-US" sz="2400" dirty="0">
                <a:latin typeface="Corbel" panose="020B0503020204020204" pitchFamily="34" charset="0"/>
              </a:rPr>
              <a:t>Model-View-Controller (MVC) architectural pattern. Its goal is to ease the creation </a:t>
            </a:r>
            <a:r>
              <a:rPr lang="en-US" sz="2400" dirty="0" smtClean="0">
                <a:latin typeface="Corbel" panose="020B0503020204020204" pitchFamily="34" charset="0"/>
              </a:rPr>
              <a:t>of </a:t>
            </a:r>
            <a:r>
              <a:rPr lang="en-US" sz="2400" dirty="0">
                <a:latin typeface="Corbel" panose="020B0503020204020204" pitchFamily="34" charset="0"/>
              </a:rPr>
              <a:t>complex, database-driven websites</a:t>
            </a:r>
            <a:r>
              <a:rPr lang="en-US" sz="2400" dirty="0" smtClean="0">
                <a:latin typeface="Corbel" panose="020B0503020204020204" pitchFamily="34" charset="0"/>
              </a:rPr>
              <a:t>.</a:t>
            </a:r>
          </a:p>
          <a:p>
            <a:pPr marL="342900" indent="-342900" algn="just">
              <a:buFont typeface="Arial" panose="020B0604020202020204" pitchFamily="34" charset="0"/>
              <a:buChar char="•"/>
            </a:pPr>
            <a:r>
              <a:rPr lang="en-US" sz="2400" dirty="0"/>
              <a:t> </a:t>
            </a:r>
            <a:r>
              <a:rPr lang="en-US" sz="2400" dirty="0">
                <a:latin typeface="Corbel" panose="020B0503020204020204" pitchFamily="34" charset="0"/>
              </a:rPr>
              <a:t>Python is used throughout, even for settings, files, and data models. Topics that will be covered during the workshop include: setup and configuration, template language, and database integration through object-relational mapping.</a:t>
            </a:r>
          </a:p>
        </p:txBody>
      </p:sp>
    </p:spTree>
    <p:extLst>
      <p:ext uri="{BB962C8B-B14F-4D97-AF65-F5344CB8AC3E}">
        <p14:creationId xmlns:p14="http://schemas.microsoft.com/office/powerpoint/2010/main" val="4222228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6650" y="620201"/>
            <a:ext cx="2674130" cy="646331"/>
          </a:xfrm>
          <a:prstGeom prst="rect">
            <a:avLst/>
          </a:prstGeom>
          <a:noFill/>
        </p:spPr>
        <p:txBody>
          <a:bodyPr wrap="square" rtlCol="0">
            <a:spAutoFit/>
          </a:bodyPr>
          <a:lstStyle/>
          <a:p>
            <a:r>
              <a:rPr lang="en-US" sz="3600" b="1" u="sng" dirty="0" smtClean="0">
                <a:latin typeface="Corbel" panose="020B0503020204020204" pitchFamily="34" charset="0"/>
              </a:rPr>
              <a:t>Introduction</a:t>
            </a:r>
            <a:endParaRPr lang="en-US" sz="3600" b="1" u="sng" dirty="0">
              <a:latin typeface="Corbel" panose="020B0503020204020204" pitchFamily="34" charset="0"/>
            </a:endParaRPr>
          </a:p>
        </p:txBody>
      </p:sp>
      <p:sp>
        <p:nvSpPr>
          <p:cNvPr id="5" name="TextBox 4"/>
          <p:cNvSpPr txBox="1"/>
          <p:nvPr/>
        </p:nvSpPr>
        <p:spPr>
          <a:xfrm>
            <a:off x="1256306" y="1637969"/>
            <a:ext cx="9832724"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err="1" smtClean="0">
                <a:latin typeface="Corbel" panose="020B0503020204020204" pitchFamily="34" charset="0"/>
              </a:rPr>
              <a:t>So,Breakfast.com</a:t>
            </a:r>
            <a:r>
              <a:rPr lang="en-US" sz="2400" dirty="0" smtClean="0">
                <a:latin typeface="Corbel" panose="020B0503020204020204" pitchFamily="34" charset="0"/>
              </a:rPr>
              <a:t> is a ecommerce website for food delivery directly from famous restaurants with in the reach from location.</a:t>
            </a:r>
          </a:p>
          <a:p>
            <a:pPr marL="285750" indent="-285750" algn="just">
              <a:buFont typeface="Arial" panose="020B0604020202020204" pitchFamily="34" charset="0"/>
              <a:buChar char="•"/>
            </a:pPr>
            <a:r>
              <a:rPr lang="en-US" sz="2400" dirty="0" smtClean="0">
                <a:latin typeface="Corbel" panose="020B0503020204020204" pitchFamily="34" charset="0"/>
              </a:rPr>
              <a:t>Website is provided with Online payment gate way through which a customer can pay their bill online with debit card and </a:t>
            </a:r>
            <a:r>
              <a:rPr lang="en-US" sz="2400" dirty="0" err="1" smtClean="0">
                <a:latin typeface="Corbel" panose="020B0503020204020204" pitchFamily="34" charset="0"/>
              </a:rPr>
              <a:t>paytm</a:t>
            </a:r>
            <a:endParaRPr lang="en-US" sz="2400" dirty="0" smtClean="0">
              <a:latin typeface="Corbel" panose="020B0503020204020204" pitchFamily="34" charset="0"/>
            </a:endParaRPr>
          </a:p>
          <a:p>
            <a:pPr marL="285750" indent="-285750" algn="just">
              <a:buFont typeface="Arial" panose="020B0604020202020204" pitchFamily="34" charset="0"/>
              <a:buChar char="•"/>
            </a:pPr>
            <a:r>
              <a:rPr lang="en-US" sz="2400" dirty="0">
                <a:latin typeface="Corbel" panose="020B0503020204020204" pitchFamily="34" charset="0"/>
              </a:rPr>
              <a:t>This system is enabled by the internet – it is the internet that connects the restaurant or the food company on one hand, and the customer on other </a:t>
            </a:r>
            <a:r>
              <a:rPr lang="en-US" sz="2400" dirty="0" smtClean="0">
                <a:latin typeface="Corbel" panose="020B0503020204020204" pitchFamily="34" charset="0"/>
              </a:rPr>
              <a:t>hand</a:t>
            </a:r>
          </a:p>
          <a:p>
            <a:pPr marL="285750" indent="-285750" algn="just">
              <a:buFont typeface="Arial" panose="020B0604020202020204" pitchFamily="34" charset="0"/>
              <a:buChar char="•"/>
            </a:pPr>
            <a:r>
              <a:rPr lang="en-US" sz="2400" dirty="0">
                <a:latin typeface="Corbel" panose="020B0503020204020204" pitchFamily="34" charset="0"/>
              </a:rPr>
              <a:t>This system for online food delivery is completely safe, secure and is a very popular method that is revolutionizing the way in which the food industry operates</a:t>
            </a:r>
          </a:p>
        </p:txBody>
      </p:sp>
    </p:spTree>
    <p:extLst>
      <p:ext uri="{BB962C8B-B14F-4D97-AF65-F5344CB8AC3E}">
        <p14:creationId xmlns:p14="http://schemas.microsoft.com/office/powerpoint/2010/main" val="289138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109" y="921254"/>
            <a:ext cx="4889549" cy="1642484"/>
          </a:xfrm>
          <a:prstGeom prst="rect">
            <a:avLst/>
          </a:prstGeom>
        </p:spPr>
      </p:pic>
      <p:sp>
        <p:nvSpPr>
          <p:cNvPr id="12" name="TextBox 11"/>
          <p:cNvSpPr txBox="1"/>
          <p:nvPr/>
        </p:nvSpPr>
        <p:spPr>
          <a:xfrm>
            <a:off x="786214" y="1897166"/>
            <a:ext cx="5947872" cy="4154984"/>
          </a:xfrm>
          <a:prstGeom prst="rect">
            <a:avLst/>
          </a:prstGeom>
          <a:noFill/>
        </p:spPr>
        <p:txBody>
          <a:bodyPr wrap="square" rtlCol="0">
            <a:spAutoFit/>
          </a:bodyPr>
          <a:lstStyle/>
          <a:p>
            <a:pPr marL="342900" indent="-342900" algn="just">
              <a:buFont typeface="Courier New" panose="02070309020205020404" pitchFamily="49" charset="0"/>
              <a:buChar char="o"/>
            </a:pPr>
            <a:r>
              <a:rPr lang="en-US" sz="2400" b="1" dirty="0">
                <a:latin typeface="Corbel" panose="020B0503020204020204" pitchFamily="34" charset="0"/>
              </a:rPr>
              <a:t>Python</a:t>
            </a:r>
            <a:r>
              <a:rPr lang="en-US" sz="2400" dirty="0">
                <a:latin typeface="Corbel" panose="020B0503020204020204" pitchFamily="34" charset="0"/>
              </a:rPr>
              <a:t> is an </a:t>
            </a:r>
            <a:r>
              <a:rPr lang="en-US" sz="2400" dirty="0">
                <a:latin typeface="Corbel" panose="020B0503020204020204" pitchFamily="34" charset="0"/>
                <a:hlinkClick r:id="rId3" tooltip="Interpreted language"/>
              </a:rPr>
              <a:t>interpreted</a:t>
            </a:r>
            <a:r>
              <a:rPr lang="en-US" sz="2400" dirty="0">
                <a:latin typeface="Corbel" panose="020B0503020204020204" pitchFamily="34" charset="0"/>
              </a:rPr>
              <a:t>, </a:t>
            </a:r>
            <a:r>
              <a:rPr lang="en-US" sz="2400" dirty="0">
                <a:latin typeface="Corbel" panose="020B0503020204020204" pitchFamily="34" charset="0"/>
                <a:hlinkClick r:id="rId4" tooltip="High-level programming language"/>
              </a:rPr>
              <a:t>high-level</a:t>
            </a:r>
            <a:r>
              <a:rPr lang="en-US" sz="2400" dirty="0">
                <a:latin typeface="Corbel" panose="020B0503020204020204" pitchFamily="34" charset="0"/>
              </a:rPr>
              <a:t>, </a:t>
            </a:r>
            <a:r>
              <a:rPr lang="en-US" sz="2400" dirty="0">
                <a:latin typeface="Corbel" panose="020B0503020204020204" pitchFamily="34" charset="0"/>
                <a:hlinkClick r:id="rId5" tooltip="General-purpose programming language"/>
              </a:rPr>
              <a:t>general-purpose</a:t>
            </a:r>
            <a:r>
              <a:rPr lang="en-US" sz="2400" dirty="0">
                <a:latin typeface="Corbel" panose="020B0503020204020204" pitchFamily="34" charset="0"/>
              </a:rPr>
              <a:t> </a:t>
            </a:r>
            <a:r>
              <a:rPr lang="en-US" sz="2400" dirty="0">
                <a:latin typeface="Corbel" panose="020B0503020204020204" pitchFamily="34" charset="0"/>
                <a:hlinkClick r:id="rId6" tooltip="Programming language"/>
              </a:rPr>
              <a:t>programming language</a:t>
            </a:r>
            <a:r>
              <a:rPr lang="en-US" sz="2400" dirty="0">
                <a:latin typeface="Corbel" panose="020B0503020204020204" pitchFamily="34" charset="0"/>
              </a:rPr>
              <a:t>. Created by </a:t>
            </a:r>
            <a:r>
              <a:rPr lang="en-US" sz="2400" dirty="0">
                <a:latin typeface="Corbel" panose="020B0503020204020204" pitchFamily="34" charset="0"/>
                <a:hlinkClick r:id="rId7" tooltip="Guido van Rossum"/>
              </a:rPr>
              <a:t>Guido van </a:t>
            </a:r>
            <a:r>
              <a:rPr lang="en-US" sz="2400" dirty="0" err="1">
                <a:latin typeface="Corbel" panose="020B0503020204020204" pitchFamily="34" charset="0"/>
                <a:hlinkClick r:id="rId7" tooltip="Guido van Rossum"/>
              </a:rPr>
              <a:t>Rossum</a:t>
            </a:r>
            <a:r>
              <a:rPr lang="en-US" sz="2400" dirty="0">
                <a:latin typeface="Corbel" panose="020B0503020204020204" pitchFamily="34" charset="0"/>
              </a:rPr>
              <a:t> and first released in 1991, Python's design philosophy emphasizes </a:t>
            </a:r>
            <a:r>
              <a:rPr lang="en-US" sz="2400" dirty="0">
                <a:latin typeface="Corbel" panose="020B0503020204020204" pitchFamily="34" charset="0"/>
                <a:hlinkClick r:id="rId8" tooltip="Code readability"/>
              </a:rPr>
              <a:t>code readability</a:t>
            </a:r>
            <a:r>
              <a:rPr lang="en-US" sz="2400" dirty="0">
                <a:latin typeface="Corbel" panose="020B0503020204020204" pitchFamily="34" charset="0"/>
              </a:rPr>
              <a:t> with its notable use of </a:t>
            </a:r>
            <a:r>
              <a:rPr lang="en-US" sz="2400" dirty="0">
                <a:latin typeface="Corbel" panose="020B0503020204020204" pitchFamily="34" charset="0"/>
                <a:hlinkClick r:id="rId9" tooltip="Off-side rule"/>
              </a:rPr>
              <a:t>significant whitespace</a:t>
            </a:r>
            <a:r>
              <a:rPr lang="en-US" sz="2400" dirty="0">
                <a:latin typeface="Corbel" panose="020B0503020204020204" pitchFamily="34" charset="0"/>
              </a:rPr>
              <a:t>. </a:t>
            </a:r>
            <a:endParaRPr lang="en-US" sz="2400" dirty="0" smtClean="0">
              <a:latin typeface="Corbel" panose="020B0503020204020204" pitchFamily="34" charset="0"/>
            </a:endParaRPr>
          </a:p>
          <a:p>
            <a:pPr marL="342900" indent="-342900" algn="just">
              <a:buFont typeface="Courier New" panose="02070309020205020404" pitchFamily="49" charset="0"/>
              <a:buChar char="o"/>
            </a:pPr>
            <a:r>
              <a:rPr lang="en-US" sz="2400" dirty="0" smtClean="0">
                <a:latin typeface="Corbel" panose="020B0503020204020204" pitchFamily="34" charset="0"/>
              </a:rPr>
              <a:t>It can be use for web development purposes.</a:t>
            </a:r>
          </a:p>
          <a:p>
            <a:pPr marL="342900" indent="-342900" algn="just">
              <a:buFont typeface="Courier New" panose="02070309020205020404" pitchFamily="49" charset="0"/>
              <a:buChar char="o"/>
            </a:pPr>
            <a:r>
              <a:rPr lang="en-US" sz="2400" dirty="0" smtClean="0">
                <a:latin typeface="Corbel" panose="020B0503020204020204" pitchFamily="34" charset="0"/>
              </a:rPr>
              <a:t>In this project we used </a:t>
            </a:r>
            <a:r>
              <a:rPr lang="en-US" sz="2400" dirty="0" err="1" smtClean="0">
                <a:latin typeface="Corbel" panose="020B0503020204020204" pitchFamily="34" charset="0"/>
              </a:rPr>
              <a:t>Django</a:t>
            </a:r>
            <a:r>
              <a:rPr lang="en-US" sz="2400" dirty="0" smtClean="0">
                <a:latin typeface="Corbel" panose="020B0503020204020204" pitchFamily="34" charset="0"/>
              </a:rPr>
              <a:t> python based web framework</a:t>
            </a:r>
            <a:endParaRPr lang="en-US" sz="2400" dirty="0">
              <a:latin typeface="Corbel" panose="020B0503020204020204" pitchFamily="34" charset="0"/>
            </a:endParaRPr>
          </a:p>
        </p:txBody>
      </p:sp>
      <p:sp>
        <p:nvSpPr>
          <p:cNvPr id="14" name="TextBox 13"/>
          <p:cNvSpPr txBox="1"/>
          <p:nvPr/>
        </p:nvSpPr>
        <p:spPr>
          <a:xfrm>
            <a:off x="1546790" y="632390"/>
            <a:ext cx="2801921" cy="646331"/>
          </a:xfrm>
          <a:prstGeom prst="rect">
            <a:avLst/>
          </a:prstGeom>
          <a:noFill/>
        </p:spPr>
        <p:txBody>
          <a:bodyPr wrap="none" rtlCol="0">
            <a:spAutoFit/>
          </a:bodyPr>
          <a:lstStyle/>
          <a:p>
            <a:r>
              <a:rPr lang="en-US" sz="3600" b="1" u="sng" dirty="0" smtClean="0">
                <a:latin typeface="Corbel" panose="020B0503020204020204" pitchFamily="34" charset="0"/>
              </a:rPr>
              <a:t>Technologies</a:t>
            </a:r>
            <a:endParaRPr lang="en-US" sz="3600" b="1" u="sng" dirty="0">
              <a:latin typeface="Corbel" panose="020B0503020204020204" pitchFamily="34" charset="0"/>
            </a:endParaRPr>
          </a:p>
        </p:txBody>
      </p:sp>
    </p:spTree>
    <p:extLst>
      <p:ext uri="{BB962C8B-B14F-4D97-AF65-F5344CB8AC3E}">
        <p14:creationId xmlns:p14="http://schemas.microsoft.com/office/powerpoint/2010/main" val="3794321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4041" y="538385"/>
            <a:ext cx="8913264" cy="1999716"/>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err="1">
                <a:latin typeface="Corbel" panose="020B0503020204020204" pitchFamily="34" charset="0"/>
              </a:rPr>
              <a:t>Django</a:t>
            </a:r>
            <a:r>
              <a:rPr lang="en-US" sz="2400" dirty="0">
                <a:latin typeface="Corbel" panose="020B0503020204020204" pitchFamily="34" charset="0"/>
              </a:rPr>
              <a:t> is a high-level Python Web framework that encourages rapid development and clean, pragmatic design. Built by experienced developers, it takes care of much of the hassle of Web development, so you can focus on writing your app without needing to reinvent the wheel. It's free and open </a:t>
            </a:r>
            <a:r>
              <a:rPr lang="en-US" sz="2400" dirty="0" smtClean="0">
                <a:latin typeface="Corbel" panose="020B0503020204020204" pitchFamily="34" charset="0"/>
              </a:rPr>
              <a:t>source.</a:t>
            </a:r>
          </a:p>
        </p:txBody>
      </p:sp>
      <p:sp>
        <p:nvSpPr>
          <p:cNvPr id="5" name="TextBox 4"/>
          <p:cNvSpPr txBox="1"/>
          <p:nvPr/>
        </p:nvSpPr>
        <p:spPr>
          <a:xfrm>
            <a:off x="1529697" y="2743200"/>
            <a:ext cx="8896172" cy="3693319"/>
          </a:xfrm>
          <a:prstGeom prst="rect">
            <a:avLst/>
          </a:prstGeom>
          <a:noFill/>
        </p:spPr>
        <p:txBody>
          <a:bodyPr wrap="square" rtlCol="0">
            <a:spAutoFit/>
          </a:bodyPr>
          <a:lstStyle/>
          <a:p>
            <a:pPr lvl="0" algn="just" eaLnBrk="0" fontAlgn="base" hangingPunct="0">
              <a:spcBef>
                <a:spcPct val="0"/>
              </a:spcBef>
              <a:spcAft>
                <a:spcPct val="0"/>
              </a:spcAft>
            </a:pPr>
            <a:r>
              <a:rPr kumimoji="0" lang="en-US" sz="2400" b="1" i="0" u="none" strike="noStrike" cap="none" normalizeH="0" baseline="0" dirty="0" smtClean="0">
                <a:ln>
                  <a:noFill/>
                </a:ln>
                <a:solidFill>
                  <a:srgbClr val="0C3C26"/>
                </a:solidFill>
                <a:effectLst/>
                <a:latin typeface="Corbel" panose="020B0503020204020204" pitchFamily="34" charset="0"/>
              </a:rPr>
              <a:t>Ridiculously fast:-</a:t>
            </a:r>
          </a:p>
          <a:p>
            <a:pPr lvl="1" indent="-457200" algn="just" eaLnBrk="0" fontAlgn="base" hangingPunct="0">
              <a:spcBef>
                <a:spcPct val="0"/>
              </a:spcBef>
              <a:spcAft>
                <a:spcPct val="0"/>
              </a:spcAft>
            </a:pPr>
            <a:r>
              <a:rPr kumimoji="0" lang="en-US" sz="2400" b="0" i="0" u="none" strike="noStrike" cap="none" normalizeH="0" baseline="0" dirty="0" err="1" smtClean="0">
                <a:ln>
                  <a:noFill/>
                </a:ln>
                <a:solidFill>
                  <a:srgbClr val="0C3C26"/>
                </a:solidFill>
                <a:effectLst/>
                <a:latin typeface="Corbel" panose="020B0503020204020204" pitchFamily="34" charset="0"/>
              </a:rPr>
              <a:t>Django</a:t>
            </a:r>
            <a:r>
              <a:rPr kumimoji="0" lang="en-US" sz="2400" b="0" i="0" u="none" strike="noStrike" cap="none" normalizeH="0" baseline="0" dirty="0" smtClean="0">
                <a:ln>
                  <a:noFill/>
                </a:ln>
                <a:solidFill>
                  <a:srgbClr val="0C3C26"/>
                </a:solidFill>
                <a:effectLst/>
                <a:latin typeface="Corbel" panose="020B0503020204020204" pitchFamily="34" charset="0"/>
              </a:rPr>
              <a:t> was designed to help developers take applications from concept to completion as quickly as possible.</a:t>
            </a:r>
          </a:p>
          <a:p>
            <a:pPr lvl="0" algn="just" eaLnBrk="0" fontAlgn="base" hangingPunct="0">
              <a:spcBef>
                <a:spcPct val="0"/>
              </a:spcBef>
              <a:spcAft>
                <a:spcPct val="0"/>
              </a:spcAft>
            </a:pPr>
            <a:r>
              <a:rPr kumimoji="0" lang="en-US" sz="2400" b="1" i="0" u="none" strike="noStrike" cap="none" normalizeH="0" baseline="0" dirty="0" smtClean="0">
                <a:ln>
                  <a:noFill/>
                </a:ln>
                <a:solidFill>
                  <a:srgbClr val="0C3C26"/>
                </a:solidFill>
                <a:effectLst/>
                <a:latin typeface="Corbel" panose="020B0503020204020204" pitchFamily="34" charset="0"/>
              </a:rPr>
              <a:t>Reassuringly secure:-</a:t>
            </a:r>
          </a:p>
          <a:p>
            <a:pPr lvl="1" indent="-457200" algn="just" eaLnBrk="0" fontAlgn="base" hangingPunct="0">
              <a:spcBef>
                <a:spcPct val="0"/>
              </a:spcBef>
              <a:spcAft>
                <a:spcPct val="0"/>
              </a:spcAft>
            </a:pPr>
            <a:r>
              <a:rPr kumimoji="0" lang="en-US" sz="2400" b="0" i="0" u="none" strike="noStrike" cap="none" normalizeH="0" baseline="0" dirty="0" err="1" smtClean="0">
                <a:ln>
                  <a:noFill/>
                </a:ln>
                <a:solidFill>
                  <a:srgbClr val="0C3C26"/>
                </a:solidFill>
                <a:effectLst/>
                <a:latin typeface="Corbel" panose="020B0503020204020204" pitchFamily="34" charset="0"/>
              </a:rPr>
              <a:t>Django</a:t>
            </a:r>
            <a:r>
              <a:rPr kumimoji="0" lang="en-US" sz="2400" b="0" i="0" u="none" strike="noStrike" cap="none" normalizeH="0" baseline="0" dirty="0" smtClean="0">
                <a:ln>
                  <a:noFill/>
                </a:ln>
                <a:solidFill>
                  <a:srgbClr val="0C3C26"/>
                </a:solidFill>
                <a:effectLst/>
                <a:latin typeface="Corbel" panose="020B0503020204020204" pitchFamily="34" charset="0"/>
              </a:rPr>
              <a:t> takes security seriously and helps developers avoid many common security mistakes.</a:t>
            </a:r>
          </a:p>
          <a:p>
            <a:pPr lvl="0" algn="just" eaLnBrk="0" fontAlgn="base" hangingPunct="0">
              <a:spcBef>
                <a:spcPct val="0"/>
              </a:spcBef>
              <a:spcAft>
                <a:spcPct val="0"/>
              </a:spcAft>
            </a:pPr>
            <a:r>
              <a:rPr kumimoji="0" lang="en-US" sz="2400" b="1" i="0" u="none" strike="noStrike" cap="none" normalizeH="0" baseline="0" dirty="0" smtClean="0">
                <a:ln>
                  <a:noFill/>
                </a:ln>
                <a:solidFill>
                  <a:srgbClr val="0C3C26"/>
                </a:solidFill>
                <a:effectLst/>
                <a:latin typeface="Corbel" panose="020B0503020204020204" pitchFamily="34" charset="0"/>
              </a:rPr>
              <a:t>Exceedingly scalable:-</a:t>
            </a:r>
          </a:p>
          <a:p>
            <a:pPr lvl="1" indent="-457200" algn="just" eaLnBrk="0" fontAlgn="base" hangingPunct="0">
              <a:spcBef>
                <a:spcPct val="0"/>
              </a:spcBef>
              <a:spcAft>
                <a:spcPct val="0"/>
              </a:spcAft>
            </a:pPr>
            <a:r>
              <a:rPr kumimoji="0" lang="en-US" sz="2400" b="0" i="0" u="none" strike="noStrike" cap="none" normalizeH="0" baseline="0" dirty="0" smtClean="0">
                <a:ln>
                  <a:noFill/>
                </a:ln>
                <a:solidFill>
                  <a:srgbClr val="0C3C26"/>
                </a:solidFill>
                <a:effectLst/>
                <a:latin typeface="Corbel" panose="020B0503020204020204" pitchFamily="34" charset="0"/>
              </a:rPr>
              <a:t>Some of the busiest sites on the Web leverage </a:t>
            </a:r>
            <a:r>
              <a:rPr kumimoji="0" lang="en-US" sz="2400" b="0" i="0" u="none" strike="noStrike" cap="none" normalizeH="0" baseline="0" dirty="0" err="1" smtClean="0">
                <a:ln>
                  <a:noFill/>
                </a:ln>
                <a:solidFill>
                  <a:srgbClr val="0C3C26"/>
                </a:solidFill>
                <a:effectLst/>
                <a:latin typeface="Corbel" panose="020B0503020204020204" pitchFamily="34" charset="0"/>
              </a:rPr>
              <a:t>Django’s</a:t>
            </a:r>
            <a:r>
              <a:rPr kumimoji="0" lang="en-US" sz="2400" b="0" i="0" u="none" strike="noStrike" cap="none" normalizeH="0" baseline="0" dirty="0" smtClean="0">
                <a:ln>
                  <a:noFill/>
                </a:ln>
                <a:solidFill>
                  <a:srgbClr val="0C3C26"/>
                </a:solidFill>
                <a:effectLst/>
                <a:latin typeface="Corbel" panose="020B0503020204020204" pitchFamily="34" charset="0"/>
              </a:rPr>
              <a:t> ability to quickly and flexibly scale.</a:t>
            </a:r>
          </a:p>
          <a:p>
            <a:endParaRPr lang="en-US" dirty="0"/>
          </a:p>
        </p:txBody>
      </p:sp>
      <p:sp>
        <p:nvSpPr>
          <p:cNvPr id="8" name="Rectangle 3"/>
          <p:cNvSpPr>
            <a:spLocks noChangeArrowheads="1"/>
          </p:cNvSpPr>
          <p:nvPr/>
        </p:nvSpPr>
        <p:spPr bwMode="auto">
          <a:xfrm>
            <a:off x="0" y="-154524"/>
            <a:ext cx="65" cy="3090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916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8082" y="487110"/>
            <a:ext cx="1868525" cy="646331"/>
          </a:xfrm>
          <a:prstGeom prst="rect">
            <a:avLst/>
          </a:prstGeom>
          <a:noFill/>
        </p:spPr>
        <p:txBody>
          <a:bodyPr wrap="none" rtlCol="0">
            <a:spAutoFit/>
          </a:bodyPr>
          <a:lstStyle/>
          <a:p>
            <a:r>
              <a:rPr lang="en-US" sz="3600" b="1" u="sng" dirty="0" smtClean="0">
                <a:latin typeface="Corbel" panose="020B0503020204020204" pitchFamily="34" charset="0"/>
              </a:rPr>
              <a:t>Working</a:t>
            </a:r>
            <a:endParaRPr lang="en-US" sz="3600" b="1" u="sng" dirty="0">
              <a:latin typeface="Corbel" panose="020B05030202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41" y="1133441"/>
            <a:ext cx="9887484" cy="4549863"/>
          </a:xfrm>
          <a:prstGeom prst="rect">
            <a:avLst/>
          </a:prstGeom>
        </p:spPr>
      </p:pic>
      <p:sp>
        <p:nvSpPr>
          <p:cNvPr id="6" name="TextBox 5"/>
          <p:cNvSpPr txBox="1"/>
          <p:nvPr/>
        </p:nvSpPr>
        <p:spPr>
          <a:xfrm>
            <a:off x="1384419" y="6076060"/>
            <a:ext cx="4700326" cy="461665"/>
          </a:xfrm>
          <a:prstGeom prst="rect">
            <a:avLst/>
          </a:prstGeom>
          <a:noFill/>
        </p:spPr>
        <p:txBody>
          <a:bodyPr wrap="none" rtlCol="0">
            <a:spAutoFit/>
          </a:bodyPr>
          <a:lstStyle/>
          <a:p>
            <a:r>
              <a:rPr lang="en-US" sz="2400" dirty="0" smtClean="0">
                <a:latin typeface="Corbel" panose="020B0503020204020204" pitchFamily="34" charset="0"/>
              </a:rPr>
              <a:t>This is home window of our website</a:t>
            </a:r>
            <a:endParaRPr lang="en-US" sz="2400" dirty="0">
              <a:latin typeface="Corbel" panose="020B0503020204020204" pitchFamily="34" charset="0"/>
            </a:endParaRPr>
          </a:p>
        </p:txBody>
      </p:sp>
    </p:spTree>
    <p:extLst>
      <p:ext uri="{BB962C8B-B14F-4D97-AF65-F5344CB8AC3E}">
        <p14:creationId xmlns:p14="http://schemas.microsoft.com/office/powerpoint/2010/main" val="1162444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148</TotalTime>
  <Words>393</Words>
  <Application>Microsoft Office PowerPoint</Application>
  <PresentationFormat>Custom</PresentationFormat>
  <Paragraphs>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After Registration of new User he will login  </vt:lpstr>
      <vt:lpstr>                  Items available to add in cart for final checkout</vt:lpstr>
      <vt:lpstr>    Different meals </vt:lpstr>
      <vt:lpstr>PowerPoint Presentation</vt:lpstr>
      <vt:lpstr>PowerPoint Presentation</vt:lpstr>
      <vt:lpstr>From here we can track order status by entering email and order id.</vt:lpstr>
      <vt:lpstr>                                  Customer care and support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Akash rajendra</cp:lastModifiedBy>
  <cp:revision>21</cp:revision>
  <dcterms:created xsi:type="dcterms:W3CDTF">2020-06-15T11:18:08Z</dcterms:created>
  <dcterms:modified xsi:type="dcterms:W3CDTF">2020-08-10T03:46:53Z</dcterms:modified>
</cp:coreProperties>
</file>