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6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3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9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8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2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3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26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8" r:id="rId5"/>
    <p:sldLayoutId id="2147483684" r:id="rId6"/>
    <p:sldLayoutId id="2147483685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api.example.com/collec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75EC7-D39D-408F-A809-E0EEB09C1E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D1C86-8B1E-48EB-A165-5C774090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IN" dirty="0"/>
              <a:t>REST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BD698-7CFF-4815-95EA-606BA6629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-- #GREENLEARNER 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58477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150F-4A47-4CE6-A1E8-30D5BB1BB521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Next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A9036-EC76-48C8-A9CC-66A9B6F4C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RESTful web service with the help of Spring Boot technology</a:t>
            </a:r>
          </a:p>
        </p:txBody>
      </p:sp>
    </p:spTree>
    <p:extLst>
      <p:ext uri="{BB962C8B-B14F-4D97-AF65-F5344CB8AC3E}">
        <p14:creationId xmlns:p14="http://schemas.microsoft.com/office/powerpoint/2010/main" val="27517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150F-4A47-4CE6-A1E8-30D5BB1BB521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B984-4648-4E83-B83A-D190EB9CE10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IN" dirty="0"/>
              <a:t>Web services</a:t>
            </a:r>
          </a:p>
          <a:p>
            <a:r>
              <a:rPr lang="en-IN" dirty="0"/>
              <a:t>What is REST</a:t>
            </a:r>
          </a:p>
          <a:p>
            <a:r>
              <a:rPr lang="en-IN" dirty="0"/>
              <a:t>REST architectural properties</a:t>
            </a:r>
          </a:p>
          <a:p>
            <a:r>
              <a:rPr lang="en-IN" dirty="0"/>
              <a:t>REST architectural constraints</a:t>
            </a:r>
          </a:p>
          <a:p>
            <a:r>
              <a:rPr lang="en-IN" dirty="0"/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30584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150F-4A47-4CE6-A1E8-30D5BB1BB521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B984-4648-4E83-B83A-D190EB9CE10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In a Web service, the Web technology such as HTTP—originally designed for human-to-machine communication—is utilized for machine-to-machine communication.</a:t>
            </a:r>
          </a:p>
          <a:p>
            <a:r>
              <a:rPr lang="en-US" dirty="0"/>
              <a:t>More specifically for transferring machine-readable file formats such as XML and JSON.</a:t>
            </a:r>
          </a:p>
          <a:p>
            <a:r>
              <a:rPr lang="en-US" dirty="0"/>
              <a:t>Web service commonly provides an object-oriented Web-based interface to a database server, utilized by another Web server, or by a mobile app, that provides a user interface to the end user.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33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150F-4A47-4CE6-A1E8-30D5BB1BB521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B984-4648-4E83-B83A-D190EB9CE10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IN" dirty="0"/>
              <a:t>Representational State Transfer</a:t>
            </a:r>
          </a:p>
          <a:p>
            <a:r>
              <a:rPr lang="en-US" dirty="0"/>
              <a:t> Software architectural style that defines a set of constraints to be used for creating Web services.</a:t>
            </a:r>
          </a:p>
          <a:p>
            <a:r>
              <a:rPr lang="en-US" dirty="0"/>
              <a:t>Provide interoperability between computer systems on the Internet</a:t>
            </a:r>
          </a:p>
          <a:p>
            <a:r>
              <a:rPr lang="en-US" dirty="0"/>
              <a:t>There is no "official" standard for RESTful Web APIs.</a:t>
            </a:r>
          </a:p>
          <a:p>
            <a:r>
              <a:rPr lang="en-US" dirty="0"/>
              <a:t>REST was first introduced by Roy Fielding in 2000.</a:t>
            </a:r>
          </a:p>
          <a:p>
            <a:r>
              <a:rPr lang="en-US" dirty="0"/>
              <a:t>REST full API is defined with following</a:t>
            </a:r>
          </a:p>
          <a:p>
            <a:pPr lvl="1"/>
            <a:r>
              <a:rPr lang="en-US" dirty="0"/>
              <a:t>Base URI e.g. - </a:t>
            </a:r>
            <a:r>
              <a:rPr lang="en-US" dirty="0">
                <a:hlinkClick r:id="rId2"/>
              </a:rPr>
              <a:t>http://api.example.com/collection/</a:t>
            </a:r>
            <a:endParaRPr lang="en-US" dirty="0"/>
          </a:p>
          <a:p>
            <a:pPr lvl="1"/>
            <a:r>
              <a:rPr lang="en-US" dirty="0"/>
              <a:t>HTTP methods – get/put/post/delete/patch</a:t>
            </a:r>
          </a:p>
          <a:p>
            <a:pPr lvl="1"/>
            <a:r>
              <a:rPr lang="en-US" dirty="0"/>
              <a:t>A media type</a:t>
            </a:r>
            <a:endParaRPr lang="en-IN" dirty="0"/>
          </a:p>
        </p:txBody>
      </p:sp>
      <p:pic>
        <p:nvPicPr>
          <p:cNvPr id="1026" name="Picture 2" descr="Image result for rest web services">
            <a:extLst>
              <a:ext uri="{FF2B5EF4-FFF2-40B4-BE49-F238E27FC236}">
                <a16:creationId xmlns:a16="http://schemas.microsoft.com/office/drawing/2014/main" id="{34B5A1DC-217A-425F-A658-F61239111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05" y="3097161"/>
            <a:ext cx="4503329" cy="3380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75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150F-4A47-4CE6-A1E8-30D5BB1BB521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REST Architectural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B984-4648-4E83-B83A-D190EB9C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IN" dirty="0"/>
              <a:t>Performance – in 	component interactions</a:t>
            </a:r>
          </a:p>
          <a:p>
            <a:r>
              <a:rPr lang="en-IN" dirty="0"/>
              <a:t>Scalability - </a:t>
            </a:r>
            <a:r>
              <a:rPr lang="en-US" dirty="0"/>
              <a:t>allowing the support of large numbers of components and interactions among components</a:t>
            </a:r>
          </a:p>
          <a:p>
            <a:r>
              <a:rPr lang="en-US" dirty="0"/>
              <a:t>Simplicity – of a uniform interface</a:t>
            </a:r>
          </a:p>
          <a:p>
            <a:r>
              <a:rPr lang="en-US" dirty="0"/>
              <a:t>Modifiability - of components to meet changing needs </a:t>
            </a:r>
          </a:p>
          <a:p>
            <a:r>
              <a:rPr lang="en-US" dirty="0"/>
              <a:t>Visibility - of communication between components by service agents.</a:t>
            </a:r>
          </a:p>
          <a:p>
            <a:r>
              <a:rPr lang="en-US" dirty="0"/>
              <a:t>Portability - of components by moving program code with the data.</a:t>
            </a:r>
          </a:p>
          <a:p>
            <a:r>
              <a:rPr lang="en-US" dirty="0"/>
              <a:t>Reliability - in the resistance to failure at the system level 	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64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150F-4A47-4CE6-A1E8-30D5BB1BB521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REST Architectural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B984-4648-4E83-B83A-D190EB9C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Restrict the ways that the server can process and respond to client requests.</a:t>
            </a:r>
          </a:p>
          <a:p>
            <a:r>
              <a:rPr lang="en-US" dirty="0"/>
              <a:t>If a system violates any of the required constraints, it cannot be considered RESTful.</a:t>
            </a:r>
          </a:p>
          <a:p>
            <a:r>
              <a:rPr lang="en-US" b="1" dirty="0"/>
              <a:t>Client-server</a:t>
            </a:r>
            <a:r>
              <a:rPr lang="en-US" dirty="0"/>
              <a:t> architecture - </a:t>
            </a:r>
            <a:r>
              <a:rPr lang="en-IN" dirty="0"/>
              <a:t>separation of concerns</a:t>
            </a:r>
          </a:p>
          <a:p>
            <a:r>
              <a:rPr lang="en-US" b="1" dirty="0"/>
              <a:t>Statelessness</a:t>
            </a:r>
            <a:r>
              <a:rPr lang="en-US" dirty="0"/>
              <a:t> - No client context being stored on the server between requests.</a:t>
            </a:r>
          </a:p>
          <a:p>
            <a:r>
              <a:rPr lang="en-IN" b="1" dirty="0"/>
              <a:t>Cacheability - </a:t>
            </a:r>
            <a:r>
              <a:rPr lang="en-US" dirty="0"/>
              <a:t>As on the World Wide Web, clients and intermediaries can cache responses.</a:t>
            </a:r>
          </a:p>
          <a:p>
            <a:r>
              <a:rPr lang="en-IN" b="1" dirty="0"/>
              <a:t>Layered system - </a:t>
            </a:r>
            <a:r>
              <a:rPr lang="en-US" dirty="0"/>
              <a:t>A client cannot tell whether it is connected directly to the end server.</a:t>
            </a:r>
          </a:p>
          <a:p>
            <a:r>
              <a:rPr lang="en-IN" b="1" dirty="0"/>
              <a:t>Code on demand (optional)</a:t>
            </a:r>
          </a:p>
          <a:p>
            <a:r>
              <a:rPr lang="en-IN" b="1" dirty="0"/>
              <a:t>Uniform interface - </a:t>
            </a:r>
            <a:r>
              <a:rPr lang="en-US" dirty="0"/>
              <a:t>It simplifies and decouples the architecture, which enables each part to evolve independently.</a:t>
            </a:r>
          </a:p>
          <a:p>
            <a:pPr lvl="1"/>
            <a:r>
              <a:rPr lang="en-IN" b="1" dirty="0"/>
              <a:t>Resource identification in requests</a:t>
            </a:r>
          </a:p>
          <a:p>
            <a:pPr lvl="1"/>
            <a:r>
              <a:rPr lang="en-IN" b="1" dirty="0"/>
              <a:t>Resource manipulation through representations</a:t>
            </a:r>
          </a:p>
          <a:p>
            <a:pPr lvl="1"/>
            <a:r>
              <a:rPr lang="en-IN" b="1" dirty="0"/>
              <a:t>Self-descriptive messages</a:t>
            </a:r>
          </a:p>
          <a:p>
            <a:pPr lvl="1"/>
            <a:r>
              <a:rPr lang="en-US" b="1" dirty="0"/>
              <a:t>Hypermedia as the engine of application state(HATEOAS)</a:t>
            </a:r>
            <a:r>
              <a:rPr lang="en-US" dirty="0"/>
              <a:t>	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56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150F-4A47-4CE6-A1E8-30D5BB1BB521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HTTP methods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D073F3-1A45-49EC-A279-B7696EEA8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2295"/>
              </p:ext>
            </p:extLst>
          </p:nvPr>
        </p:nvGraphicFramePr>
        <p:xfrm>
          <a:off x="1066800" y="2014194"/>
          <a:ext cx="10731910" cy="4310484"/>
        </p:xfrm>
        <a:graphic>
          <a:graphicData uri="http://schemas.openxmlformats.org/drawingml/2006/table">
            <a:tbl>
              <a:tblPr/>
              <a:tblGrid>
                <a:gridCol w="3325178">
                  <a:extLst>
                    <a:ext uri="{9D8B030D-6E8A-4147-A177-3AD203B41FA5}">
                      <a16:colId xmlns:a16="http://schemas.microsoft.com/office/drawing/2014/main" val="1395560888"/>
                    </a:ext>
                  </a:extLst>
                </a:gridCol>
                <a:gridCol w="3829429">
                  <a:extLst>
                    <a:ext uri="{9D8B030D-6E8A-4147-A177-3AD203B41FA5}">
                      <a16:colId xmlns:a16="http://schemas.microsoft.com/office/drawing/2014/main" val="3895995240"/>
                    </a:ext>
                  </a:extLst>
                </a:gridCol>
                <a:gridCol w="3577303">
                  <a:extLst>
                    <a:ext uri="{9D8B030D-6E8A-4147-A177-3AD203B41FA5}">
                      <a16:colId xmlns:a16="http://schemas.microsoft.com/office/drawing/2014/main" val="2904666335"/>
                    </a:ext>
                  </a:extLst>
                </a:gridCol>
              </a:tblGrid>
              <a:tr h="427743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URI</a:t>
                      </a:r>
                    </a:p>
                  </a:txBody>
                  <a:tcPr marL="42774" marR="42774" marT="21387" marB="21387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Collection resource, such as https://api.example.com/collection/</a:t>
                      </a:r>
                    </a:p>
                  </a:txBody>
                  <a:tcPr marL="42774" marR="42774" marT="21387" marB="21387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Member resource, such as https://api.example.com/collection/item3</a:t>
                      </a:r>
                    </a:p>
                  </a:txBody>
                  <a:tcPr marL="42774" marR="42774" marT="21387" marB="21387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63176"/>
                  </a:ext>
                </a:extLst>
              </a:tr>
              <a:tr h="42774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GET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Retrieve</a:t>
                      </a:r>
                      <a:r>
                        <a:rPr lang="en-US" sz="1400">
                          <a:effectLst/>
                        </a:rPr>
                        <a:t> the URIs of the member resources of the collection resource in the response body.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Retrieve</a:t>
                      </a:r>
                      <a:r>
                        <a:rPr lang="en-US" sz="1400">
                          <a:effectLst/>
                        </a:rPr>
                        <a:t> representation of the member resource in the response body.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98677"/>
                  </a:ext>
                </a:extLst>
              </a:tr>
              <a:tr h="94103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POST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effectLst/>
                        </a:rPr>
                        <a:t>Create</a:t>
                      </a:r>
                      <a:r>
                        <a:rPr lang="en-US" sz="1400" dirty="0">
                          <a:effectLst/>
                        </a:rPr>
                        <a:t> a member resource in the collection resource using the instructions in the request body. The URI of the created member resource is </a:t>
                      </a:r>
                      <a:r>
                        <a:rPr lang="en-US" sz="1400" i="1" dirty="0">
                          <a:effectLst/>
                        </a:rPr>
                        <a:t>automatically assigned</a:t>
                      </a:r>
                      <a:r>
                        <a:rPr lang="en-US" sz="1400" dirty="0">
                          <a:effectLst/>
                        </a:rPr>
                        <a:t> and returned in the response </a:t>
                      </a:r>
                      <a:r>
                        <a:rPr lang="en-US" sz="1400" i="1" dirty="0">
                          <a:effectLst/>
                        </a:rPr>
                        <a:t>Location</a:t>
                      </a:r>
                      <a:r>
                        <a:rPr lang="en-US" sz="1400" dirty="0">
                          <a:effectLst/>
                        </a:rPr>
                        <a:t> header field.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effectLst/>
                        </a:rPr>
                        <a:t>Create</a:t>
                      </a:r>
                      <a:r>
                        <a:rPr lang="en-US" sz="1400" dirty="0">
                          <a:effectLst/>
                        </a:rPr>
                        <a:t> a member resource in the member resource using the instructions in the request body. The URI of the created member resource is </a:t>
                      </a:r>
                      <a:r>
                        <a:rPr lang="en-US" sz="1400" i="1" dirty="0">
                          <a:effectLst/>
                        </a:rPr>
                        <a:t>automatically assigned</a:t>
                      </a:r>
                      <a:r>
                        <a:rPr lang="en-US" sz="1400" dirty="0">
                          <a:effectLst/>
                        </a:rPr>
                        <a:t> and returned in the response </a:t>
                      </a:r>
                      <a:r>
                        <a:rPr lang="en-US" sz="1400" i="1" dirty="0">
                          <a:effectLst/>
                        </a:rPr>
                        <a:t>Location</a:t>
                      </a:r>
                      <a:r>
                        <a:rPr lang="en-US" sz="1400" dirty="0">
                          <a:effectLst/>
                        </a:rPr>
                        <a:t> header field.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104679"/>
                  </a:ext>
                </a:extLst>
              </a:tr>
              <a:tr h="812712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PUT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Replace</a:t>
                      </a:r>
                      <a:r>
                        <a:rPr lang="en-US" sz="1400">
                          <a:effectLst/>
                        </a:rPr>
                        <a:t> all the representations of the member resources of the collection resource with the representation in the request body, or </a:t>
                      </a:r>
                      <a:r>
                        <a:rPr lang="en-US" sz="1400" i="1">
                          <a:effectLst/>
                        </a:rPr>
                        <a:t>create</a:t>
                      </a:r>
                      <a:r>
                        <a:rPr lang="en-US" sz="1400">
                          <a:effectLst/>
                        </a:rPr>
                        <a:t> the collection resource if it does not exist.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Replace</a:t>
                      </a:r>
                      <a:r>
                        <a:rPr lang="en-US" sz="1400">
                          <a:effectLst/>
                        </a:rPr>
                        <a:t> all the representations of the member resource or </a:t>
                      </a:r>
                      <a:r>
                        <a:rPr lang="en-US" sz="1400" i="1">
                          <a:effectLst/>
                        </a:rPr>
                        <a:t>create</a:t>
                      </a:r>
                      <a:r>
                        <a:rPr lang="en-US" sz="1400">
                          <a:effectLst/>
                        </a:rPr>
                        <a:t> the member resource if it does not exist, with the representation in the request body.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42675"/>
                  </a:ext>
                </a:extLst>
              </a:tr>
              <a:tr h="812712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PATCH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Update</a:t>
                      </a:r>
                      <a:r>
                        <a:rPr lang="en-US" sz="1400">
                          <a:effectLst/>
                        </a:rPr>
                        <a:t> all the representations of the member resources of the collection resource using the instructions in the request body, or </a:t>
                      </a:r>
                      <a:r>
                        <a:rPr lang="en-US" sz="1400" i="1">
                          <a:effectLst/>
                        </a:rPr>
                        <a:t>may create</a:t>
                      </a:r>
                      <a:r>
                        <a:rPr lang="en-US" sz="1400">
                          <a:effectLst/>
                        </a:rPr>
                        <a:t> the collection resource if it does not exist.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Update</a:t>
                      </a:r>
                      <a:r>
                        <a:rPr lang="en-US" sz="1400">
                          <a:effectLst/>
                        </a:rPr>
                        <a:t> all the representations of the member resource, or </a:t>
                      </a:r>
                      <a:r>
                        <a:rPr lang="en-US" sz="1400" i="1">
                          <a:effectLst/>
                        </a:rPr>
                        <a:t>may create</a:t>
                      </a:r>
                      <a:r>
                        <a:rPr lang="en-US" sz="1400">
                          <a:effectLst/>
                        </a:rPr>
                        <a:t> the member resource if it does not exist, using the instructions in the request body.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862155"/>
                  </a:ext>
                </a:extLst>
              </a:tr>
              <a:tr h="427743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DELETE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Delete</a:t>
                      </a:r>
                      <a:r>
                        <a:rPr lang="en-US" sz="1400">
                          <a:effectLst/>
                        </a:rPr>
                        <a:t> all the representations of the member resources of the collection resource.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effectLst/>
                        </a:rPr>
                        <a:t>Delete</a:t>
                      </a:r>
                      <a:r>
                        <a:rPr lang="en-US" sz="1400" dirty="0">
                          <a:effectLst/>
                        </a:rPr>
                        <a:t> all the representations of the member resource.</a:t>
                      </a:r>
                    </a:p>
                  </a:txBody>
                  <a:tcPr marL="42774" marR="42774" marT="21387" marB="21387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7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38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150F-4A47-4CE6-A1E8-30D5BB1BB521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Characteristics of HTTP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A9036-EC76-48C8-A9CC-66A9B6F4C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 is read only.</a:t>
            </a:r>
          </a:p>
          <a:p>
            <a:r>
              <a:rPr lang="en-IN" dirty="0"/>
              <a:t>PUT/POST/DELETE are idempotent, </a:t>
            </a:r>
            <a:r>
              <a:rPr lang="en-US" dirty="0"/>
              <a:t>meaning that applying them multiple times to a resource result in the same state change of the resource as applying them once, thought the response is different.</a:t>
            </a:r>
          </a:p>
          <a:p>
            <a:r>
              <a:rPr lang="en-US" dirty="0"/>
              <a:t>The GET and POST methods are cacheable.</a:t>
            </a:r>
          </a:p>
          <a:p>
            <a:r>
              <a:rPr lang="en-US" dirty="0"/>
              <a:t>Unlike SOAP-based Web services, there is no "official" standard for RESTful Web APIs.</a:t>
            </a:r>
          </a:p>
          <a:p>
            <a:r>
              <a:rPr lang="en-US" dirty="0"/>
              <a:t>This is because REST is an architectural style, while SOAP is a protocol. </a:t>
            </a:r>
          </a:p>
          <a:p>
            <a:r>
              <a:rPr lang="en-US" dirty="0"/>
              <a:t>REST is not a standard in itself, but RESTful implementations make use of standards, such as HTTP, URI, JSON, and XML.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17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150F-4A47-4CE6-A1E8-30D5BB1BB521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A9036-EC76-48C8-A9CC-66A9B6F4C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https://en.wikipedia.org/wiki/Representational_state_transfer</a:t>
            </a:r>
            <a:endParaRPr lang="en-IN" dirty="0"/>
          </a:p>
          <a:p>
            <a:r>
              <a:rPr lang="en-IN" dirty="0"/>
              <a:t>Images from google-image search</a:t>
            </a:r>
          </a:p>
        </p:txBody>
      </p:sp>
    </p:spTree>
    <p:extLst>
      <p:ext uri="{BB962C8B-B14F-4D97-AF65-F5344CB8AC3E}">
        <p14:creationId xmlns:p14="http://schemas.microsoft.com/office/powerpoint/2010/main" val="275939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383A21"/>
      </a:dk2>
      <a:lt2>
        <a:srgbClr val="E8E2E4"/>
      </a:lt2>
      <a:accent1>
        <a:srgbClr val="46B293"/>
      </a:accent1>
      <a:accent2>
        <a:srgbClr val="3BB15E"/>
      </a:accent2>
      <a:accent3>
        <a:srgbClr val="54B547"/>
      </a:accent3>
      <a:accent4>
        <a:srgbClr val="79AF3A"/>
      </a:accent4>
      <a:accent5>
        <a:srgbClr val="A1A641"/>
      </a:accent5>
      <a:accent6>
        <a:srgbClr val="B1863B"/>
      </a:accent6>
      <a:hlink>
        <a:srgbClr val="768A2E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465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Garamond</vt:lpstr>
      <vt:lpstr>SavonVTI</vt:lpstr>
      <vt:lpstr>REST API</vt:lpstr>
      <vt:lpstr>AGENDA</vt:lpstr>
      <vt:lpstr>Web Services</vt:lpstr>
      <vt:lpstr>REST</vt:lpstr>
      <vt:lpstr>REST Architectural properties</vt:lpstr>
      <vt:lpstr>REST Architectural constraints</vt:lpstr>
      <vt:lpstr>HTTP methods</vt:lpstr>
      <vt:lpstr>Characteristics of HTTP methods</vt:lpstr>
      <vt:lpstr>References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Arvind Maurya</dc:creator>
  <cp:lastModifiedBy>Arvind Maurya</cp:lastModifiedBy>
  <cp:revision>18</cp:revision>
  <dcterms:created xsi:type="dcterms:W3CDTF">2019-07-14T01:16:38Z</dcterms:created>
  <dcterms:modified xsi:type="dcterms:W3CDTF">2019-07-14T21:33:49Z</dcterms:modified>
</cp:coreProperties>
</file>