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1" r:id="rId9"/>
    <p:sldId id="264" r:id="rId10"/>
    <p:sldId id="265" r:id="rId11"/>
    <p:sldId id="267" r:id="rId12"/>
    <p:sldId id="266" r:id="rId13"/>
    <p:sldId id="270" r:id="rId14"/>
    <p:sldId id="268" r:id="rId15"/>
    <p:sldId id="271" r:id="rId16"/>
    <p:sldId id="275" r:id="rId17"/>
    <p:sldId id="279" r:id="rId18"/>
    <p:sldId id="273" r:id="rId19"/>
    <p:sldId id="274" r:id="rId20"/>
    <p:sldId id="276" r:id="rId21"/>
    <p:sldId id="277" r:id="rId22"/>
    <p:sldId id="27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8D38747-4367-4BD2-8D51-C97E202738E2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11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338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088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322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E507A8-A5CF-4D38-AB86-7EDDA87A85D4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99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76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002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5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3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34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3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64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vr.io/vavr-docs/" TargetMode="External"/><Relationship Id="rId2" Type="http://schemas.openxmlformats.org/officeDocument/2006/relationships/hyperlink" Target="https://resilience4j.readme.io/docs/getting-start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A75261-9B0B-4D49-9892-3AD5E743B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9" b="13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DD785F-D02B-44C8-A5D8-5CD2C4AEAFE4}"/>
              </a:ext>
            </a:extLst>
          </p:cNvPr>
          <p:cNvSpPr/>
          <p:nvPr/>
        </p:nvSpPr>
        <p:spPr>
          <a:xfrm>
            <a:off x="1168400" y="0"/>
            <a:ext cx="9855200" cy="4368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AD1D0-4C60-467F-A5F3-19CC731A25F5}"/>
              </a:ext>
            </a:extLst>
          </p:cNvPr>
          <p:cNvSpPr txBox="1"/>
          <p:nvPr/>
        </p:nvSpPr>
        <p:spPr>
          <a:xfrm>
            <a:off x="1574800" y="4543425"/>
            <a:ext cx="9022080" cy="2123658"/>
          </a:xfrm>
          <a:prstGeom prst="rect">
            <a:avLst/>
          </a:prstGeom>
          <a:solidFill>
            <a:srgbClr val="92D050">
              <a:alpha val="9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 fault tolerance library for Java</a:t>
            </a:r>
          </a:p>
          <a:p>
            <a:pPr algn="ctr"/>
            <a:r>
              <a:rPr lang="en-US" sz="4400" b="1" dirty="0">
                <a:solidFill>
                  <a:srgbClr val="0070C0"/>
                </a:solidFill>
              </a:rPr>
              <a:t>!!An Introduction!!</a:t>
            </a:r>
          </a:p>
          <a:p>
            <a:pPr algn="ctr"/>
            <a:endParaRPr lang="en-IN" sz="44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BEB65-1358-4DFF-98E6-98D39A28E3E7}"/>
              </a:ext>
            </a:extLst>
          </p:cNvPr>
          <p:cNvSpPr txBox="1"/>
          <p:nvPr/>
        </p:nvSpPr>
        <p:spPr>
          <a:xfrm>
            <a:off x="7477125" y="32480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79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Custom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3F07B-9F18-48E8-86DE-430C4D83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2494570"/>
            <a:ext cx="6819900" cy="3744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10348-DE26-493D-9EB2-6888128A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4" y="2471551"/>
            <a:ext cx="4752253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2516C-9733-49BA-A058-4AB296EC5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490" y="4528952"/>
            <a:ext cx="2690520" cy="2224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1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0DA-E0E7-4D14-9B84-27104E31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67093"/>
            <a:ext cx="11401424" cy="4395657"/>
          </a:xfrm>
          <a:solidFill>
            <a:schemeClr val="bg1"/>
          </a:solidFill>
        </p:spPr>
        <p:txBody>
          <a:bodyPr/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0DA-E0E7-4D14-9B84-27104E31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67093"/>
            <a:ext cx="11401424" cy="4395657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Resilience4j Bulkhead</a:t>
            </a:r>
          </a:p>
        </p:txBody>
      </p:sp>
    </p:spTree>
    <p:extLst>
      <p:ext uri="{BB962C8B-B14F-4D97-AF65-F5344CB8AC3E}">
        <p14:creationId xmlns:p14="http://schemas.microsoft.com/office/powerpoint/2010/main" val="373406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A75261-9B0B-4D49-9892-3AD5E743B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9" b="13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DD785F-D02B-44C8-A5D8-5CD2C4AEAFE4}"/>
              </a:ext>
            </a:extLst>
          </p:cNvPr>
          <p:cNvSpPr/>
          <p:nvPr/>
        </p:nvSpPr>
        <p:spPr>
          <a:xfrm>
            <a:off x="1168400" y="0"/>
            <a:ext cx="9855200" cy="4368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AD1D0-4C60-467F-A5F3-19CC731A25F5}"/>
              </a:ext>
            </a:extLst>
          </p:cNvPr>
          <p:cNvSpPr txBox="1"/>
          <p:nvPr/>
        </p:nvSpPr>
        <p:spPr>
          <a:xfrm>
            <a:off x="1168400" y="4543425"/>
            <a:ext cx="9855200" cy="2646878"/>
          </a:xfrm>
          <a:prstGeom prst="rect">
            <a:avLst/>
          </a:prstGeom>
          <a:solidFill>
            <a:srgbClr val="92D050">
              <a:alpha val="98000"/>
            </a:srgbClr>
          </a:solidFill>
          <a:ln>
            <a:solidFill>
              <a:schemeClr val="accent1">
                <a:shade val="50000"/>
              </a:schemeClr>
            </a:solidFill>
          </a:ln>
          <a:scene3d>
            <a:camera prst="perspectiveRelaxedModerately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err="1">
                <a:solidFill>
                  <a:srgbClr val="0070C0"/>
                </a:solidFill>
              </a:rPr>
              <a:t>BulkHead</a:t>
            </a:r>
            <a:endParaRPr lang="en-IN" sz="166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BEB65-1358-4DFF-98E6-98D39A28E3E7}"/>
              </a:ext>
            </a:extLst>
          </p:cNvPr>
          <p:cNvSpPr txBox="1"/>
          <p:nvPr/>
        </p:nvSpPr>
        <p:spPr>
          <a:xfrm>
            <a:off x="7477125" y="32480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68211-3EEB-4205-9B22-79CE1B26637C}"/>
              </a:ext>
            </a:extLst>
          </p:cNvPr>
          <p:cNvSpPr/>
          <p:nvPr/>
        </p:nvSpPr>
        <p:spPr>
          <a:xfrm>
            <a:off x="1168400" y="-47625"/>
            <a:ext cx="9855200" cy="4368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57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Bulkhead config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CEFD6-E061-4F61-9A49-31CAC9F26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525" y="3933825"/>
            <a:ext cx="8753475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E4D090-FE57-4A2C-AB68-683F195D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4" y="2247900"/>
            <a:ext cx="4095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0DA-E0E7-4D14-9B84-27104E31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67093"/>
            <a:ext cx="11401424" cy="43956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78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A75261-9B0B-4D49-9892-3AD5E743B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9" b="13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DD785F-D02B-44C8-A5D8-5CD2C4AEAFE4}"/>
              </a:ext>
            </a:extLst>
          </p:cNvPr>
          <p:cNvSpPr/>
          <p:nvPr/>
        </p:nvSpPr>
        <p:spPr>
          <a:xfrm>
            <a:off x="1168400" y="0"/>
            <a:ext cx="9855200" cy="4368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AD1D0-4C60-467F-A5F3-19CC731A25F5}"/>
              </a:ext>
            </a:extLst>
          </p:cNvPr>
          <p:cNvSpPr txBox="1"/>
          <p:nvPr/>
        </p:nvSpPr>
        <p:spPr>
          <a:xfrm>
            <a:off x="1168400" y="4543425"/>
            <a:ext cx="9855200" cy="2215991"/>
          </a:xfrm>
          <a:prstGeom prst="rect">
            <a:avLst/>
          </a:prstGeom>
          <a:solidFill>
            <a:srgbClr val="92D050">
              <a:alpha val="98000"/>
            </a:srgbClr>
          </a:solidFill>
          <a:ln>
            <a:solidFill>
              <a:schemeClr val="accent1">
                <a:shade val="50000"/>
              </a:schemeClr>
            </a:solidFill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err="1">
                <a:solidFill>
                  <a:srgbClr val="0070C0"/>
                </a:solidFill>
              </a:rPr>
              <a:t>RateLimiter</a:t>
            </a:r>
            <a:endParaRPr lang="en-IN" sz="138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BEB65-1358-4DFF-98E6-98D39A28E3E7}"/>
              </a:ext>
            </a:extLst>
          </p:cNvPr>
          <p:cNvSpPr txBox="1"/>
          <p:nvPr/>
        </p:nvSpPr>
        <p:spPr>
          <a:xfrm>
            <a:off x="7477125" y="32480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04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52D7-BA36-4955-A312-5844B51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0D9C-C593-4D17-B0CB-83CDB818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4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Config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C6698-A7B8-49F8-B59C-C5AC4CAC7D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98997" y="3609976"/>
            <a:ext cx="6169152" cy="3095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29228-29F9-4E7B-A509-B69E6C4196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376488"/>
            <a:ext cx="5556932" cy="2709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2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0DA-E0E7-4D14-9B84-27104E31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67093"/>
            <a:ext cx="11401424" cy="43956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is it all about??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0DA-E0E7-4D14-9B84-27104E31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67093"/>
            <a:ext cx="11401424" cy="4395657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Resilience4j is a lightweight fault tolerance library inspired by Netflix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but designed for functional programming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uses only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Vavr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only</a:t>
            </a:r>
          </a:p>
          <a:p>
            <a:pPr lvl="1"/>
            <a:r>
              <a:rPr lang="en-US" dirty="0" err="1"/>
              <a:t>Vavr</a:t>
            </a:r>
            <a:r>
              <a:rPr lang="en-US" dirty="0"/>
              <a:t> (formerly called </a:t>
            </a:r>
            <a:r>
              <a:rPr lang="en-US" dirty="0" err="1"/>
              <a:t>Javaslang</a:t>
            </a:r>
            <a:r>
              <a:rPr lang="en-US" dirty="0"/>
              <a:t>) is a functional library for Java 8+ that provides persistent data types and functional control structures.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Resilience4j provides higher-order functions (decorators) to enhance any functional interface, lambda expression or method reference with a </a:t>
            </a:r>
          </a:p>
          <a:p>
            <a:pPr lvl="1"/>
            <a:r>
              <a:rPr lang="en-US" dirty="0"/>
              <a:t>Circuit Breaker, </a:t>
            </a:r>
          </a:p>
          <a:p>
            <a:pPr lvl="1"/>
            <a:r>
              <a:rPr lang="en-US" dirty="0"/>
              <a:t>Rate Limiter, </a:t>
            </a:r>
          </a:p>
          <a:p>
            <a:pPr lvl="1"/>
            <a:r>
              <a:rPr lang="en-US" dirty="0"/>
              <a:t>Retry and</a:t>
            </a:r>
          </a:p>
          <a:p>
            <a:pPr lvl="1"/>
            <a:r>
              <a:rPr lang="en-US" dirty="0"/>
              <a:t>Bulkhead.</a:t>
            </a:r>
          </a:p>
          <a:p>
            <a:r>
              <a:rPr lang="en-US" dirty="0"/>
              <a:t>The advantage is that you have the choice to select the decorators you need and nothing else.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A75261-9B0B-4D49-9892-3AD5E743B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9" b="13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DD785F-D02B-44C8-A5D8-5CD2C4AEAFE4}"/>
              </a:ext>
            </a:extLst>
          </p:cNvPr>
          <p:cNvSpPr/>
          <p:nvPr/>
        </p:nvSpPr>
        <p:spPr>
          <a:xfrm>
            <a:off x="1168400" y="0"/>
            <a:ext cx="9855200" cy="4368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AD1D0-4C60-467F-A5F3-19CC731A25F5}"/>
              </a:ext>
            </a:extLst>
          </p:cNvPr>
          <p:cNvSpPr txBox="1"/>
          <p:nvPr/>
        </p:nvSpPr>
        <p:spPr>
          <a:xfrm>
            <a:off x="1168400" y="4543425"/>
            <a:ext cx="9855200" cy="2215991"/>
          </a:xfrm>
          <a:prstGeom prst="rect">
            <a:avLst/>
          </a:prstGeom>
          <a:solidFill>
            <a:srgbClr val="92D050">
              <a:alpha val="98000"/>
            </a:srgbClr>
          </a:solidFill>
          <a:ln>
            <a:solidFill>
              <a:schemeClr val="accent1">
                <a:shade val="50000"/>
              </a:schemeClr>
            </a:solidFill>
          </a:ln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rgbClr val="0070C0"/>
                </a:solidFill>
              </a:rPr>
              <a:t>Retry</a:t>
            </a:r>
            <a:endParaRPr lang="en-IN" sz="138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BEB65-1358-4DFF-98E6-98D39A28E3E7}"/>
              </a:ext>
            </a:extLst>
          </p:cNvPr>
          <p:cNvSpPr txBox="1"/>
          <p:nvPr/>
        </p:nvSpPr>
        <p:spPr>
          <a:xfrm>
            <a:off x="7477125" y="32480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68211-3EEB-4205-9B22-79CE1B26637C}"/>
              </a:ext>
            </a:extLst>
          </p:cNvPr>
          <p:cNvSpPr/>
          <p:nvPr/>
        </p:nvSpPr>
        <p:spPr>
          <a:xfrm>
            <a:off x="1168400" y="-47625"/>
            <a:ext cx="9855200" cy="4368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31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Config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95F88-ECBD-41C1-AD45-BF0D0954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3938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E1BB5F-8F15-4D64-9865-3EF60E93CA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3851" y="2247899"/>
            <a:ext cx="5758166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3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A75261-9B0B-4D49-9892-3AD5E743B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9" b="13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DD785F-D02B-44C8-A5D8-5CD2C4AEAFE4}"/>
              </a:ext>
            </a:extLst>
          </p:cNvPr>
          <p:cNvSpPr/>
          <p:nvPr/>
        </p:nvSpPr>
        <p:spPr>
          <a:xfrm>
            <a:off x="-52245" y="-647712"/>
            <a:ext cx="9855200" cy="4368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BEB65-1358-4DFF-98E6-98D39A28E3E7}"/>
              </a:ext>
            </a:extLst>
          </p:cNvPr>
          <p:cNvSpPr txBox="1"/>
          <p:nvPr/>
        </p:nvSpPr>
        <p:spPr>
          <a:xfrm>
            <a:off x="7477125" y="32480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68211-3EEB-4205-9B22-79CE1B26637C}"/>
              </a:ext>
            </a:extLst>
          </p:cNvPr>
          <p:cNvSpPr/>
          <p:nvPr/>
        </p:nvSpPr>
        <p:spPr>
          <a:xfrm>
            <a:off x="-104510" y="-560382"/>
            <a:ext cx="9855200" cy="4368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AC4B97-9B0C-4497-8862-F34F8CAB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8600"/>
            <a:ext cx="4179378" cy="2790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prometheus monitoring">
            <a:extLst>
              <a:ext uri="{FF2B5EF4-FFF2-40B4-BE49-F238E27FC236}">
                <a16:creationId xmlns:a16="http://schemas.microsoft.com/office/drawing/2014/main" id="{A0B81EE9-8899-4F74-86CE-41905D952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43" y="4660895"/>
            <a:ext cx="3482873" cy="203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EAD1D0-4C60-467F-A5F3-19CC731A25F5}"/>
              </a:ext>
            </a:extLst>
          </p:cNvPr>
          <p:cNvSpPr txBox="1"/>
          <p:nvPr/>
        </p:nvSpPr>
        <p:spPr>
          <a:xfrm>
            <a:off x="-1060450" y="3044279"/>
            <a:ext cx="8445500" cy="769441"/>
          </a:xfrm>
          <a:prstGeom prst="rect">
            <a:avLst/>
          </a:prstGeom>
          <a:solidFill>
            <a:srgbClr val="92D050">
              <a:alpha val="98000"/>
            </a:srgbClr>
          </a:solidFill>
          <a:ln>
            <a:solidFill>
              <a:schemeClr val="accent1">
                <a:shade val="50000"/>
              </a:schemeClr>
            </a:solidFill>
          </a:ln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Application Monitoring</a:t>
            </a:r>
            <a:endParaRPr lang="en-IN" sz="44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03FD8-90FE-473C-BF91-7F61EC923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171" y="2559105"/>
            <a:ext cx="4424359" cy="4298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Image result for spring boot">
            <a:extLst>
              <a:ext uri="{FF2B5EF4-FFF2-40B4-BE49-F238E27FC236}">
                <a16:creationId xmlns:a16="http://schemas.microsoft.com/office/drawing/2014/main" id="{437AA2B1-AEDA-4946-A9F1-CCE874B20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89" y="-219075"/>
            <a:ext cx="6273535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31A618-1589-467F-811E-D3498D13BBB0}"/>
              </a:ext>
            </a:extLst>
          </p:cNvPr>
          <p:cNvSpPr/>
          <p:nvPr/>
        </p:nvSpPr>
        <p:spPr>
          <a:xfrm>
            <a:off x="0" y="0"/>
            <a:ext cx="2242995" cy="10981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>
                <a:solidFill>
                  <a:srgbClr val="00B050"/>
                </a:solidFill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250561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References..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0DA-E0E7-4D14-9B84-27104E31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67093"/>
            <a:ext cx="11401424" cy="43956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hlinkClick r:id="rId2"/>
              </a:rPr>
              <a:t>https://resilience4j.readme.io/docs/getting-started</a:t>
            </a:r>
            <a:endParaRPr lang="en-IN" dirty="0"/>
          </a:p>
          <a:p>
            <a:r>
              <a:rPr lang="en-IN" dirty="0">
                <a:hlinkClick r:id="rId3"/>
              </a:rPr>
              <a:t>https://www.vavr.io/vavr-docs/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CircuitBreaker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0DA-E0E7-4D14-9B84-27104E31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67093"/>
            <a:ext cx="5838825" cy="43956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CircuitBreaker</a:t>
            </a:r>
            <a:r>
              <a:rPr lang="en-US" dirty="0"/>
              <a:t> uses a Ring Bit Buffer in the CLOSED state to store the success or failure statuses of function calls.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Success function call – 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Failure function call - 1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E1615-69BC-4D32-B45F-EFEBD448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481262"/>
            <a:ext cx="4752253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3A326-C89F-43B7-97AF-DA080831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466" y="4538663"/>
            <a:ext cx="2690520" cy="2224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49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Bulkhead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0DA-E0E7-4D14-9B84-27104E31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67093"/>
            <a:ext cx="11401424" cy="43956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Resilience4j provides two implementations of a bulkhead pattern that can be used to limit the number of concurrent execution: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SemaphoreBulkhead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uses Semaphores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FixedThreadPoolBulkhead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uses a bounded queue and a fixed thread pool.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RateLimiter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0DA-E0E7-4D14-9B84-27104E31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67093"/>
            <a:ext cx="11401424" cy="43956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 computer networks, rate limiting is used to control the rate of traffic sent or received by a network interface controller and</a:t>
            </a:r>
          </a:p>
          <a:p>
            <a:r>
              <a:rPr lang="en-US" dirty="0"/>
              <a:t>It is used to prevent DoS attacks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6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0DA-E0E7-4D14-9B84-27104E31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67093"/>
            <a:ext cx="11401424" cy="43956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To check the health status at regular interval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A75261-9B0B-4D49-9892-3AD5E743B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9" b="13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DD785F-D02B-44C8-A5D8-5CD2C4AEAFE4}"/>
              </a:ext>
            </a:extLst>
          </p:cNvPr>
          <p:cNvSpPr/>
          <p:nvPr/>
        </p:nvSpPr>
        <p:spPr>
          <a:xfrm>
            <a:off x="1168400" y="0"/>
            <a:ext cx="9855200" cy="4368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AD1D0-4C60-467F-A5F3-19CC731A25F5}"/>
              </a:ext>
            </a:extLst>
          </p:cNvPr>
          <p:cNvSpPr txBox="1"/>
          <p:nvPr/>
        </p:nvSpPr>
        <p:spPr>
          <a:xfrm>
            <a:off x="1168400" y="4543425"/>
            <a:ext cx="9855200" cy="2308324"/>
          </a:xfrm>
          <a:prstGeom prst="rect">
            <a:avLst/>
          </a:prstGeom>
          <a:solidFill>
            <a:srgbClr val="92D050">
              <a:alpha val="9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Spring Boot + Annotations</a:t>
            </a:r>
            <a:endParaRPr lang="en-IN" sz="72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BEB65-1358-4DFF-98E6-98D39A28E3E7}"/>
              </a:ext>
            </a:extLst>
          </p:cNvPr>
          <p:cNvSpPr txBox="1"/>
          <p:nvPr/>
        </p:nvSpPr>
        <p:spPr>
          <a:xfrm>
            <a:off x="7477125" y="32480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59369C2D-D3F6-4129-BE09-E052DAD65B5C}"/>
              </a:ext>
            </a:extLst>
          </p:cNvPr>
          <p:cNvSpPr/>
          <p:nvPr/>
        </p:nvSpPr>
        <p:spPr>
          <a:xfrm rot="19097590">
            <a:off x="77723" y="538926"/>
            <a:ext cx="2362199" cy="1133476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406571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How to add the spring-boot-resilience4j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0DA-E0E7-4D14-9B84-27104E31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67093"/>
            <a:ext cx="11401424" cy="43956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D3B08-7CE6-4472-80D1-9D3C4B8E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10" y="3162300"/>
            <a:ext cx="9961780" cy="260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4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97C-0FC3-4CCB-9010-67C307A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618517"/>
            <a:ext cx="11401425" cy="162938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How to inject the circuit breaker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FEADF-F6BC-4B44-A2E8-BEA206DE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2587541"/>
            <a:ext cx="11220451" cy="1682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43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5269</TotalTime>
  <Words>285</Words>
  <Application>Microsoft Office PowerPoint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Schoolbook</vt:lpstr>
      <vt:lpstr>Corbel</vt:lpstr>
      <vt:lpstr>Feathered</vt:lpstr>
      <vt:lpstr>PowerPoint Presentation</vt:lpstr>
      <vt:lpstr>What is it all about??</vt:lpstr>
      <vt:lpstr>CircuitBreaker</vt:lpstr>
      <vt:lpstr>Bulkhead</vt:lpstr>
      <vt:lpstr>RateLimiter</vt:lpstr>
      <vt:lpstr>Retry</vt:lpstr>
      <vt:lpstr>PowerPoint Presentation</vt:lpstr>
      <vt:lpstr>How to add the spring-boot-resilience4j</vt:lpstr>
      <vt:lpstr>How to inject the circuit breaker point</vt:lpstr>
      <vt:lpstr>Custom configuration</vt:lpstr>
      <vt:lpstr>Demo</vt:lpstr>
      <vt:lpstr>Next..</vt:lpstr>
      <vt:lpstr>PowerPoint Presentation</vt:lpstr>
      <vt:lpstr>Bulkhead config details</vt:lpstr>
      <vt:lpstr>PowerPoint Presentation</vt:lpstr>
      <vt:lpstr>PowerPoint Presentation</vt:lpstr>
      <vt:lpstr>PowerPoint Presentation</vt:lpstr>
      <vt:lpstr>Config details</vt:lpstr>
      <vt:lpstr>PowerPoint Presentation</vt:lpstr>
      <vt:lpstr>PowerPoint Presentation</vt:lpstr>
      <vt:lpstr>Config Details</vt:lpstr>
      <vt:lpstr>PowerPoint Presentation</vt:lpstr>
      <vt:lpstr>References..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Maurya</dc:creator>
  <cp:lastModifiedBy>Arvind Maurya</cp:lastModifiedBy>
  <cp:revision>88</cp:revision>
  <dcterms:created xsi:type="dcterms:W3CDTF">2019-09-04T17:43:07Z</dcterms:created>
  <dcterms:modified xsi:type="dcterms:W3CDTF">2019-09-19T05:24:37Z</dcterms:modified>
</cp:coreProperties>
</file>