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7" r:id="rId7"/>
    <p:sldId id="260" r:id="rId8"/>
    <p:sldId id="269" r:id="rId9"/>
    <p:sldId id="261" r:id="rId10"/>
    <p:sldId id="270" r:id="rId11"/>
    <p:sldId id="263" r:id="rId12"/>
    <p:sldId id="271" r:id="rId13"/>
    <p:sldId id="272" r:id="rId14"/>
    <p:sldId id="266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807DC-D83E-9FAB-59B5-6E5F547433CA}" v="144" dt="2024-12-13T12:08:02.458"/>
    <p1510:client id="{B78B9AE6-CA30-5662-7FC5-BF5D4C86321D}" v="610" dt="2024-12-13T04:45:39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38A30-5F15-4F62-BC61-8550AA23671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D580E-5B52-45F2-BA9E-90A72448D7CC}">
      <dgm:prSet/>
      <dgm:spPr/>
      <dgm:t>
        <a:bodyPr/>
        <a:lstStyle/>
        <a:p>
          <a:r>
            <a:rPr lang="en-US" b="1" dirty="0"/>
            <a:t>User Features:</a:t>
          </a:r>
          <a:endParaRPr lang="en-US" dirty="0"/>
        </a:p>
      </dgm:t>
    </dgm:pt>
    <dgm:pt modelId="{A9E1BF48-BE44-4609-B6BD-286E247AA435}" type="parTrans" cxnId="{2C5E00B1-29B9-4430-B812-9EDB5A0C231F}">
      <dgm:prSet/>
      <dgm:spPr/>
      <dgm:t>
        <a:bodyPr/>
        <a:lstStyle/>
        <a:p>
          <a:endParaRPr lang="en-US"/>
        </a:p>
      </dgm:t>
    </dgm:pt>
    <dgm:pt modelId="{2D164233-233C-4F9F-9F0A-87A3086653AC}" type="sibTrans" cxnId="{2C5E00B1-29B9-4430-B812-9EDB5A0C231F}">
      <dgm:prSet/>
      <dgm:spPr/>
      <dgm:t>
        <a:bodyPr/>
        <a:lstStyle/>
        <a:p>
          <a:endParaRPr lang="en-US"/>
        </a:p>
      </dgm:t>
    </dgm:pt>
    <dgm:pt modelId="{86CEBA1E-1038-4D0F-85B4-784F08F96FED}">
      <dgm:prSet/>
      <dgm:spPr/>
      <dgm:t>
        <a:bodyPr/>
        <a:lstStyle/>
        <a:p>
          <a:pPr rtl="0"/>
          <a:r>
            <a:rPr lang="en-US" dirty="0">
              <a:latin typeface="The Serif Hand Black"/>
            </a:rPr>
            <a:t> </a:t>
          </a:r>
          <a:r>
            <a:rPr lang="en-US" b="0" dirty="0">
              <a:latin typeface="The Serif Hand Black"/>
            </a:rPr>
            <a:t>Created</a:t>
          </a:r>
          <a:r>
            <a:rPr lang="en-US" dirty="0"/>
            <a:t> interaction matrices and tag profiles using user-tag mappings.</a:t>
          </a:r>
        </a:p>
      </dgm:t>
    </dgm:pt>
    <dgm:pt modelId="{799CF8E5-D753-4767-8213-AD7D780962B1}" type="parTrans" cxnId="{9151ECD5-C2EA-4B61-851D-CEADF47CE39A}">
      <dgm:prSet/>
      <dgm:spPr/>
      <dgm:t>
        <a:bodyPr/>
        <a:lstStyle/>
        <a:p>
          <a:endParaRPr lang="en-US"/>
        </a:p>
      </dgm:t>
    </dgm:pt>
    <dgm:pt modelId="{5ED43D66-F252-4D7E-A606-D5AF0768CB7E}" type="sibTrans" cxnId="{9151ECD5-C2EA-4B61-851D-CEADF47CE39A}">
      <dgm:prSet/>
      <dgm:spPr/>
      <dgm:t>
        <a:bodyPr/>
        <a:lstStyle/>
        <a:p>
          <a:endParaRPr lang="en-US"/>
        </a:p>
      </dgm:t>
    </dgm:pt>
    <dgm:pt modelId="{474B475D-125E-4FEE-B461-2D5937E6EDF2}">
      <dgm:prSet/>
      <dgm:spPr/>
      <dgm:t>
        <a:bodyPr/>
        <a:lstStyle/>
        <a:p>
          <a:pPr rtl="0"/>
          <a:r>
            <a:rPr lang="en-US" b="1"/>
            <a:t>Artist Features:</a:t>
          </a:r>
          <a:endParaRPr lang="en-US" b="0" dirty="0">
            <a:latin typeface="The Serif Hand Black"/>
          </a:endParaRPr>
        </a:p>
      </dgm:t>
    </dgm:pt>
    <dgm:pt modelId="{71B1C086-17F2-475E-9C31-8675891EC2B9}" type="parTrans" cxnId="{32D64331-6000-42D7-B30B-8C8A8073EA5E}">
      <dgm:prSet/>
      <dgm:spPr/>
      <dgm:t>
        <a:bodyPr/>
        <a:lstStyle/>
        <a:p>
          <a:endParaRPr lang="en-US"/>
        </a:p>
      </dgm:t>
    </dgm:pt>
    <dgm:pt modelId="{6A6F177D-6575-474D-94F6-803FD2F303C2}" type="sibTrans" cxnId="{32D64331-6000-42D7-B30B-8C8A8073EA5E}">
      <dgm:prSet/>
      <dgm:spPr/>
      <dgm:t>
        <a:bodyPr/>
        <a:lstStyle/>
        <a:p>
          <a:endParaRPr lang="en-US"/>
        </a:p>
      </dgm:t>
    </dgm:pt>
    <dgm:pt modelId="{A47B9C3D-D58F-487D-8CDD-C32D6B59B345}">
      <dgm:prSet/>
      <dgm:spPr/>
      <dgm:t>
        <a:bodyPr/>
        <a:lstStyle/>
        <a:p>
          <a:r>
            <a:rPr lang="en-US" b="1" dirty="0"/>
            <a:t>Graph Features:</a:t>
          </a:r>
          <a:endParaRPr lang="en-US" dirty="0"/>
        </a:p>
      </dgm:t>
    </dgm:pt>
    <dgm:pt modelId="{B709C13B-13C1-494D-A4C6-9C57C760F97D}" type="parTrans" cxnId="{089F41BA-B902-47CC-A53D-BE8EAEEA6E1F}">
      <dgm:prSet/>
      <dgm:spPr/>
      <dgm:t>
        <a:bodyPr/>
        <a:lstStyle/>
        <a:p>
          <a:endParaRPr lang="en-US"/>
        </a:p>
      </dgm:t>
    </dgm:pt>
    <dgm:pt modelId="{12C23588-9369-40C3-87B7-0F1943B087A5}" type="sibTrans" cxnId="{089F41BA-B902-47CC-A53D-BE8EAEEA6E1F}">
      <dgm:prSet/>
      <dgm:spPr/>
      <dgm:t>
        <a:bodyPr/>
        <a:lstStyle/>
        <a:p>
          <a:endParaRPr lang="en-US"/>
        </a:p>
      </dgm:t>
    </dgm:pt>
    <dgm:pt modelId="{4D230084-CB9E-4C98-9814-DFF2E0322A17}">
      <dgm:prSet/>
      <dgm:spPr/>
      <dgm:t>
        <a:bodyPr/>
        <a:lstStyle/>
        <a:p>
          <a:r>
            <a:rPr lang="en-US" dirty="0"/>
            <a:t>Built interaction and tag-based similarity graphs.</a:t>
          </a:r>
        </a:p>
      </dgm:t>
    </dgm:pt>
    <dgm:pt modelId="{93B1F30F-3AE1-4C14-81EF-0E2B955E4894}" type="parTrans" cxnId="{783BD4A6-352A-4E3E-9DB2-58A57FBDADB4}">
      <dgm:prSet/>
      <dgm:spPr/>
      <dgm:t>
        <a:bodyPr/>
        <a:lstStyle/>
        <a:p>
          <a:endParaRPr lang="en-US"/>
        </a:p>
      </dgm:t>
    </dgm:pt>
    <dgm:pt modelId="{0F778607-8074-4051-A274-8A229B05E274}" type="sibTrans" cxnId="{783BD4A6-352A-4E3E-9DB2-58A57FBDADB4}">
      <dgm:prSet/>
      <dgm:spPr/>
      <dgm:t>
        <a:bodyPr/>
        <a:lstStyle/>
        <a:p>
          <a:endParaRPr lang="en-US"/>
        </a:p>
      </dgm:t>
    </dgm:pt>
    <dgm:pt modelId="{079612F9-007C-4217-A390-826041D140E0}">
      <dgm:prSet/>
      <dgm:spPr/>
      <dgm:t>
        <a:bodyPr/>
        <a:lstStyle/>
        <a:p>
          <a:r>
            <a:rPr lang="en-US" dirty="0"/>
            <a:t>Generated Node2Vec embeddings for capturing local and global relationships.</a:t>
          </a:r>
        </a:p>
      </dgm:t>
    </dgm:pt>
    <dgm:pt modelId="{115B7725-DBE0-40B8-BE60-802A152BF2B6}" type="parTrans" cxnId="{0E2369E2-0CE7-4BAF-BB66-FFBEB048DAB0}">
      <dgm:prSet/>
      <dgm:spPr/>
      <dgm:t>
        <a:bodyPr/>
        <a:lstStyle/>
        <a:p>
          <a:endParaRPr lang="en-US"/>
        </a:p>
      </dgm:t>
    </dgm:pt>
    <dgm:pt modelId="{E48DA3A1-5AC9-40EF-8358-5F1FCD1B39AD}" type="sibTrans" cxnId="{0E2369E2-0CE7-4BAF-BB66-FFBEB048DAB0}">
      <dgm:prSet/>
      <dgm:spPr/>
      <dgm:t>
        <a:bodyPr/>
        <a:lstStyle/>
        <a:p>
          <a:endParaRPr lang="en-US"/>
        </a:p>
      </dgm:t>
    </dgm:pt>
    <dgm:pt modelId="{0F159467-36C6-4D2F-85C5-C622DCA84238}">
      <dgm:prSet/>
      <dgm:spPr/>
      <dgm:t>
        <a:bodyPr/>
        <a:lstStyle/>
        <a:p>
          <a:r>
            <a:rPr lang="en-US" b="1" dirty="0"/>
            <a:t>Enhancements:</a:t>
          </a:r>
          <a:endParaRPr lang="en-US" dirty="0"/>
        </a:p>
      </dgm:t>
    </dgm:pt>
    <dgm:pt modelId="{BC3028A4-2B6E-4389-B5D2-1FBEF188BBA4}" type="parTrans" cxnId="{BBC38381-7496-4704-8200-DD970FDCE05B}">
      <dgm:prSet/>
      <dgm:spPr/>
      <dgm:t>
        <a:bodyPr/>
        <a:lstStyle/>
        <a:p>
          <a:endParaRPr lang="en-US"/>
        </a:p>
      </dgm:t>
    </dgm:pt>
    <dgm:pt modelId="{33DAE510-7FD7-4CFC-BF8A-ADEED40C73E1}" type="sibTrans" cxnId="{BBC38381-7496-4704-8200-DD970FDCE05B}">
      <dgm:prSet/>
      <dgm:spPr/>
      <dgm:t>
        <a:bodyPr/>
        <a:lstStyle/>
        <a:p>
          <a:endParaRPr lang="en-US"/>
        </a:p>
      </dgm:t>
    </dgm:pt>
    <dgm:pt modelId="{7E17CB2D-65E2-456C-9476-654CD600E7F3}">
      <dgm:prSet/>
      <dgm:spPr/>
      <dgm:t>
        <a:bodyPr/>
        <a:lstStyle/>
        <a:p>
          <a:pPr rtl="0"/>
          <a:r>
            <a:rPr lang="en-US" dirty="0"/>
            <a:t>Applied log-transformation to weights and validated features using clustering and visualization.</a:t>
          </a:r>
          <a:endParaRPr lang="en-US" b="0" dirty="0">
            <a:latin typeface="The Serif Hand Black"/>
          </a:endParaRPr>
        </a:p>
      </dgm:t>
    </dgm:pt>
    <dgm:pt modelId="{CEF092B6-2B85-4540-BD1C-4D47CC5E953D}" type="parTrans" cxnId="{51EFC9B1-1695-43A9-8E68-700BF2A0C13E}">
      <dgm:prSet/>
      <dgm:spPr/>
      <dgm:t>
        <a:bodyPr/>
        <a:lstStyle/>
        <a:p>
          <a:endParaRPr lang="en-US"/>
        </a:p>
      </dgm:t>
    </dgm:pt>
    <dgm:pt modelId="{6CB7B72B-A66C-4AA9-BDBB-DF6B3E98FBAD}" type="sibTrans" cxnId="{51EFC9B1-1695-43A9-8E68-700BF2A0C13E}">
      <dgm:prSet/>
      <dgm:spPr/>
      <dgm:t>
        <a:bodyPr/>
        <a:lstStyle/>
        <a:p>
          <a:endParaRPr lang="en-US"/>
        </a:p>
      </dgm:t>
    </dgm:pt>
    <dgm:pt modelId="{5CBE61FD-45E7-4081-952D-128DC17DAC14}">
      <dgm:prSet phldr="0"/>
      <dgm:spPr/>
      <dgm:t>
        <a:bodyPr/>
        <a:lstStyle/>
        <a:p>
          <a:pPr algn="l" rtl="0"/>
          <a:r>
            <a:rPr lang="en-US" b="0" dirty="0">
              <a:latin typeface="The Serif Hand Black"/>
            </a:rPr>
            <a:t>Processed</a:t>
          </a:r>
          <a:r>
            <a:rPr lang="en-US" b="0" dirty="0"/>
            <a:t> tags with TF-IDF embeddings (</a:t>
          </a:r>
          <a:r>
            <a:rPr lang="en-US" b="1" dirty="0"/>
            <a:t>5000 dimensions</a:t>
          </a:r>
          <a:r>
            <a:rPr lang="en-US" b="0" dirty="0"/>
            <a:t>).Normalized interaction weights to improve scalability.</a:t>
          </a:r>
        </a:p>
      </dgm:t>
    </dgm:pt>
    <dgm:pt modelId="{C59EA9D7-F8EC-4512-A34C-B7C7332B8FA9}" type="parTrans" cxnId="{2348534C-7689-4686-B6EB-328F8405E0C4}">
      <dgm:prSet/>
      <dgm:spPr/>
    </dgm:pt>
    <dgm:pt modelId="{0AE5FF80-FFB5-4F35-A03D-C514341AB9E8}" type="sibTrans" cxnId="{2348534C-7689-4686-B6EB-328F8405E0C4}">
      <dgm:prSet/>
      <dgm:spPr/>
    </dgm:pt>
    <dgm:pt modelId="{36990020-FFDA-4180-BE90-F53D43C225B0}" type="pres">
      <dgm:prSet presAssocID="{C6438A30-5F15-4F62-BC61-8550AA236713}" presName="linear" presStyleCnt="0">
        <dgm:presLayoutVars>
          <dgm:dir/>
          <dgm:animLvl val="lvl"/>
          <dgm:resizeHandles val="exact"/>
        </dgm:presLayoutVars>
      </dgm:prSet>
      <dgm:spPr/>
    </dgm:pt>
    <dgm:pt modelId="{94233283-BE8A-4688-8D8A-997D4B7A4D81}" type="pres">
      <dgm:prSet presAssocID="{B0ED580E-5B52-45F2-BA9E-90A72448D7CC}" presName="parentLin" presStyleCnt="0"/>
      <dgm:spPr/>
    </dgm:pt>
    <dgm:pt modelId="{7905A774-9A08-40D8-A8E6-65BCF8FE5E4D}" type="pres">
      <dgm:prSet presAssocID="{B0ED580E-5B52-45F2-BA9E-90A72448D7CC}" presName="parentLeftMargin" presStyleLbl="node1" presStyleIdx="0" presStyleCnt="4"/>
      <dgm:spPr/>
    </dgm:pt>
    <dgm:pt modelId="{5C8E3534-A0DA-4E37-96D1-5BB45A942F87}" type="pres">
      <dgm:prSet presAssocID="{B0ED580E-5B52-45F2-BA9E-90A72448D7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E8F345-3581-4F14-8AC8-733D9BB49024}" type="pres">
      <dgm:prSet presAssocID="{B0ED580E-5B52-45F2-BA9E-90A72448D7CC}" presName="negativeSpace" presStyleCnt="0"/>
      <dgm:spPr/>
    </dgm:pt>
    <dgm:pt modelId="{E3E417A0-E3CA-4387-8BFC-415CB7AC2CBE}" type="pres">
      <dgm:prSet presAssocID="{B0ED580E-5B52-45F2-BA9E-90A72448D7CC}" presName="childText" presStyleLbl="conFgAcc1" presStyleIdx="0" presStyleCnt="4">
        <dgm:presLayoutVars>
          <dgm:bulletEnabled val="1"/>
        </dgm:presLayoutVars>
      </dgm:prSet>
      <dgm:spPr/>
    </dgm:pt>
    <dgm:pt modelId="{612F1984-5C29-41E2-846E-5AD2CFA4AA4D}" type="pres">
      <dgm:prSet presAssocID="{2D164233-233C-4F9F-9F0A-87A3086653AC}" presName="spaceBetweenRectangles" presStyleCnt="0"/>
      <dgm:spPr/>
    </dgm:pt>
    <dgm:pt modelId="{2B3B6090-6C6F-4B6E-87ED-F32A680440EE}" type="pres">
      <dgm:prSet presAssocID="{474B475D-125E-4FEE-B461-2D5937E6EDF2}" presName="parentLin" presStyleCnt="0"/>
      <dgm:spPr/>
    </dgm:pt>
    <dgm:pt modelId="{AB0BDFC9-28EF-498D-AE58-3283733B831D}" type="pres">
      <dgm:prSet presAssocID="{474B475D-125E-4FEE-B461-2D5937E6EDF2}" presName="parentLeftMargin" presStyleLbl="node1" presStyleIdx="0" presStyleCnt="4"/>
      <dgm:spPr/>
    </dgm:pt>
    <dgm:pt modelId="{36DA0D17-67A0-4846-B939-51042D429EE2}" type="pres">
      <dgm:prSet presAssocID="{474B475D-125E-4FEE-B461-2D5937E6ED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410DA3-A2CA-4D4B-B4E6-9EF2E35BF5E5}" type="pres">
      <dgm:prSet presAssocID="{474B475D-125E-4FEE-B461-2D5937E6EDF2}" presName="negativeSpace" presStyleCnt="0"/>
      <dgm:spPr/>
    </dgm:pt>
    <dgm:pt modelId="{F6BE84F2-EE32-4D91-B83F-E4D7A03F363F}" type="pres">
      <dgm:prSet presAssocID="{474B475D-125E-4FEE-B461-2D5937E6EDF2}" presName="childText" presStyleLbl="conFgAcc1" presStyleIdx="1" presStyleCnt="4">
        <dgm:presLayoutVars>
          <dgm:bulletEnabled val="1"/>
        </dgm:presLayoutVars>
      </dgm:prSet>
      <dgm:spPr/>
    </dgm:pt>
    <dgm:pt modelId="{9638C399-84FA-4598-BE27-6C6AA10786CF}" type="pres">
      <dgm:prSet presAssocID="{6A6F177D-6575-474D-94F6-803FD2F303C2}" presName="spaceBetweenRectangles" presStyleCnt="0"/>
      <dgm:spPr/>
    </dgm:pt>
    <dgm:pt modelId="{56EFD8A2-F3D1-4A9B-BF02-13FBCB8ABC0B}" type="pres">
      <dgm:prSet presAssocID="{A47B9C3D-D58F-487D-8CDD-C32D6B59B345}" presName="parentLin" presStyleCnt="0"/>
      <dgm:spPr/>
    </dgm:pt>
    <dgm:pt modelId="{3C871029-9C5B-4716-A8F4-696DD9C45A07}" type="pres">
      <dgm:prSet presAssocID="{A47B9C3D-D58F-487D-8CDD-C32D6B59B345}" presName="parentLeftMargin" presStyleLbl="node1" presStyleIdx="1" presStyleCnt="4"/>
      <dgm:spPr/>
    </dgm:pt>
    <dgm:pt modelId="{6B61638D-0D40-4C25-A168-B1AB53F2368B}" type="pres">
      <dgm:prSet presAssocID="{A47B9C3D-D58F-487D-8CDD-C32D6B59B3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A26E8D-7201-4626-8B25-4250907F75BB}" type="pres">
      <dgm:prSet presAssocID="{A47B9C3D-D58F-487D-8CDD-C32D6B59B345}" presName="negativeSpace" presStyleCnt="0"/>
      <dgm:spPr/>
    </dgm:pt>
    <dgm:pt modelId="{5DCF1DF7-85CE-47AF-AEF6-B819170CFEAE}" type="pres">
      <dgm:prSet presAssocID="{A47B9C3D-D58F-487D-8CDD-C32D6B59B345}" presName="childText" presStyleLbl="conFgAcc1" presStyleIdx="2" presStyleCnt="4">
        <dgm:presLayoutVars>
          <dgm:bulletEnabled val="1"/>
        </dgm:presLayoutVars>
      </dgm:prSet>
      <dgm:spPr/>
    </dgm:pt>
    <dgm:pt modelId="{DDEACE96-A62C-4960-8140-40DB094A78E2}" type="pres">
      <dgm:prSet presAssocID="{12C23588-9369-40C3-87B7-0F1943B087A5}" presName="spaceBetweenRectangles" presStyleCnt="0"/>
      <dgm:spPr/>
    </dgm:pt>
    <dgm:pt modelId="{9F13658C-05C6-4DCB-B37C-564AE5313D90}" type="pres">
      <dgm:prSet presAssocID="{0F159467-36C6-4D2F-85C5-C622DCA84238}" presName="parentLin" presStyleCnt="0"/>
      <dgm:spPr/>
    </dgm:pt>
    <dgm:pt modelId="{86CBB0DF-C13C-4E1D-9701-63D8ABEB3EB6}" type="pres">
      <dgm:prSet presAssocID="{0F159467-36C6-4D2F-85C5-C622DCA84238}" presName="parentLeftMargin" presStyleLbl="node1" presStyleIdx="2" presStyleCnt="4"/>
      <dgm:spPr/>
    </dgm:pt>
    <dgm:pt modelId="{06F02C79-A395-4160-9B67-0EAA26940342}" type="pres">
      <dgm:prSet presAssocID="{0F159467-36C6-4D2F-85C5-C622DCA8423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A6DEE2-11D4-4F1D-8285-6D793293FE1E}" type="pres">
      <dgm:prSet presAssocID="{0F159467-36C6-4D2F-85C5-C622DCA84238}" presName="negativeSpace" presStyleCnt="0"/>
      <dgm:spPr/>
    </dgm:pt>
    <dgm:pt modelId="{A5549ED8-BF7F-47EE-AB59-750F40FBC32A}" type="pres">
      <dgm:prSet presAssocID="{0F159467-36C6-4D2F-85C5-C622DCA8423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C8CBE03-8B08-4DBD-8CD6-F3DD3725A997}" type="presOf" srcId="{0F159467-36C6-4D2F-85C5-C622DCA84238}" destId="{86CBB0DF-C13C-4E1D-9701-63D8ABEB3EB6}" srcOrd="0" destOrd="0" presId="urn:microsoft.com/office/officeart/2005/8/layout/list1"/>
    <dgm:cxn modelId="{8F6FDC04-9C82-47EC-AEAF-D30F149BF233}" type="presOf" srcId="{C6438A30-5F15-4F62-BC61-8550AA236713}" destId="{36990020-FFDA-4180-BE90-F53D43C225B0}" srcOrd="0" destOrd="0" presId="urn:microsoft.com/office/officeart/2005/8/layout/list1"/>
    <dgm:cxn modelId="{406F7D2B-F54A-4BA1-ABCA-8DD574B68D02}" type="presOf" srcId="{079612F9-007C-4217-A390-826041D140E0}" destId="{5DCF1DF7-85CE-47AF-AEF6-B819170CFEAE}" srcOrd="0" destOrd="1" presId="urn:microsoft.com/office/officeart/2005/8/layout/list1"/>
    <dgm:cxn modelId="{32D64331-6000-42D7-B30B-8C8A8073EA5E}" srcId="{C6438A30-5F15-4F62-BC61-8550AA236713}" destId="{474B475D-125E-4FEE-B461-2D5937E6EDF2}" srcOrd="1" destOrd="0" parTransId="{71B1C086-17F2-475E-9C31-8675891EC2B9}" sibTransId="{6A6F177D-6575-474D-94F6-803FD2F303C2}"/>
    <dgm:cxn modelId="{D2782235-080F-4008-9DF0-45F849607E27}" type="presOf" srcId="{A47B9C3D-D58F-487D-8CDD-C32D6B59B345}" destId="{3C871029-9C5B-4716-A8F4-696DD9C45A07}" srcOrd="0" destOrd="0" presId="urn:microsoft.com/office/officeart/2005/8/layout/list1"/>
    <dgm:cxn modelId="{2D519347-C7E9-4A8D-BF58-513DF908905C}" type="presOf" srcId="{B0ED580E-5B52-45F2-BA9E-90A72448D7CC}" destId="{5C8E3534-A0DA-4E37-96D1-5BB45A942F87}" srcOrd="1" destOrd="0" presId="urn:microsoft.com/office/officeart/2005/8/layout/list1"/>
    <dgm:cxn modelId="{2348534C-7689-4686-B6EB-328F8405E0C4}" srcId="{474B475D-125E-4FEE-B461-2D5937E6EDF2}" destId="{5CBE61FD-45E7-4081-952D-128DC17DAC14}" srcOrd="0" destOrd="0" parTransId="{C59EA9D7-F8EC-4512-A34C-B7C7332B8FA9}" sibTransId="{0AE5FF80-FFB5-4F35-A03D-C514341AB9E8}"/>
    <dgm:cxn modelId="{B1DAA051-CDD0-4D3B-B388-7D454698C1A7}" type="presOf" srcId="{86CEBA1E-1038-4D0F-85B4-784F08F96FED}" destId="{E3E417A0-E3CA-4387-8BFC-415CB7AC2CBE}" srcOrd="0" destOrd="0" presId="urn:microsoft.com/office/officeart/2005/8/layout/list1"/>
    <dgm:cxn modelId="{2B389758-E1A2-4F54-B4D7-E526CCF19154}" type="presOf" srcId="{0F159467-36C6-4D2F-85C5-C622DCA84238}" destId="{06F02C79-A395-4160-9B67-0EAA26940342}" srcOrd="1" destOrd="0" presId="urn:microsoft.com/office/officeart/2005/8/layout/list1"/>
    <dgm:cxn modelId="{BBC38381-7496-4704-8200-DD970FDCE05B}" srcId="{C6438A30-5F15-4F62-BC61-8550AA236713}" destId="{0F159467-36C6-4D2F-85C5-C622DCA84238}" srcOrd="3" destOrd="0" parTransId="{BC3028A4-2B6E-4389-B5D2-1FBEF188BBA4}" sibTransId="{33DAE510-7FD7-4CFC-BF8A-ADEED40C73E1}"/>
    <dgm:cxn modelId="{783BD4A6-352A-4E3E-9DB2-58A57FBDADB4}" srcId="{A47B9C3D-D58F-487D-8CDD-C32D6B59B345}" destId="{4D230084-CB9E-4C98-9814-DFF2E0322A17}" srcOrd="0" destOrd="0" parTransId="{93B1F30F-3AE1-4C14-81EF-0E2B955E4894}" sibTransId="{0F778607-8074-4051-A274-8A229B05E274}"/>
    <dgm:cxn modelId="{2C5E00B1-29B9-4430-B812-9EDB5A0C231F}" srcId="{C6438A30-5F15-4F62-BC61-8550AA236713}" destId="{B0ED580E-5B52-45F2-BA9E-90A72448D7CC}" srcOrd="0" destOrd="0" parTransId="{A9E1BF48-BE44-4609-B6BD-286E247AA435}" sibTransId="{2D164233-233C-4F9F-9F0A-87A3086653AC}"/>
    <dgm:cxn modelId="{51EFC9B1-1695-43A9-8E68-700BF2A0C13E}" srcId="{0F159467-36C6-4D2F-85C5-C622DCA84238}" destId="{7E17CB2D-65E2-456C-9476-654CD600E7F3}" srcOrd="0" destOrd="0" parTransId="{CEF092B6-2B85-4540-BD1C-4D47CC5E953D}" sibTransId="{6CB7B72B-A66C-4AA9-BDBB-DF6B3E98FBAD}"/>
    <dgm:cxn modelId="{089F41BA-B902-47CC-A53D-BE8EAEEA6E1F}" srcId="{C6438A30-5F15-4F62-BC61-8550AA236713}" destId="{A47B9C3D-D58F-487D-8CDD-C32D6B59B345}" srcOrd="2" destOrd="0" parTransId="{B709C13B-13C1-494D-A4C6-9C57C760F97D}" sibTransId="{12C23588-9369-40C3-87B7-0F1943B087A5}"/>
    <dgm:cxn modelId="{32958DC7-03F2-47C8-AEBE-91F3579A1661}" type="presOf" srcId="{A47B9C3D-D58F-487D-8CDD-C32D6B59B345}" destId="{6B61638D-0D40-4C25-A168-B1AB53F2368B}" srcOrd="1" destOrd="0" presId="urn:microsoft.com/office/officeart/2005/8/layout/list1"/>
    <dgm:cxn modelId="{9151ECD5-C2EA-4B61-851D-CEADF47CE39A}" srcId="{B0ED580E-5B52-45F2-BA9E-90A72448D7CC}" destId="{86CEBA1E-1038-4D0F-85B4-784F08F96FED}" srcOrd="0" destOrd="0" parTransId="{799CF8E5-D753-4767-8213-AD7D780962B1}" sibTransId="{5ED43D66-F252-4D7E-A606-D5AF0768CB7E}"/>
    <dgm:cxn modelId="{0E2369E2-0CE7-4BAF-BB66-FFBEB048DAB0}" srcId="{A47B9C3D-D58F-487D-8CDD-C32D6B59B345}" destId="{079612F9-007C-4217-A390-826041D140E0}" srcOrd="1" destOrd="0" parTransId="{115B7725-DBE0-40B8-BE60-802A152BF2B6}" sibTransId="{E48DA3A1-5AC9-40EF-8358-5F1FCD1B39AD}"/>
    <dgm:cxn modelId="{88A3DEE6-9AE1-42D4-BDF9-697B54BDBCB7}" type="presOf" srcId="{474B475D-125E-4FEE-B461-2D5937E6EDF2}" destId="{AB0BDFC9-28EF-498D-AE58-3283733B831D}" srcOrd="0" destOrd="0" presId="urn:microsoft.com/office/officeart/2005/8/layout/list1"/>
    <dgm:cxn modelId="{E9A2EEE8-4F40-41B1-9FA4-A4F5A54FAB99}" type="presOf" srcId="{7E17CB2D-65E2-456C-9476-654CD600E7F3}" destId="{A5549ED8-BF7F-47EE-AB59-750F40FBC32A}" srcOrd="0" destOrd="0" presId="urn:microsoft.com/office/officeart/2005/8/layout/list1"/>
    <dgm:cxn modelId="{91558FF0-C90E-4FA4-83B9-899C763784F3}" type="presOf" srcId="{4D230084-CB9E-4C98-9814-DFF2E0322A17}" destId="{5DCF1DF7-85CE-47AF-AEF6-B819170CFEAE}" srcOrd="0" destOrd="0" presId="urn:microsoft.com/office/officeart/2005/8/layout/list1"/>
    <dgm:cxn modelId="{5D2CA4F7-9AF2-427B-B29F-FCA3DBFEB712}" type="presOf" srcId="{5CBE61FD-45E7-4081-952D-128DC17DAC14}" destId="{F6BE84F2-EE32-4D91-B83F-E4D7A03F363F}" srcOrd="0" destOrd="0" presId="urn:microsoft.com/office/officeart/2005/8/layout/list1"/>
    <dgm:cxn modelId="{F4872DFD-CF62-473D-97B1-E1C740C5B83B}" type="presOf" srcId="{B0ED580E-5B52-45F2-BA9E-90A72448D7CC}" destId="{7905A774-9A08-40D8-A8E6-65BCF8FE5E4D}" srcOrd="0" destOrd="0" presId="urn:microsoft.com/office/officeart/2005/8/layout/list1"/>
    <dgm:cxn modelId="{D8E516FE-85F2-4C51-BCE2-973AA60A0E64}" type="presOf" srcId="{474B475D-125E-4FEE-B461-2D5937E6EDF2}" destId="{36DA0D17-67A0-4846-B939-51042D429EE2}" srcOrd="1" destOrd="0" presId="urn:microsoft.com/office/officeart/2005/8/layout/list1"/>
    <dgm:cxn modelId="{5030EC17-DD07-453D-9DD0-329D869C64DB}" type="presParOf" srcId="{36990020-FFDA-4180-BE90-F53D43C225B0}" destId="{94233283-BE8A-4688-8D8A-997D4B7A4D81}" srcOrd="0" destOrd="0" presId="urn:microsoft.com/office/officeart/2005/8/layout/list1"/>
    <dgm:cxn modelId="{486EDA5E-2E1D-4230-8EF6-046EB38092E3}" type="presParOf" srcId="{94233283-BE8A-4688-8D8A-997D4B7A4D81}" destId="{7905A774-9A08-40D8-A8E6-65BCF8FE5E4D}" srcOrd="0" destOrd="0" presId="urn:microsoft.com/office/officeart/2005/8/layout/list1"/>
    <dgm:cxn modelId="{54BC802F-DB56-4912-AF98-90FD68D60052}" type="presParOf" srcId="{94233283-BE8A-4688-8D8A-997D4B7A4D81}" destId="{5C8E3534-A0DA-4E37-96D1-5BB45A942F87}" srcOrd="1" destOrd="0" presId="urn:microsoft.com/office/officeart/2005/8/layout/list1"/>
    <dgm:cxn modelId="{B81D3762-AD13-4404-9DEA-795495B30B2D}" type="presParOf" srcId="{36990020-FFDA-4180-BE90-F53D43C225B0}" destId="{AAE8F345-3581-4F14-8AC8-733D9BB49024}" srcOrd="1" destOrd="0" presId="urn:microsoft.com/office/officeart/2005/8/layout/list1"/>
    <dgm:cxn modelId="{76EAE780-1152-4960-AD53-BF384541C6D1}" type="presParOf" srcId="{36990020-FFDA-4180-BE90-F53D43C225B0}" destId="{E3E417A0-E3CA-4387-8BFC-415CB7AC2CBE}" srcOrd="2" destOrd="0" presId="urn:microsoft.com/office/officeart/2005/8/layout/list1"/>
    <dgm:cxn modelId="{F9D85377-10F9-47F1-BCF3-7F5952CCCCF7}" type="presParOf" srcId="{36990020-FFDA-4180-BE90-F53D43C225B0}" destId="{612F1984-5C29-41E2-846E-5AD2CFA4AA4D}" srcOrd="3" destOrd="0" presId="urn:microsoft.com/office/officeart/2005/8/layout/list1"/>
    <dgm:cxn modelId="{5F50AC5A-4591-4530-8027-0713FE2805F5}" type="presParOf" srcId="{36990020-FFDA-4180-BE90-F53D43C225B0}" destId="{2B3B6090-6C6F-4B6E-87ED-F32A680440EE}" srcOrd="4" destOrd="0" presId="urn:microsoft.com/office/officeart/2005/8/layout/list1"/>
    <dgm:cxn modelId="{E9A05532-9E89-4AEE-93DD-5940A6DBFD4F}" type="presParOf" srcId="{2B3B6090-6C6F-4B6E-87ED-F32A680440EE}" destId="{AB0BDFC9-28EF-498D-AE58-3283733B831D}" srcOrd="0" destOrd="0" presId="urn:microsoft.com/office/officeart/2005/8/layout/list1"/>
    <dgm:cxn modelId="{F2692B80-B673-43B6-B6CA-4FA8111BA8CF}" type="presParOf" srcId="{2B3B6090-6C6F-4B6E-87ED-F32A680440EE}" destId="{36DA0D17-67A0-4846-B939-51042D429EE2}" srcOrd="1" destOrd="0" presId="urn:microsoft.com/office/officeart/2005/8/layout/list1"/>
    <dgm:cxn modelId="{C7FAAE62-AF3A-443B-9AF7-F209CE81E819}" type="presParOf" srcId="{36990020-FFDA-4180-BE90-F53D43C225B0}" destId="{44410DA3-A2CA-4D4B-B4E6-9EF2E35BF5E5}" srcOrd="5" destOrd="0" presId="urn:microsoft.com/office/officeart/2005/8/layout/list1"/>
    <dgm:cxn modelId="{39AA2CAD-CB4C-49B8-AA3E-4A5B97C714CB}" type="presParOf" srcId="{36990020-FFDA-4180-BE90-F53D43C225B0}" destId="{F6BE84F2-EE32-4D91-B83F-E4D7A03F363F}" srcOrd="6" destOrd="0" presId="urn:microsoft.com/office/officeart/2005/8/layout/list1"/>
    <dgm:cxn modelId="{4ADC8A00-B329-419E-AD37-55AFB07CC18F}" type="presParOf" srcId="{36990020-FFDA-4180-BE90-F53D43C225B0}" destId="{9638C399-84FA-4598-BE27-6C6AA10786CF}" srcOrd="7" destOrd="0" presId="urn:microsoft.com/office/officeart/2005/8/layout/list1"/>
    <dgm:cxn modelId="{CAC83D68-AEF2-4192-BB07-5B2E72F13815}" type="presParOf" srcId="{36990020-FFDA-4180-BE90-F53D43C225B0}" destId="{56EFD8A2-F3D1-4A9B-BF02-13FBCB8ABC0B}" srcOrd="8" destOrd="0" presId="urn:microsoft.com/office/officeart/2005/8/layout/list1"/>
    <dgm:cxn modelId="{86CE78D5-C38A-4DE2-B50E-D4DBC1DF1A89}" type="presParOf" srcId="{56EFD8A2-F3D1-4A9B-BF02-13FBCB8ABC0B}" destId="{3C871029-9C5B-4716-A8F4-696DD9C45A07}" srcOrd="0" destOrd="0" presId="urn:microsoft.com/office/officeart/2005/8/layout/list1"/>
    <dgm:cxn modelId="{70271C70-8629-46C6-B1EC-80129C15E2C2}" type="presParOf" srcId="{56EFD8A2-F3D1-4A9B-BF02-13FBCB8ABC0B}" destId="{6B61638D-0D40-4C25-A168-B1AB53F2368B}" srcOrd="1" destOrd="0" presId="urn:microsoft.com/office/officeart/2005/8/layout/list1"/>
    <dgm:cxn modelId="{DEDFFECA-37FE-4210-9F44-BB3AD32A6801}" type="presParOf" srcId="{36990020-FFDA-4180-BE90-F53D43C225B0}" destId="{8BA26E8D-7201-4626-8B25-4250907F75BB}" srcOrd="9" destOrd="0" presId="urn:microsoft.com/office/officeart/2005/8/layout/list1"/>
    <dgm:cxn modelId="{D4DA4DFE-C789-443A-B27E-8D6B929E751D}" type="presParOf" srcId="{36990020-FFDA-4180-BE90-F53D43C225B0}" destId="{5DCF1DF7-85CE-47AF-AEF6-B819170CFEAE}" srcOrd="10" destOrd="0" presId="urn:microsoft.com/office/officeart/2005/8/layout/list1"/>
    <dgm:cxn modelId="{E72C7591-9DF7-4FBB-9388-36D25D9EF3EA}" type="presParOf" srcId="{36990020-FFDA-4180-BE90-F53D43C225B0}" destId="{DDEACE96-A62C-4960-8140-40DB094A78E2}" srcOrd="11" destOrd="0" presId="urn:microsoft.com/office/officeart/2005/8/layout/list1"/>
    <dgm:cxn modelId="{60F0CC26-AA07-413B-B47D-7730A35B0ED9}" type="presParOf" srcId="{36990020-FFDA-4180-BE90-F53D43C225B0}" destId="{9F13658C-05C6-4DCB-B37C-564AE5313D90}" srcOrd="12" destOrd="0" presId="urn:microsoft.com/office/officeart/2005/8/layout/list1"/>
    <dgm:cxn modelId="{2E7EADC3-99CF-416E-9B22-17EDD68379EB}" type="presParOf" srcId="{9F13658C-05C6-4DCB-B37C-564AE5313D90}" destId="{86CBB0DF-C13C-4E1D-9701-63D8ABEB3EB6}" srcOrd="0" destOrd="0" presId="urn:microsoft.com/office/officeart/2005/8/layout/list1"/>
    <dgm:cxn modelId="{C6714C02-E766-4556-A563-645804CCA363}" type="presParOf" srcId="{9F13658C-05C6-4DCB-B37C-564AE5313D90}" destId="{06F02C79-A395-4160-9B67-0EAA26940342}" srcOrd="1" destOrd="0" presId="urn:microsoft.com/office/officeart/2005/8/layout/list1"/>
    <dgm:cxn modelId="{71DB7BF6-2184-49C2-88BB-E888C6D449BF}" type="presParOf" srcId="{36990020-FFDA-4180-BE90-F53D43C225B0}" destId="{76A6DEE2-11D4-4F1D-8285-6D793293FE1E}" srcOrd="13" destOrd="0" presId="urn:microsoft.com/office/officeart/2005/8/layout/list1"/>
    <dgm:cxn modelId="{2435254E-5A6B-4728-A56E-04A9EC21C65C}" type="presParOf" srcId="{36990020-FFDA-4180-BE90-F53D43C225B0}" destId="{A5549ED8-BF7F-47EE-AB59-750F40FBC32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17A0-E3CA-4387-8BFC-415CB7AC2CBE}">
      <dsp:nvSpPr>
        <dsp:cNvPr id="0" name=""/>
        <dsp:cNvSpPr/>
      </dsp:nvSpPr>
      <dsp:spPr>
        <a:xfrm>
          <a:off x="0" y="406171"/>
          <a:ext cx="7444036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740" tIns="479044" rIns="577740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The Serif Hand Black"/>
            </a:rPr>
            <a:t> </a:t>
          </a:r>
          <a:r>
            <a:rPr lang="en-US" sz="2300" b="0" kern="1200" dirty="0">
              <a:latin typeface="The Serif Hand Black"/>
            </a:rPr>
            <a:t>Created</a:t>
          </a:r>
          <a:r>
            <a:rPr lang="en-US" sz="2300" kern="1200" dirty="0"/>
            <a:t> interaction matrices and tag profiles using user-tag mappings.</a:t>
          </a:r>
        </a:p>
      </dsp:txBody>
      <dsp:txXfrm>
        <a:off x="0" y="406171"/>
        <a:ext cx="7444036" cy="959962"/>
      </dsp:txXfrm>
    </dsp:sp>
    <dsp:sp modelId="{5C8E3534-A0DA-4E37-96D1-5BB45A942F87}">
      <dsp:nvSpPr>
        <dsp:cNvPr id="0" name=""/>
        <dsp:cNvSpPr/>
      </dsp:nvSpPr>
      <dsp:spPr>
        <a:xfrm>
          <a:off x="372201" y="66691"/>
          <a:ext cx="5210825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57" tIns="0" rIns="19695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User Features:</a:t>
          </a:r>
          <a:endParaRPr lang="en-US" sz="2300" kern="1200" dirty="0"/>
        </a:p>
      </dsp:txBody>
      <dsp:txXfrm>
        <a:off x="405345" y="99835"/>
        <a:ext cx="5144537" cy="612672"/>
      </dsp:txXfrm>
    </dsp:sp>
    <dsp:sp modelId="{F6BE84F2-EE32-4D91-B83F-E4D7A03F363F}">
      <dsp:nvSpPr>
        <dsp:cNvPr id="0" name=""/>
        <dsp:cNvSpPr/>
      </dsp:nvSpPr>
      <dsp:spPr>
        <a:xfrm>
          <a:off x="0" y="1829814"/>
          <a:ext cx="744403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740" tIns="479044" rIns="577740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 dirty="0">
              <a:latin typeface="The Serif Hand Black"/>
            </a:rPr>
            <a:t>Processed</a:t>
          </a:r>
          <a:r>
            <a:rPr lang="en-US" sz="2300" b="0" kern="1200" dirty="0"/>
            <a:t> tags with TF-IDF embeddings (</a:t>
          </a:r>
          <a:r>
            <a:rPr lang="en-US" sz="2300" b="1" kern="1200" dirty="0"/>
            <a:t>5000 dimensions</a:t>
          </a:r>
          <a:r>
            <a:rPr lang="en-US" sz="2300" b="0" kern="1200" dirty="0"/>
            <a:t>).Normalized interaction weights to improve scalability.</a:t>
          </a:r>
        </a:p>
      </dsp:txBody>
      <dsp:txXfrm>
        <a:off x="0" y="1829814"/>
        <a:ext cx="7444036" cy="1304100"/>
      </dsp:txXfrm>
    </dsp:sp>
    <dsp:sp modelId="{36DA0D17-67A0-4846-B939-51042D429EE2}">
      <dsp:nvSpPr>
        <dsp:cNvPr id="0" name=""/>
        <dsp:cNvSpPr/>
      </dsp:nvSpPr>
      <dsp:spPr>
        <a:xfrm>
          <a:off x="372201" y="1490334"/>
          <a:ext cx="5210825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57" tIns="0" rIns="196957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Artist Features:</a:t>
          </a:r>
          <a:endParaRPr lang="en-US" sz="2300" b="0" kern="1200" dirty="0">
            <a:latin typeface="The Serif Hand Black"/>
          </a:endParaRPr>
        </a:p>
      </dsp:txBody>
      <dsp:txXfrm>
        <a:off x="405345" y="1523478"/>
        <a:ext cx="5144537" cy="612672"/>
      </dsp:txXfrm>
    </dsp:sp>
    <dsp:sp modelId="{5DCF1DF7-85CE-47AF-AEF6-B819170CFEAE}">
      <dsp:nvSpPr>
        <dsp:cNvPr id="0" name=""/>
        <dsp:cNvSpPr/>
      </dsp:nvSpPr>
      <dsp:spPr>
        <a:xfrm>
          <a:off x="0" y="3597594"/>
          <a:ext cx="7444036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740" tIns="479044" rIns="57774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Built interaction and tag-based similarity graphs.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Generated Node2Vec embeddings for capturing local and global relationships.</a:t>
          </a:r>
        </a:p>
      </dsp:txBody>
      <dsp:txXfrm>
        <a:off x="0" y="3597594"/>
        <a:ext cx="7444036" cy="1340325"/>
      </dsp:txXfrm>
    </dsp:sp>
    <dsp:sp modelId="{6B61638D-0D40-4C25-A168-B1AB53F2368B}">
      <dsp:nvSpPr>
        <dsp:cNvPr id="0" name=""/>
        <dsp:cNvSpPr/>
      </dsp:nvSpPr>
      <dsp:spPr>
        <a:xfrm>
          <a:off x="372201" y="3258114"/>
          <a:ext cx="5210825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57" tIns="0" rIns="19695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Graph Features:</a:t>
          </a:r>
          <a:endParaRPr lang="en-US" sz="2300" kern="1200" dirty="0"/>
        </a:p>
      </dsp:txBody>
      <dsp:txXfrm>
        <a:off x="405345" y="3291258"/>
        <a:ext cx="5144537" cy="612672"/>
      </dsp:txXfrm>
    </dsp:sp>
    <dsp:sp modelId="{A5549ED8-BF7F-47EE-AB59-750F40FBC32A}">
      <dsp:nvSpPr>
        <dsp:cNvPr id="0" name=""/>
        <dsp:cNvSpPr/>
      </dsp:nvSpPr>
      <dsp:spPr>
        <a:xfrm>
          <a:off x="0" y="5401599"/>
          <a:ext cx="744403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740" tIns="479044" rIns="577740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Applied log-transformation to weights and validated features using clustering and visualization.</a:t>
          </a:r>
          <a:endParaRPr lang="en-US" sz="2300" b="0" kern="1200" dirty="0">
            <a:latin typeface="The Serif Hand Black"/>
          </a:endParaRPr>
        </a:p>
      </dsp:txBody>
      <dsp:txXfrm>
        <a:off x="0" y="5401599"/>
        <a:ext cx="7444036" cy="1304100"/>
      </dsp:txXfrm>
    </dsp:sp>
    <dsp:sp modelId="{06F02C79-A395-4160-9B67-0EAA26940342}">
      <dsp:nvSpPr>
        <dsp:cNvPr id="0" name=""/>
        <dsp:cNvSpPr/>
      </dsp:nvSpPr>
      <dsp:spPr>
        <a:xfrm>
          <a:off x="372201" y="5062119"/>
          <a:ext cx="521082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57" tIns="0" rIns="19695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Enhancements:</a:t>
          </a:r>
          <a:endParaRPr lang="en-US" sz="2300" kern="1200" dirty="0"/>
        </a:p>
      </dsp:txBody>
      <dsp:txXfrm>
        <a:off x="405345" y="5095263"/>
        <a:ext cx="514453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3T03:35:22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55:31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7:00:06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3T04:43:01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7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1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8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5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1.018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298" y="1136"/>
            <a:ext cx="7545831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>
                <a:latin typeface="The Serif Hand Black"/>
                <a:ea typeface="+mj-lt"/>
                <a:cs typeface="+mj-lt"/>
              </a:rPr>
              <a:t>MuseLink</a:t>
            </a:r>
            <a:r>
              <a:rPr lang="en-US" sz="3600" dirty="0">
                <a:latin typeface="The Serif Hand Black"/>
                <a:ea typeface="+mj-lt"/>
                <a:cs typeface="+mj-lt"/>
              </a:rPr>
              <a:t>:</a:t>
            </a:r>
            <a:r>
              <a:rPr lang="en-US" sz="3600" dirty="0">
                <a:latin typeface="Aptos Display"/>
                <a:ea typeface="+mj-lt"/>
                <a:cs typeface="+mj-lt"/>
              </a:rPr>
              <a:t> </a:t>
            </a:r>
            <a:r>
              <a:rPr lang="en-US" sz="3600" dirty="0">
                <a:ea typeface="+mj-lt"/>
                <a:cs typeface="+mj-lt"/>
              </a:rPr>
              <a:t>A Multi-Method Hybrid Recommendation System</a:t>
            </a:r>
            <a:br>
              <a:rPr lang="en-US" sz="3600" dirty="0">
                <a:latin typeface="Aptos Display"/>
                <a:ea typeface="+mj-lt"/>
                <a:cs typeface="+mj-lt"/>
              </a:rPr>
            </a:br>
            <a:br>
              <a:rPr lang="en-US" sz="3100" dirty="0">
                <a:latin typeface="Aptos Display"/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Enhancing Personalized Recommendations Through Machine Learning Techniques</a:t>
            </a:r>
            <a:endParaRPr lang="en-US" sz="2400" dirty="0">
              <a:latin typeface="Aptos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1350" y="4645474"/>
            <a:ext cx="788870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Presented by</a:t>
            </a:r>
            <a:r>
              <a:rPr lang="en-US" sz="2000" dirty="0">
                <a:latin typeface="Calibri"/>
                <a:ea typeface="+mn-lt"/>
                <a:cs typeface="+mn-lt"/>
              </a:rPr>
              <a:t>: Dattatreya Kantha</a:t>
            </a:r>
            <a:endParaRPr lang="en-US" sz="2000" dirty="0"/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   </a:t>
            </a:r>
            <a:r>
              <a:rPr lang="en-US" sz="2000" dirty="0">
                <a:latin typeface="Calibri"/>
                <a:ea typeface="+mn-lt"/>
                <a:cs typeface="Calibri"/>
              </a:rPr>
              <a:t>   GWID:G35579113</a:t>
            </a:r>
          </a:p>
          <a:p>
            <a:r>
              <a:rPr lang="en-US" dirty="0">
                <a:latin typeface="Calibri"/>
                <a:ea typeface="+mn-lt"/>
                <a:cs typeface="+mn-lt"/>
              </a:rPr>
              <a:t>       </a:t>
            </a:r>
            <a:r>
              <a:rPr lang="en-US" dirty="0">
                <a:latin typeface="Calibri"/>
                <a:cs typeface="Calibri"/>
              </a:rPr>
              <a:t>             </a:t>
            </a:r>
            <a:endParaRPr lang="en-US" dirty="0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musical note&#10;&#10;Description automatically generated">
            <a:extLst>
              <a:ext uri="{FF2B5EF4-FFF2-40B4-BE49-F238E27FC236}">
                <a16:creationId xmlns:a16="http://schemas.microsoft.com/office/drawing/2014/main" id="{6936D15D-7C07-2EC8-CAA1-11CFD24C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95" r="1773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3B77-AE8B-381C-BF8D-6AEDB900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863" y="-796756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Model Implementation</a:t>
            </a:r>
            <a:endParaRPr lang="en-US" sz="7200"/>
          </a:p>
        </p:txBody>
      </p:sp>
      <p:pic>
        <p:nvPicPr>
          <p:cNvPr id="12" name="Picture 11" descr="Complex math formulas on a blackboard">
            <a:extLst>
              <a:ext uri="{FF2B5EF4-FFF2-40B4-BE49-F238E27FC236}">
                <a16:creationId xmlns:a16="http://schemas.microsoft.com/office/drawing/2014/main" id="{CCC05602-2B49-2AF1-5883-3A65E38F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64" r="21998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7462-4DC6-2604-AF80-589429838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729" y="836487"/>
            <a:ext cx="7623345" cy="58733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NCF:</a:t>
            </a:r>
            <a:endParaRPr lang="en-US" sz="1600"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Embedded user and artist IDs into dense vectors.</a:t>
            </a:r>
            <a:endParaRPr lang="en-US" sz="1600"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Used dense layers and binary cross-entropy loss for training.</a:t>
            </a:r>
            <a:endParaRPr lang="en-US" sz="160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Content-Based Filtering:</a:t>
            </a:r>
            <a:endParaRPr lang="en-US" sz="1600"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Applied cosine similarity to TF-IDF tag embeddings.</a:t>
            </a:r>
            <a:endParaRPr lang="en-US" sz="1600"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Ranked artist similarities for user recommendations.</a:t>
            </a:r>
            <a:endParaRPr lang="en-US" sz="160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GCN:</a:t>
            </a:r>
            <a:endParaRPr lang="en-US" sz="1600"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Integrated normalized weights and Node2Vec embeddings into graph layers.</a:t>
            </a:r>
            <a:endParaRPr lang="en-US" sz="160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Node2Vec:</a:t>
            </a:r>
            <a:endParaRPr lang="en-US" sz="1600"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Generated embeddings with walk length 20, dimensions 128, and 10 walks per node.</a:t>
            </a:r>
            <a:endParaRPr lang="en-US" sz="160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Hybrid:</a:t>
            </a:r>
            <a:endParaRPr lang="en-US" sz="1600"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Dynamically weighted outputs of all models for robust final recommendations.</a:t>
            </a:r>
          </a:p>
          <a:p>
            <a:pPr lvl="1">
              <a:lnSpc>
                <a:spcPct val="100000"/>
              </a:lnSpc>
            </a:pPr>
            <a:endParaRPr lang="en-US" sz="1600" b="1" dirty="0">
              <a:latin typeface="Aptos Display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Implementation Highlights:</a:t>
            </a:r>
            <a:endParaRPr lang="en-US" sz="16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Early stopping for NCF to prevent overfitting.</a:t>
            </a:r>
            <a:endParaRPr lang="en-US" sz="16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Regularization in Node2Vec to address slight overfitting.</a:t>
            </a:r>
            <a:endParaRPr lang="en-US" sz="16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Aptos Display"/>
                <a:ea typeface="+mn-lt"/>
                <a:cs typeface="+mn-lt"/>
              </a:rPr>
              <a:t>Fusion tuning for Hybrid.</a:t>
            </a:r>
            <a:endParaRPr lang="en-US" sz="160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273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98F6D-1844-907D-C152-642D0C2D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352" y="-730990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 dirty="0">
                <a:ea typeface="+mj-lt"/>
                <a:cs typeface="+mj-lt"/>
              </a:rPr>
              <a:t>Evaluation Metrics</a:t>
            </a:r>
            <a:endParaRPr lang="en-US" sz="72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9AEC-E70B-AFBA-21B3-29DA2E75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561" y="1323365"/>
            <a:ext cx="7094668" cy="58852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Aptos Display"/>
                <a:ea typeface="+mn-lt"/>
                <a:cs typeface="+mn-lt"/>
              </a:rPr>
              <a:t>Chosen Metrics for Evaluating Recommendations:</a:t>
            </a:r>
            <a:endParaRPr lang="en-US" sz="1800" dirty="0">
              <a:latin typeface="Aptos Display"/>
            </a:endParaRPr>
          </a:p>
          <a:p>
            <a:pPr lvl="1"/>
            <a:r>
              <a:rPr lang="en-US" sz="1800" b="1" dirty="0">
                <a:latin typeface="Aptos Display"/>
                <a:ea typeface="+mn-lt"/>
                <a:cs typeface="+mn-lt"/>
              </a:rPr>
              <a:t>Precision@10:</a:t>
            </a:r>
            <a:r>
              <a:rPr lang="en-US" sz="1800" dirty="0">
                <a:latin typeface="Aptos Display"/>
                <a:ea typeface="+mn-lt"/>
                <a:cs typeface="+mn-lt"/>
              </a:rPr>
              <a:t> Focuses on the proportion of relevant recommendations.</a:t>
            </a:r>
            <a:endParaRPr lang="en-US" sz="1800" dirty="0">
              <a:latin typeface="Aptos Display"/>
            </a:endParaRPr>
          </a:p>
          <a:p>
            <a:pPr lvl="1"/>
            <a:r>
              <a:rPr lang="en-US" sz="1800" b="1" dirty="0">
                <a:latin typeface="Aptos Display"/>
                <a:ea typeface="+mn-lt"/>
                <a:cs typeface="+mn-lt"/>
              </a:rPr>
              <a:t>Recall@10:</a:t>
            </a:r>
            <a:r>
              <a:rPr lang="en-US" sz="1800" dirty="0">
                <a:latin typeface="Aptos Display"/>
                <a:ea typeface="+mn-lt"/>
                <a:cs typeface="+mn-lt"/>
              </a:rPr>
              <a:t> Measures coverage of relevant items retrieved.</a:t>
            </a:r>
            <a:endParaRPr lang="en-US" sz="1800" dirty="0">
              <a:latin typeface="Aptos Display"/>
            </a:endParaRPr>
          </a:p>
          <a:p>
            <a:pPr lvl="1"/>
            <a:r>
              <a:rPr lang="en-US" sz="1800" b="1" dirty="0">
                <a:latin typeface="Aptos Display"/>
                <a:ea typeface="+mn-lt"/>
                <a:cs typeface="+mn-lt"/>
              </a:rPr>
              <a:t>NDCG@10:</a:t>
            </a:r>
            <a:r>
              <a:rPr lang="en-US" sz="1800" dirty="0">
                <a:latin typeface="Aptos Display"/>
                <a:ea typeface="+mn-lt"/>
                <a:cs typeface="+mn-lt"/>
              </a:rPr>
              <a:t> Assesses ranking quality, accounting for the position of items.</a:t>
            </a:r>
            <a:endParaRPr lang="en-US" sz="1800" dirty="0">
              <a:latin typeface="Aptos Display"/>
            </a:endParaRPr>
          </a:p>
          <a:p>
            <a:pPr lvl="1"/>
            <a:r>
              <a:rPr lang="en-US" sz="1800" b="1" dirty="0">
                <a:latin typeface="Aptos Display"/>
                <a:ea typeface="+mn-lt"/>
                <a:cs typeface="+mn-lt"/>
              </a:rPr>
              <a:t>Mean Percentage Ranking (MPR):</a:t>
            </a:r>
            <a:r>
              <a:rPr lang="en-US" sz="1800" dirty="0">
                <a:latin typeface="Aptos Display"/>
                <a:ea typeface="+mn-lt"/>
                <a:cs typeface="+mn-lt"/>
              </a:rPr>
              <a:t> Evaluates the ranking position of relevant items.</a:t>
            </a:r>
            <a:endParaRPr lang="en-US" sz="1800" dirty="0">
              <a:latin typeface="Aptos Display"/>
            </a:endParaRPr>
          </a:p>
          <a:p>
            <a:r>
              <a:rPr lang="en-US" sz="1800" b="1" dirty="0">
                <a:latin typeface="Aptos Display"/>
                <a:ea typeface="+mn-lt"/>
                <a:cs typeface="+mn-lt"/>
              </a:rPr>
              <a:t>Additional Metrics:</a:t>
            </a:r>
            <a:endParaRPr lang="en-US" sz="1800" dirty="0">
              <a:latin typeface="Aptos Display"/>
            </a:endParaRPr>
          </a:p>
          <a:p>
            <a:pPr lvl="1"/>
            <a:r>
              <a:rPr lang="en-US" sz="1800" dirty="0">
                <a:latin typeface="Aptos Display"/>
                <a:ea typeface="+mn-lt"/>
                <a:cs typeface="+mn-lt"/>
              </a:rPr>
              <a:t>Training, validation, and testing accuracies to track overall performance.</a:t>
            </a:r>
            <a:endParaRPr lang="en-US" sz="1800" dirty="0">
              <a:latin typeface="Aptos Display"/>
            </a:endParaRPr>
          </a:p>
          <a:p>
            <a:pPr lvl="1"/>
            <a:r>
              <a:rPr lang="en-US" sz="1800" b="1" dirty="0">
                <a:latin typeface="Aptos Display"/>
                <a:ea typeface="+mn-lt"/>
                <a:cs typeface="+mn-lt"/>
              </a:rPr>
              <a:t>Why These Metrics?</a:t>
            </a:r>
            <a:endParaRPr lang="en-US" sz="1800" dirty="0">
              <a:latin typeface="Aptos Display"/>
            </a:endParaRPr>
          </a:p>
          <a:p>
            <a:pPr lvl="2"/>
            <a:r>
              <a:rPr lang="en-US" sz="1800" dirty="0">
                <a:latin typeface="Aptos Display"/>
                <a:ea typeface="+mn-lt"/>
                <a:cs typeface="+mn-lt"/>
              </a:rPr>
              <a:t>Provides a holistic view of the system’s ability to retrieve, rank, and cover relevant recommendations.</a:t>
            </a:r>
            <a:endParaRPr lang="en-US" sz="1800" dirty="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Aptos Display"/>
            </a:endParaRPr>
          </a:p>
        </p:txBody>
      </p:sp>
      <p:pic>
        <p:nvPicPr>
          <p:cNvPr id="15" name="Picture 14" descr="Magnifying glass showing decling performance">
            <a:extLst>
              <a:ext uri="{FF2B5EF4-FFF2-40B4-BE49-F238E27FC236}">
                <a16:creationId xmlns:a16="http://schemas.microsoft.com/office/drawing/2014/main" id="{BD10CE94-CC51-883E-189D-AD60432A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38" r="25398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14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B3F0-9ACA-6ADD-8328-840F53B3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Performance Comparison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EC9BEA-1455-5A47-155B-37BC85488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36847"/>
              </p:ext>
            </p:extLst>
          </p:nvPr>
        </p:nvGraphicFramePr>
        <p:xfrm>
          <a:off x="836601" y="1737146"/>
          <a:ext cx="10515595" cy="2952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3847919294"/>
                    </a:ext>
                  </a:extLst>
                </a:gridCol>
                <a:gridCol w="579846">
                  <a:extLst>
                    <a:ext uri="{9D8B030D-6E8A-4147-A177-3AD203B41FA5}">
                      <a16:colId xmlns:a16="http://schemas.microsoft.com/office/drawing/2014/main" val="1606181343"/>
                    </a:ext>
                  </a:extLst>
                </a:gridCol>
                <a:gridCol w="987306">
                  <a:extLst>
                    <a:ext uri="{9D8B030D-6E8A-4147-A177-3AD203B41FA5}">
                      <a16:colId xmlns:a16="http://schemas.microsoft.com/office/drawing/2014/main" val="324197327"/>
                    </a:ext>
                  </a:extLst>
                </a:gridCol>
                <a:gridCol w="1191036">
                  <a:extLst>
                    <a:ext uri="{9D8B030D-6E8A-4147-A177-3AD203B41FA5}">
                      <a16:colId xmlns:a16="http://schemas.microsoft.com/office/drawing/2014/main" val="297863989"/>
                    </a:ext>
                  </a:extLst>
                </a:gridCol>
                <a:gridCol w="893277">
                  <a:extLst>
                    <a:ext uri="{9D8B030D-6E8A-4147-A177-3AD203B41FA5}">
                      <a16:colId xmlns:a16="http://schemas.microsoft.com/office/drawing/2014/main" val="4078313787"/>
                    </a:ext>
                  </a:extLst>
                </a:gridCol>
                <a:gridCol w="736562">
                  <a:extLst>
                    <a:ext uri="{9D8B030D-6E8A-4147-A177-3AD203B41FA5}">
                      <a16:colId xmlns:a16="http://schemas.microsoft.com/office/drawing/2014/main" val="2163867533"/>
                    </a:ext>
                  </a:extLst>
                </a:gridCol>
                <a:gridCol w="564175">
                  <a:extLst>
                    <a:ext uri="{9D8B030D-6E8A-4147-A177-3AD203B41FA5}">
                      <a16:colId xmlns:a16="http://schemas.microsoft.com/office/drawing/2014/main" val="1833362830"/>
                    </a:ext>
                  </a:extLst>
                </a:gridCol>
                <a:gridCol w="814919">
                  <a:extLst>
                    <a:ext uri="{9D8B030D-6E8A-4147-A177-3AD203B41FA5}">
                      <a16:colId xmlns:a16="http://schemas.microsoft.com/office/drawing/2014/main" val="1580399375"/>
                    </a:ext>
                  </a:extLst>
                </a:gridCol>
                <a:gridCol w="3792511">
                  <a:extLst>
                    <a:ext uri="{9D8B030D-6E8A-4147-A177-3AD203B41FA5}">
                      <a16:colId xmlns:a16="http://schemas.microsoft.com/office/drawing/2014/main" val="522881398"/>
                    </a:ext>
                  </a:extLst>
                </a:gridCol>
              </a:tblGrid>
              <a:tr h="50482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Model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Training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(%)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Validation (%)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Testing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(%)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Precision@10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Recall@10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NDCG@10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MPR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Observations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8650"/>
                  </a:ext>
                </a:extLst>
              </a:tr>
              <a:tr h="29830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Baseline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0.14 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Generic recommendations with low relevance; lacks personalization.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970733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NCF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93.69 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90.65 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90.65 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0.38 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0.92 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0.34 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High relevance and precision; struggles with diversity in niche recommendations.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670183"/>
                  </a:ext>
                </a:extLst>
              </a:tr>
              <a:tr h="50482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GCN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97.09 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97.0 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96.54 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0.14 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0.81 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Captures graph relationships well; recall is limited for niche recommendations.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269770"/>
                  </a:ext>
                </a:extLst>
              </a:tr>
              <a:tr h="35567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Node2Vec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99.0 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95.79 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95.88 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0.93 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25.27 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Strong ranking quality but slightly overfits; .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4444"/>
                  </a:ext>
                </a:extLst>
              </a:tr>
              <a:tr h="36714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Content-Based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90.03 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86.8 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86.95 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0.54 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Effective for metadata-rich users; struggles with sparsity in data.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98103"/>
                  </a:ext>
                </a:extLst>
              </a:tr>
              <a:tr h="29830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Hybrid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98.89 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98.88 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98.87 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95"/>
                        </a:lnSpc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Combines strengths of all models; delivers the best overall performance. 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478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B1AE6D-79D1-63A5-9DC2-316CD44E5BF4}"/>
              </a:ext>
            </a:extLst>
          </p:cNvPr>
          <p:cNvSpPr txBox="1"/>
          <p:nvPr/>
        </p:nvSpPr>
        <p:spPr>
          <a:xfrm>
            <a:off x="836601" y="4610988"/>
            <a:ext cx="1053371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latin typeface="Aptos Display"/>
            </a:endParaRPr>
          </a:p>
          <a:p>
            <a:r>
              <a:rPr lang="en-US" sz="1400" dirty="0">
                <a:latin typeface="Aptos Display"/>
              </a:rPr>
              <a:t>Model Metrics:</a:t>
            </a:r>
            <a:endParaRPr lang="en-US" dirty="0"/>
          </a:p>
          <a:p>
            <a:r>
              <a:rPr lang="en-US" sz="1400" dirty="0">
                <a:latin typeface="Aptos Display"/>
              </a:rPr>
              <a:t>Detailed table with metrics like Precision@10, Recall@10, NDCG@10, and MPR.</a:t>
            </a:r>
          </a:p>
          <a:p>
            <a:endParaRPr lang="en-US" sz="1400" dirty="0">
              <a:latin typeface="Aptos Display"/>
            </a:endParaRPr>
          </a:p>
          <a:p>
            <a:r>
              <a:rPr lang="en-US" sz="1400" dirty="0">
                <a:latin typeface="Aptos Display"/>
              </a:rPr>
              <a:t>Key Insights: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 Display"/>
              </a:rPr>
              <a:t>Baseline demonstrates limited relevance with low Precision@10 and Recall@10.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 Display"/>
              </a:rPr>
              <a:t>Hybrid model excels across all metrics, showcasing its ability to leverage diverse methodologies.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 Display"/>
              </a:rPr>
              <a:t>NCF shows strong relevance but struggles with diversity.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 Display"/>
              </a:rPr>
              <a:t>GCN captures graph relationships but has lower recall for niche recommendations.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ptos Display"/>
              </a:rPr>
              <a:t>Node2Vec ranks well but requires hybrid integration for balanced performance + slightly overfits</a:t>
            </a:r>
          </a:p>
          <a:p>
            <a:endParaRPr lang="en-US" sz="14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8716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7227A5-CB63-4DD3-A298-817A9FCF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69EF3-6181-CC6E-48FF-11563446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673" y="-198147"/>
            <a:ext cx="4498123" cy="1880734"/>
          </a:xfrm>
        </p:spPr>
        <p:txBody>
          <a:bodyPr anchor="b">
            <a:normAutofit/>
          </a:bodyPr>
          <a:lstStyle/>
          <a:p>
            <a:r>
              <a:rPr lang="en-US" sz="5600">
                <a:ea typeface="+mj-lt"/>
                <a:cs typeface="+mj-lt"/>
              </a:rPr>
              <a:t>Analysis of Recommendations</a:t>
            </a:r>
            <a:endParaRPr lang="en-US" sz="560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8843" y="2634908"/>
            <a:ext cx="3775470" cy="27432"/>
          </a:xfrm>
          <a:custGeom>
            <a:avLst/>
            <a:gdLst>
              <a:gd name="connsiteX0" fmla="*/ 0 w 3775470"/>
              <a:gd name="connsiteY0" fmla="*/ 0 h 27432"/>
              <a:gd name="connsiteX1" fmla="*/ 704754 w 3775470"/>
              <a:gd name="connsiteY1" fmla="*/ 0 h 27432"/>
              <a:gd name="connsiteX2" fmla="*/ 1371754 w 3775470"/>
              <a:gd name="connsiteY2" fmla="*/ 0 h 27432"/>
              <a:gd name="connsiteX3" fmla="*/ 2038754 w 3775470"/>
              <a:gd name="connsiteY3" fmla="*/ 0 h 27432"/>
              <a:gd name="connsiteX4" fmla="*/ 2554735 w 3775470"/>
              <a:gd name="connsiteY4" fmla="*/ 0 h 27432"/>
              <a:gd name="connsiteX5" fmla="*/ 3108470 w 3775470"/>
              <a:gd name="connsiteY5" fmla="*/ 0 h 27432"/>
              <a:gd name="connsiteX6" fmla="*/ 3775470 w 3775470"/>
              <a:gd name="connsiteY6" fmla="*/ 0 h 27432"/>
              <a:gd name="connsiteX7" fmla="*/ 3775470 w 3775470"/>
              <a:gd name="connsiteY7" fmla="*/ 27432 h 27432"/>
              <a:gd name="connsiteX8" fmla="*/ 3146225 w 3775470"/>
              <a:gd name="connsiteY8" fmla="*/ 27432 h 27432"/>
              <a:gd name="connsiteX9" fmla="*/ 2630244 w 3775470"/>
              <a:gd name="connsiteY9" fmla="*/ 27432 h 27432"/>
              <a:gd name="connsiteX10" fmla="*/ 2114263 w 3775470"/>
              <a:gd name="connsiteY10" fmla="*/ 27432 h 27432"/>
              <a:gd name="connsiteX11" fmla="*/ 1447264 w 3775470"/>
              <a:gd name="connsiteY11" fmla="*/ 27432 h 27432"/>
              <a:gd name="connsiteX12" fmla="*/ 893528 w 3775470"/>
              <a:gd name="connsiteY12" fmla="*/ 27432 h 27432"/>
              <a:gd name="connsiteX13" fmla="*/ 0 w 3775470"/>
              <a:gd name="connsiteY13" fmla="*/ 27432 h 27432"/>
              <a:gd name="connsiteX14" fmla="*/ 0 w 377547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5470" h="27432" fill="none" extrusionOk="0">
                <a:moveTo>
                  <a:pt x="0" y="0"/>
                </a:moveTo>
                <a:cubicBezTo>
                  <a:pt x="205462" y="2669"/>
                  <a:pt x="495302" y="-21258"/>
                  <a:pt x="704754" y="0"/>
                </a:cubicBezTo>
                <a:cubicBezTo>
                  <a:pt x="914206" y="21258"/>
                  <a:pt x="1237859" y="-26781"/>
                  <a:pt x="1371754" y="0"/>
                </a:cubicBezTo>
                <a:cubicBezTo>
                  <a:pt x="1505649" y="26781"/>
                  <a:pt x="1869869" y="-30306"/>
                  <a:pt x="2038754" y="0"/>
                </a:cubicBezTo>
                <a:cubicBezTo>
                  <a:pt x="2207639" y="30306"/>
                  <a:pt x="2308739" y="-3299"/>
                  <a:pt x="2554735" y="0"/>
                </a:cubicBezTo>
                <a:cubicBezTo>
                  <a:pt x="2800731" y="3299"/>
                  <a:pt x="2846092" y="24205"/>
                  <a:pt x="3108470" y="0"/>
                </a:cubicBezTo>
                <a:cubicBezTo>
                  <a:pt x="3370849" y="-24205"/>
                  <a:pt x="3529599" y="17297"/>
                  <a:pt x="3775470" y="0"/>
                </a:cubicBezTo>
                <a:cubicBezTo>
                  <a:pt x="3774513" y="8431"/>
                  <a:pt x="3775121" y="14612"/>
                  <a:pt x="3775470" y="27432"/>
                </a:cubicBezTo>
                <a:cubicBezTo>
                  <a:pt x="3636265" y="29184"/>
                  <a:pt x="3354179" y="33012"/>
                  <a:pt x="3146225" y="27432"/>
                </a:cubicBezTo>
                <a:cubicBezTo>
                  <a:pt x="2938271" y="21852"/>
                  <a:pt x="2769912" y="11500"/>
                  <a:pt x="2630244" y="27432"/>
                </a:cubicBezTo>
                <a:cubicBezTo>
                  <a:pt x="2490576" y="43364"/>
                  <a:pt x="2324136" y="17344"/>
                  <a:pt x="2114263" y="27432"/>
                </a:cubicBezTo>
                <a:cubicBezTo>
                  <a:pt x="1904390" y="37520"/>
                  <a:pt x="1742837" y="29547"/>
                  <a:pt x="1447264" y="27432"/>
                </a:cubicBezTo>
                <a:cubicBezTo>
                  <a:pt x="1151691" y="25317"/>
                  <a:pt x="1036804" y="55060"/>
                  <a:pt x="893528" y="27432"/>
                </a:cubicBezTo>
                <a:cubicBezTo>
                  <a:pt x="750252" y="-196"/>
                  <a:pt x="329427" y="-15566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775470" h="27432" stroke="0" extrusionOk="0">
                <a:moveTo>
                  <a:pt x="0" y="0"/>
                </a:moveTo>
                <a:cubicBezTo>
                  <a:pt x="230055" y="-3686"/>
                  <a:pt x="315997" y="-7031"/>
                  <a:pt x="591490" y="0"/>
                </a:cubicBezTo>
                <a:cubicBezTo>
                  <a:pt x="866983" y="7031"/>
                  <a:pt x="855810" y="-17340"/>
                  <a:pt x="1107471" y="0"/>
                </a:cubicBezTo>
                <a:cubicBezTo>
                  <a:pt x="1359132" y="17340"/>
                  <a:pt x="1651576" y="-20603"/>
                  <a:pt x="1812226" y="0"/>
                </a:cubicBezTo>
                <a:cubicBezTo>
                  <a:pt x="1972876" y="20603"/>
                  <a:pt x="2236652" y="13419"/>
                  <a:pt x="2403716" y="0"/>
                </a:cubicBezTo>
                <a:cubicBezTo>
                  <a:pt x="2570780" y="-13419"/>
                  <a:pt x="2863741" y="16474"/>
                  <a:pt x="2995206" y="0"/>
                </a:cubicBezTo>
                <a:cubicBezTo>
                  <a:pt x="3126671" y="-16474"/>
                  <a:pt x="3395077" y="-34350"/>
                  <a:pt x="3775470" y="0"/>
                </a:cubicBezTo>
                <a:cubicBezTo>
                  <a:pt x="3774115" y="9524"/>
                  <a:pt x="3774268" y="13975"/>
                  <a:pt x="3775470" y="27432"/>
                </a:cubicBezTo>
                <a:cubicBezTo>
                  <a:pt x="3483123" y="12946"/>
                  <a:pt x="3388229" y="13190"/>
                  <a:pt x="3146225" y="27432"/>
                </a:cubicBezTo>
                <a:cubicBezTo>
                  <a:pt x="2904221" y="41674"/>
                  <a:pt x="2819390" y="44573"/>
                  <a:pt x="2630244" y="27432"/>
                </a:cubicBezTo>
                <a:cubicBezTo>
                  <a:pt x="2441098" y="10291"/>
                  <a:pt x="2233025" y="28593"/>
                  <a:pt x="2000999" y="27432"/>
                </a:cubicBezTo>
                <a:cubicBezTo>
                  <a:pt x="1768973" y="26271"/>
                  <a:pt x="1686080" y="33533"/>
                  <a:pt x="1371754" y="27432"/>
                </a:cubicBezTo>
                <a:cubicBezTo>
                  <a:pt x="1057429" y="21331"/>
                  <a:pt x="991495" y="10932"/>
                  <a:pt x="780264" y="27432"/>
                </a:cubicBezTo>
                <a:cubicBezTo>
                  <a:pt x="569033" y="43933"/>
                  <a:pt x="264775" y="917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B27E5-EFA6-A196-45E9-4310B73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3145888"/>
            <a:ext cx="3785616" cy="3388003"/>
          </a:xfrm>
          <a:prstGeom prst="rect">
            <a:avLst/>
          </a:prstGeom>
        </p:spPr>
      </p:pic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DAE0DC9-9D33-C222-E94E-9BE18D11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97" y="3283851"/>
            <a:ext cx="3475849" cy="3249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0092-98BF-E13F-ECAB-B20A0CA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863" y="1914588"/>
            <a:ext cx="4383301" cy="38766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Baseline Model:</a:t>
            </a:r>
            <a:r>
              <a:rPr lang="en-US" sz="1400" dirty="0">
                <a:latin typeface="Aptos Display"/>
                <a:ea typeface="+mn-lt"/>
                <a:cs typeface="+mn-lt"/>
              </a:rPr>
              <a:t> Provides generic popularity-based recommendations, leading to low Precision@10 and Recall@10, emphasizing the need for personalization.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NCF:</a:t>
            </a:r>
            <a:r>
              <a:rPr lang="en-US" sz="1400" dirty="0">
                <a:latin typeface="Aptos Display"/>
                <a:ea typeface="+mn-lt"/>
                <a:cs typeface="+mn-lt"/>
              </a:rPr>
              <a:t> Achieves high NDCG@10 with effective ranking but lacks diversity, favoring popular items.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Content-Based Filtering:</a:t>
            </a:r>
            <a:r>
              <a:rPr lang="en-US" sz="1400" dirty="0">
                <a:latin typeface="Aptos Display"/>
                <a:ea typeface="+mn-lt"/>
                <a:cs typeface="+mn-lt"/>
              </a:rPr>
              <a:t> Performs well with detailed metadata but struggles with sparse data, lowering Recall@10.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GCNs:</a:t>
            </a:r>
            <a:r>
              <a:rPr lang="en-US" sz="1400" dirty="0">
                <a:latin typeface="Aptos Display"/>
                <a:ea typeface="+mn-lt"/>
                <a:cs typeface="+mn-lt"/>
              </a:rPr>
              <a:t> Captures graph relationships with strong NDCG@10 but limited Recall@10 for niche users.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Node2Vec:</a:t>
            </a:r>
            <a:r>
              <a:rPr lang="en-US" sz="1400" dirty="0">
                <a:latin typeface="Aptos Display"/>
                <a:ea typeface="+mn-lt"/>
                <a:cs typeface="+mn-lt"/>
              </a:rPr>
              <a:t> Balances relevance and coverage with high NDCG@10 and Recall@10 but shows slight overfitting.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Hybrid Model:</a:t>
            </a:r>
            <a:r>
              <a:rPr lang="en-US" sz="1400" dirty="0">
                <a:latin typeface="Aptos Display"/>
                <a:ea typeface="+mn-lt"/>
                <a:cs typeface="+mn-lt"/>
              </a:rPr>
              <a:t> Combines all strengths, delivering the highest scores in Precision@10, Recall@10, and NDCG@10, with a balanced confusion matrix indicating robust performance. The hybrid model excels by combining diverse methods, ensuring high precision, diversity, and scalability, making it ideal for real-world use.</a:t>
            </a:r>
            <a:endParaRPr lang="en-US" sz="1400" dirty="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Aptos Display"/>
            </a:endParaRPr>
          </a:p>
        </p:txBody>
      </p:sp>
      <p:pic>
        <p:nvPicPr>
          <p:cNvPr id="7" name="Picture 6" descr="A diagram of a hybrid model&#10;&#10;Description automatically generated">
            <a:extLst>
              <a:ext uri="{FF2B5EF4-FFF2-40B4-BE49-F238E27FC236}">
                <a16:creationId xmlns:a16="http://schemas.microsoft.com/office/drawing/2014/main" id="{C34F2040-E760-18AD-306F-F53B4A1B9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" y="725931"/>
            <a:ext cx="3785616" cy="2384525"/>
          </a:xfrm>
          <a:prstGeom prst="rect">
            <a:avLst/>
          </a:prstGeom>
        </p:spPr>
      </p:pic>
      <p:pic>
        <p:nvPicPr>
          <p:cNvPr id="6" name="Picture 5" descr="A graph of a diagram&#10;&#10;Description automatically generated">
            <a:extLst>
              <a:ext uri="{FF2B5EF4-FFF2-40B4-BE49-F238E27FC236}">
                <a16:creationId xmlns:a16="http://schemas.microsoft.com/office/drawing/2014/main" id="{60DD06A3-8548-4537-3963-09634A1EC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656" y="702568"/>
            <a:ext cx="3081528" cy="2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AAD98-0403-2765-651F-8EF69483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ea typeface="+mj-lt"/>
                <a:cs typeface="+mj-lt"/>
              </a:rPr>
              <a:t>Comparison with Reference Paper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03274A1-73A3-1797-14EC-0B297FC5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86395"/>
            <a:ext cx="4818888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Why </a:t>
            </a:r>
            <a:r>
              <a:rPr lang="en-US" sz="1600" b="1" err="1">
                <a:latin typeface="Aptos Display"/>
                <a:ea typeface="+mn-lt"/>
                <a:cs typeface="+mn-lt"/>
              </a:rPr>
              <a:t>MuseLink</a:t>
            </a:r>
            <a:r>
              <a:rPr lang="en-US" sz="1600" b="1" dirty="0">
                <a:latin typeface="Aptos Display"/>
                <a:ea typeface="+mn-lt"/>
                <a:cs typeface="+mn-lt"/>
              </a:rPr>
              <a:t> Excels:</a:t>
            </a:r>
            <a:endParaRPr lang="en-US" sz="1600" dirty="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Superior Testing Accuracy:</a:t>
            </a:r>
            <a:r>
              <a:rPr lang="en-US" sz="1600" dirty="0">
                <a:latin typeface="Aptos Display"/>
                <a:ea typeface="+mn-lt"/>
                <a:cs typeface="+mn-lt"/>
              </a:rPr>
              <a:t> Achieved </a:t>
            </a:r>
            <a:r>
              <a:rPr lang="en-US" sz="1600" b="1" dirty="0">
                <a:latin typeface="Aptos Display"/>
                <a:ea typeface="+mn-lt"/>
                <a:cs typeface="+mn-lt"/>
              </a:rPr>
              <a:t>0.9887</a:t>
            </a:r>
            <a:r>
              <a:rPr lang="en-US" sz="1600" dirty="0">
                <a:latin typeface="Aptos Display"/>
                <a:ea typeface="+mn-lt"/>
                <a:cs typeface="+mn-lt"/>
              </a:rPr>
              <a:t> with the hybrid model, surpassing the original approach.</a:t>
            </a:r>
            <a:endParaRPr lang="en-US" sz="1600" dirty="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NDCG@10:</a:t>
            </a:r>
            <a:r>
              <a:rPr lang="en-US" sz="1600" dirty="0">
                <a:latin typeface="Aptos Display"/>
                <a:ea typeface="+mn-lt"/>
                <a:cs typeface="+mn-lt"/>
              </a:rPr>
              <a:t> Scored </a:t>
            </a:r>
            <a:r>
              <a:rPr lang="en-US" sz="1600" b="1" dirty="0">
                <a:latin typeface="Aptos Display"/>
                <a:ea typeface="+mn-lt"/>
                <a:cs typeface="+mn-lt"/>
              </a:rPr>
              <a:t>0.97</a:t>
            </a:r>
            <a:r>
              <a:rPr lang="en-US" sz="1600" dirty="0">
                <a:latin typeface="Aptos Display"/>
                <a:ea typeface="+mn-lt"/>
                <a:cs typeface="+mn-lt"/>
              </a:rPr>
              <a:t>, indicating top-notch ranking quality.</a:t>
            </a:r>
            <a:endParaRPr lang="en-US" sz="1600" dirty="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Enhanced MPR:</a:t>
            </a:r>
            <a:r>
              <a:rPr lang="en-US" sz="1600" dirty="0">
                <a:latin typeface="Aptos Display"/>
                <a:ea typeface="+mn-lt"/>
                <a:cs typeface="+mn-lt"/>
              </a:rPr>
              <a:t> Content-based MPR </a:t>
            </a:r>
            <a:r>
              <a:rPr lang="en-US" sz="1600" b="1" dirty="0">
                <a:latin typeface="Aptos Display"/>
                <a:ea typeface="+mn-lt"/>
                <a:cs typeface="+mn-lt"/>
              </a:rPr>
              <a:t>(0.046)</a:t>
            </a:r>
            <a:r>
              <a:rPr lang="en-US" sz="1600" dirty="0">
                <a:latin typeface="Aptos Display"/>
                <a:ea typeface="+mn-lt"/>
                <a:cs typeface="+mn-lt"/>
              </a:rPr>
              <a:t> outperforms the paper’s MPR </a:t>
            </a:r>
            <a:r>
              <a:rPr lang="en-US" sz="1600" b="1" dirty="0">
                <a:latin typeface="Aptos Display"/>
                <a:ea typeface="+mn-lt"/>
                <a:cs typeface="+mn-lt"/>
              </a:rPr>
              <a:t>(0.074)</a:t>
            </a:r>
            <a:r>
              <a:rPr lang="en-US" sz="1600" dirty="0">
                <a:latin typeface="Aptos Display"/>
                <a:ea typeface="+mn-lt"/>
                <a:cs typeface="+mn-lt"/>
              </a:rPr>
              <a:t>.</a:t>
            </a:r>
            <a:endParaRPr lang="en-US" sz="1600" dirty="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Advanced Techniques:</a:t>
            </a:r>
            <a:r>
              <a:rPr lang="en-US" sz="1600" dirty="0">
                <a:latin typeface="Aptos Display"/>
                <a:ea typeface="+mn-lt"/>
                <a:cs typeface="+mn-lt"/>
              </a:rPr>
              <a:t> Incorporates GCN and Node2Vec embeddings for deeper graph insights.</a:t>
            </a:r>
            <a:endParaRPr lang="en-US" sz="1600" dirty="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Improved Personalization:</a:t>
            </a:r>
            <a:r>
              <a:rPr lang="en-US" sz="1600" dirty="0">
                <a:latin typeface="Aptos Display"/>
                <a:ea typeface="+mn-lt"/>
                <a:cs typeface="+mn-lt"/>
              </a:rPr>
              <a:t> Combines diverse methods for artist and tag-specific, highly relevant recommendations.</a:t>
            </a:r>
            <a:endParaRPr lang="en-US" sz="1600" dirty="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ptos Display"/>
                <a:ea typeface="+mn-lt"/>
                <a:cs typeface="+mn-lt"/>
              </a:rPr>
              <a:t>Scalability:</a:t>
            </a:r>
            <a:r>
              <a:rPr lang="en-US" sz="1600" dirty="0">
                <a:latin typeface="Aptos Display"/>
                <a:ea typeface="+mn-lt"/>
                <a:cs typeface="+mn-lt"/>
              </a:rPr>
              <a:t> Tailored for large-scale real-world applications beyond sampled datasets.</a:t>
            </a:r>
            <a:endParaRPr lang="en-US" sz="1600" dirty="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Aptos Displa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1F25A11-010F-000B-60AA-94995C60D9B1}"/>
              </a:ext>
            </a:extLst>
          </p:cNvPr>
          <p:cNvGraphicFramePr>
            <a:graphicFrameLocks noGrp="1"/>
          </p:cNvGraphicFramePr>
          <p:nvPr/>
        </p:nvGraphicFramePr>
        <p:xfrm>
          <a:off x="6099048" y="1017432"/>
          <a:ext cx="5458969" cy="4823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79">
                  <a:extLst>
                    <a:ext uri="{9D8B030D-6E8A-4147-A177-3AD203B41FA5}">
                      <a16:colId xmlns:a16="http://schemas.microsoft.com/office/drawing/2014/main" val="3948250593"/>
                    </a:ext>
                  </a:extLst>
                </a:gridCol>
                <a:gridCol w="1798713">
                  <a:extLst>
                    <a:ext uri="{9D8B030D-6E8A-4147-A177-3AD203B41FA5}">
                      <a16:colId xmlns:a16="http://schemas.microsoft.com/office/drawing/2014/main" val="1101299461"/>
                    </a:ext>
                  </a:extLst>
                </a:gridCol>
                <a:gridCol w="2364177">
                  <a:extLst>
                    <a:ext uri="{9D8B030D-6E8A-4147-A177-3AD203B41FA5}">
                      <a16:colId xmlns:a16="http://schemas.microsoft.com/office/drawing/2014/main" val="1059691259"/>
                    </a:ext>
                  </a:extLst>
                </a:gridCol>
              </a:tblGrid>
              <a:tr h="467450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Aspect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Original Paper's Approach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MuseLink's Approach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21250"/>
                  </a:ext>
                </a:extLst>
              </a:tr>
              <a:tr h="661324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Graph-Based Structure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Uses graph regularization for song-user modeling.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Employs GCNs and Node2Vec for advanced graph embeddings.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250432"/>
                  </a:ext>
                </a:extLst>
              </a:tr>
              <a:tr h="467450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Collaborative Filtering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NMF for collaborative filtering.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NCF for deep, neural-based user-item predictions.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02359"/>
                  </a:ext>
                </a:extLst>
              </a:tr>
              <a:tr h="661324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Content-Based Filtering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Relies on metadata (genres/tags) for recommendations.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TF-IDF for enriched content-based filtering.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307982"/>
                  </a:ext>
                </a:extLst>
              </a:tr>
              <a:tr h="661324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Hybrid System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Combines NMF and metadata-based methods.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Fusion strategy integrates collaborative, content-based, and graph-based models.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7220"/>
                  </a:ext>
                </a:extLst>
              </a:tr>
              <a:tr h="1049070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Performance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Accuracy: 0.846; MPR: 0.074.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Hybrid Testing Accuracy: 0.9887; NDCG@10: 0.97; MPR (Hybrid): 0.35. Content-Based MPR: 0.046, outperforming paper.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592032"/>
                  </a:ext>
                </a:extLst>
              </a:tr>
              <a:tr h="855197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Innovation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Focused on playlist accuracy for sampled data.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Focused on personalized artist and tag recommendations with enhanced diversity and scalability.</a:t>
                      </a:r>
                      <a:endParaRPr lang="en-US" sz="1300">
                        <a:effectLst/>
                      </a:endParaRPr>
                    </a:p>
                  </a:txBody>
                  <a:tcPr marL="26927" marR="26927" marT="26927" marB="2692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76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4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5" name="Rectangle 36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90EE6-9FB7-9BF7-D939-F264B0C3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ea typeface="+mj-lt"/>
                <a:cs typeface="+mj-lt"/>
              </a:rPr>
              <a:t>Challenges and Future Directions</a:t>
            </a:r>
            <a:endParaRPr lang="en-US" sz="6100"/>
          </a:p>
        </p:txBody>
      </p:sp>
      <p:pic>
        <p:nvPicPr>
          <p:cNvPr id="361" name="Picture 360" descr="3D stairs design">
            <a:extLst>
              <a:ext uri="{FF2B5EF4-FFF2-40B4-BE49-F238E27FC236}">
                <a16:creationId xmlns:a16="http://schemas.microsoft.com/office/drawing/2014/main" id="{BB35B8AA-9EDD-E16B-04D8-92F9F5D7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03" r="23780" b="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Content Placeholder 358">
            <a:extLst>
              <a:ext uri="{FF2B5EF4-FFF2-40B4-BE49-F238E27FC236}">
                <a16:creationId xmlns:a16="http://schemas.microsoft.com/office/drawing/2014/main" id="{61381877-F0CB-37A5-CF08-6E7E16E1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428329"/>
            <a:ext cx="7437915" cy="44247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ptos Display"/>
                <a:ea typeface="+mn-lt"/>
                <a:cs typeface="+mn-lt"/>
              </a:rPr>
              <a:t>Challenges:</a:t>
            </a:r>
            <a:endParaRPr lang="en-US" sz="20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ptos Display"/>
                <a:ea typeface="+mn-lt"/>
                <a:cs typeface="+mn-lt"/>
              </a:rPr>
              <a:t>Addressing data sparsity and redundancy.</a:t>
            </a:r>
            <a:endParaRPr lang="en-US" sz="20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ptos Display"/>
                <a:ea typeface="+mn-lt"/>
                <a:cs typeface="+mn-lt"/>
              </a:rPr>
              <a:t>Balancing model complexity with performance.</a:t>
            </a:r>
            <a:endParaRPr lang="en-US" sz="20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ptos Display"/>
                <a:ea typeface="+mn-lt"/>
                <a:cs typeface="+mn-lt"/>
              </a:rPr>
              <a:t>Ensuring recommendations cater to niche user preferences.</a:t>
            </a:r>
            <a:endParaRPr lang="en-US" sz="200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ptos Display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ptos Display"/>
                <a:ea typeface="+mn-lt"/>
                <a:cs typeface="+mn-lt"/>
              </a:rPr>
              <a:t>Future Directions:</a:t>
            </a:r>
            <a:endParaRPr lang="en-US" sz="20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ptos Display"/>
                <a:ea typeface="+mn-lt"/>
                <a:cs typeface="+mn-lt"/>
              </a:rPr>
              <a:t>Explore transformer-based embeddings for richer feature extraction.</a:t>
            </a:r>
            <a:endParaRPr lang="en-US" sz="20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ptos Display"/>
                <a:ea typeface="+mn-lt"/>
                <a:cs typeface="+mn-lt"/>
              </a:rPr>
              <a:t>Introduce attention mechanisms in GCN for better graph representation.</a:t>
            </a:r>
            <a:endParaRPr lang="en-US" sz="20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ptos Display"/>
                <a:ea typeface="+mn-lt"/>
                <a:cs typeface="+mn-lt"/>
              </a:rPr>
              <a:t>Implement dynamic weight adjustments in the hybrid model using meta-learning.</a:t>
            </a:r>
            <a:endParaRPr lang="en-US" sz="200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1194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1EE79-199B-9746-EF40-9A2B63E7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>
                <a:ea typeface="+mj-lt"/>
                <a:cs typeface="+mj-lt"/>
              </a:rPr>
              <a:t>Web Application Interface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41275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91F2-A762-2A62-B7AD-433074FA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997" y="1449"/>
            <a:ext cx="7320303" cy="71780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Input Collection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Every model (</a:t>
            </a:r>
            <a:r>
              <a:rPr lang="en-US" sz="1400" dirty="0" err="1">
                <a:latin typeface="Aptos Display"/>
                <a:ea typeface="+mn-lt"/>
                <a:cs typeface="+mn-lt"/>
              </a:rPr>
              <a:t>e.g.,only</a:t>
            </a:r>
            <a:r>
              <a:rPr lang="en-US" sz="1400" dirty="0">
                <a:latin typeface="Aptos Display"/>
                <a:ea typeface="+mn-lt"/>
                <a:cs typeface="+mn-lt"/>
              </a:rPr>
              <a:t>  NCF now) has been converted from Python to JavaScript using the TensorFlow.js library.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These models are loaded into the Node.js framework.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The model returns artist IDs based on the input.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Aptos Display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Real-Time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Python models are converted to JavaScript and loaded into the Node server (Node.js).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Every time the user clicks on recommendations, their user ID is sent to the server in real-time.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The server retrieves the recommended artist IDs from the model.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The model only returns artist IDs, and we map them to artist names and tags using the dataset.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Inner joins are used to link artist names and tags for recommendations.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Aptos Display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User Experience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The interface is a single-page application.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Based on the availability of recommendation data, results are displayed on the web interface.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The top 10 artists are shown in the UI.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Five random tags are displayed for each artist.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  <a:ea typeface="+mn-lt"/>
                <a:cs typeface="+mn-lt"/>
              </a:rPr>
              <a:t>If tag data is unavailable, no tags are displayed.</a:t>
            </a:r>
            <a:endParaRPr lang="en-US" sz="140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2918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DACB-6C3C-8496-1B39-BC903EEC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1CC6C8-DF22-946A-22AB-6BBBE526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 dirty="0">
                <a:latin typeface="Aptos Display"/>
                <a:ea typeface="+mn-lt"/>
                <a:cs typeface="+mn-lt"/>
              </a:rPr>
              <a:t>Successfully designed and implemented a personalized recommendation system.</a:t>
            </a:r>
            <a:endParaRPr lang="en-US" dirty="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Aptos Display"/>
                <a:ea typeface="+mn-lt"/>
                <a:cs typeface="+mn-lt"/>
              </a:rPr>
              <a:t>Hybrid model outperformed baseline and individual models.</a:t>
            </a:r>
            <a:endParaRPr lang="en-US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Aptos Display"/>
                <a:ea typeface="+mn-lt"/>
                <a:cs typeface="+mn-lt"/>
              </a:rPr>
              <a:t>Leveraged diverse methodologies to achieve high Precision@10, Recall@10, and NDCG@10.</a:t>
            </a:r>
            <a:endParaRPr lang="en-US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Aptos Display"/>
                <a:ea typeface="+mn-lt"/>
                <a:cs typeface="+mn-lt"/>
              </a:rPr>
              <a:t>Future enhancements could further improve diversity and scalability.</a:t>
            </a:r>
            <a:endParaRPr lang="en-US" dirty="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b="1" dirty="0">
                <a:latin typeface="Aptos Display"/>
                <a:ea typeface="+mn-lt"/>
                <a:cs typeface="+mn-lt"/>
              </a:rPr>
              <a:t>Acknowledgment</a:t>
            </a:r>
            <a:r>
              <a:rPr lang="en-US" sz="1050" dirty="0">
                <a:latin typeface="Aptos Display"/>
                <a:ea typeface="+mn-lt"/>
                <a:cs typeface="+mn-lt"/>
              </a:rPr>
              <a:t>: </a:t>
            </a:r>
            <a:endParaRPr lang="en-US" sz="1050" b="1" dirty="0">
              <a:latin typeface="Aptos Display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latin typeface="Aptos Display"/>
                <a:ea typeface="+mn-lt"/>
                <a:cs typeface="+mn-lt"/>
              </a:rPr>
              <a:t>Inspired by the NMF-TV model from the paper -&gt;  ( </a:t>
            </a:r>
            <a:r>
              <a:rPr lang="en-US" sz="900" b="1" i="1" dirty="0">
                <a:latin typeface="Aptos"/>
                <a:ea typeface="+mn-lt"/>
                <a:cs typeface="+mn-lt"/>
              </a:rPr>
              <a:t>Song Recommendation with Non-negative Matrix Factorization and Graph Total Variation</a:t>
            </a:r>
            <a:r>
              <a:rPr lang="en-US" sz="900" b="1" dirty="0">
                <a:latin typeface="Aptos"/>
                <a:ea typeface="+mn-lt"/>
                <a:cs typeface="+mn-lt"/>
              </a:rPr>
              <a:t> ) </a:t>
            </a:r>
            <a:r>
              <a:rPr lang="en-US" sz="900" dirty="0">
                <a:latin typeface="Aptos Display"/>
                <a:ea typeface="+mn-lt"/>
                <a:cs typeface="+mn-lt"/>
              </a:rPr>
              <a:t>, </a:t>
            </a:r>
            <a:r>
              <a:rPr lang="en-US" sz="900" dirty="0" err="1">
                <a:latin typeface="Aptos Display"/>
                <a:ea typeface="+mn-lt"/>
                <a:cs typeface="+mn-lt"/>
              </a:rPr>
              <a:t>MuseLink</a:t>
            </a:r>
            <a:r>
              <a:rPr lang="en-US" sz="900" dirty="0">
                <a:latin typeface="Aptos Display"/>
                <a:ea typeface="+mn-lt"/>
                <a:cs typeface="+mn-lt"/>
              </a:rPr>
              <a:t> aims to push music recommendation further.</a:t>
            </a:r>
            <a:endParaRPr lang="en-US" sz="90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300">
              <a:latin typeface="Aptos Display"/>
            </a:endParaRPr>
          </a:p>
        </p:txBody>
      </p:sp>
      <p:pic>
        <p:nvPicPr>
          <p:cNvPr id="22" name="Picture 21" descr="Digital financial graph">
            <a:extLst>
              <a:ext uri="{FF2B5EF4-FFF2-40B4-BE49-F238E27FC236}">
                <a16:creationId xmlns:a16="http://schemas.microsoft.com/office/drawing/2014/main" id="{B82E5111-D205-1CC1-AC6D-8B52D147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42" r="1703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6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49A7-A76A-2515-CDEF-C3201420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ea typeface="+mj-lt"/>
                <a:cs typeface="+mj-lt"/>
              </a:rPr>
              <a:t>Motivation and Objective</a:t>
            </a:r>
            <a:endParaRPr lang="en-US" sz="48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67EE-A547-EC90-FBCF-DB0A1407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40" y="2117898"/>
            <a:ext cx="6909556" cy="47143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b="1" dirty="0">
              <a:latin typeface="Aptos Display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ptos Display"/>
                <a:ea typeface="+mn-lt"/>
                <a:cs typeface="+mn-lt"/>
              </a:rPr>
              <a:t>Challenges in Traditional Recommendation Systems:</a:t>
            </a:r>
            <a:endParaRPr lang="en-US" sz="20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Aptos Display"/>
                <a:ea typeface="+mn-lt"/>
                <a:cs typeface="+mn-lt"/>
              </a:rPr>
              <a:t>Struggle with data sparsity and cold-start issues.</a:t>
            </a:r>
            <a:endParaRPr lang="en-US" sz="20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Aptos Display"/>
                <a:ea typeface="+mn-lt"/>
                <a:cs typeface="+mn-lt"/>
              </a:rPr>
              <a:t>Fail to integrate diverse data sources like user interactions and metadata effectively.</a:t>
            </a:r>
            <a:endParaRPr lang="en-US" sz="20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Aptos Display"/>
                <a:ea typeface="+mn-lt"/>
                <a:cs typeface="+mn-lt"/>
              </a:rPr>
              <a:t>Limited scalability and personalization, especially for niche users.</a:t>
            </a:r>
            <a:endParaRPr lang="en-US" sz="2000">
              <a:latin typeface="Aptos Display"/>
            </a:endParaRPr>
          </a:p>
          <a:p>
            <a:pPr marL="0" indent="0">
              <a:buNone/>
            </a:pPr>
            <a:r>
              <a:rPr lang="en-US" sz="2000" b="1" dirty="0">
                <a:latin typeface="Aptos Display"/>
                <a:ea typeface="+mn-lt"/>
                <a:cs typeface="+mn-lt"/>
              </a:rPr>
              <a:t>Objective:</a:t>
            </a:r>
            <a:endParaRPr lang="en-US" sz="2000">
              <a:latin typeface="Aptos Display"/>
            </a:endParaRPr>
          </a:p>
          <a:p>
            <a:pPr>
              <a:buFont typeface="Arial"/>
              <a:buChar char="•"/>
            </a:pPr>
            <a:r>
              <a:rPr lang="en-US" sz="2000" err="1">
                <a:latin typeface="Aptos Display"/>
                <a:ea typeface="+mn-lt"/>
                <a:cs typeface="+mn-lt"/>
              </a:rPr>
              <a:t>MuseLink</a:t>
            </a:r>
            <a:r>
              <a:rPr lang="en-US" sz="2000" dirty="0">
                <a:latin typeface="Aptos Display"/>
                <a:ea typeface="+mn-lt"/>
                <a:cs typeface="+mn-lt"/>
              </a:rPr>
              <a:t> addresses these challenges by integrating collaborative, content-based, and graph-based methods to ensure personalized and diverse recommendations.</a:t>
            </a:r>
            <a:endParaRPr lang="en-US" sz="2000">
              <a:latin typeface="Aptos Display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>
              <a:latin typeface="Aptos Display"/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Music">
            <a:extLst>
              <a:ext uri="{FF2B5EF4-FFF2-40B4-BE49-F238E27FC236}">
                <a16:creationId xmlns:a16="http://schemas.microsoft.com/office/drawing/2014/main" id="{09D0DBFD-3A9B-5165-44DE-07955EEE0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4B11-D637-B8B5-DF7E-90A3C018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90078" cy="133693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he Serif Hand Black"/>
                <a:ea typeface="+mj-lt"/>
                <a:cs typeface="+mj-lt"/>
              </a:rPr>
              <a:t> Inspiration</a:t>
            </a:r>
            <a:endParaRPr lang="en-US" sz="6000" b="1" dirty="0">
              <a:latin typeface="The Serif Hand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2258-D5D7-AD95-C036-6B8EA10C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0" y="1194250"/>
            <a:ext cx="11787600" cy="659796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pPr lvl="1"/>
            <a:r>
              <a:rPr lang="en-US" sz="2000" err="1">
                <a:latin typeface="Aptos"/>
                <a:ea typeface="+mn-lt"/>
                <a:cs typeface="+mn-lt"/>
              </a:rPr>
              <a:t>MuseLink</a:t>
            </a:r>
            <a:r>
              <a:rPr lang="en-US" sz="2000" dirty="0">
                <a:latin typeface="Aptos"/>
                <a:ea typeface="+mn-lt"/>
                <a:cs typeface="+mn-lt"/>
              </a:rPr>
              <a:t> draws inspiration from the paper </a:t>
            </a:r>
            <a:r>
              <a:rPr lang="en-US" sz="2000" b="1" i="1" dirty="0">
                <a:latin typeface="Aptos"/>
                <a:ea typeface="+mn-lt"/>
                <a:cs typeface="+mn-lt"/>
              </a:rPr>
              <a:t>Song Recommendation with Non-negative Matrix Factorization and Graph Total Variation</a:t>
            </a:r>
            <a:r>
              <a:rPr lang="en-US" sz="2000" dirty="0">
                <a:latin typeface="Aptos"/>
                <a:ea typeface="+mn-lt"/>
                <a:cs typeface="+mn-lt"/>
              </a:rPr>
              <a:t>. (</a:t>
            </a:r>
            <a:r>
              <a:rPr lang="en-US" sz="2000" dirty="0">
                <a:latin typeface="Aptos"/>
                <a:ea typeface="+mn-lt"/>
                <a:cs typeface="+mn-lt"/>
                <a:hlinkClick r:id="rId2"/>
              </a:rPr>
              <a:t>LINK</a:t>
            </a:r>
            <a:r>
              <a:rPr lang="en-US" sz="2000" dirty="0">
                <a:latin typeface="Aptos"/>
                <a:ea typeface="+mn-lt"/>
                <a:cs typeface="+mn-lt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latin typeface="Aptos"/>
              <a:ea typeface="+mn-lt"/>
              <a:cs typeface="+mn-lt"/>
            </a:endParaRPr>
          </a:p>
          <a:p>
            <a:pPr lvl="1"/>
            <a:r>
              <a:rPr lang="en-US" sz="2000" b="1" dirty="0">
                <a:latin typeface="Aptos"/>
                <a:ea typeface="+mn-lt"/>
                <a:cs typeface="+mn-lt"/>
              </a:rPr>
              <a:t>Original Paper’s Approach</a:t>
            </a:r>
            <a:r>
              <a:rPr lang="en-US" sz="2000" dirty="0">
                <a:latin typeface="Aptos"/>
                <a:ea typeface="+mn-lt"/>
                <a:cs typeface="+mn-lt"/>
              </a:rPr>
              <a:t>: Combines Non-negative Matrix Factorization (NMF) with graph-based total variation for song recommendations.</a:t>
            </a:r>
          </a:p>
          <a:p>
            <a:pPr lvl="1"/>
            <a:endParaRPr lang="en-US" sz="2000" dirty="0">
              <a:latin typeface="Aptos"/>
              <a:ea typeface="+mn-lt"/>
              <a:cs typeface="+mn-lt"/>
            </a:endParaRPr>
          </a:p>
          <a:p>
            <a:pPr lvl="1"/>
            <a:r>
              <a:rPr lang="en-US" sz="2000" b="1" dirty="0">
                <a:latin typeface="Aptos"/>
                <a:ea typeface="+mn-lt"/>
                <a:cs typeface="+mn-lt"/>
              </a:rPr>
              <a:t>Reported Performance</a:t>
            </a:r>
            <a:r>
              <a:rPr lang="en-US" sz="2000" dirty="0">
                <a:latin typeface="Aptos"/>
                <a:ea typeface="+mn-lt"/>
                <a:cs typeface="+mn-lt"/>
              </a:rPr>
              <a:t>: Achieves playlist category accuracy of up to 0.846 and MPR (Mean Percentage Ranking) as low as 0.074 on sampled data.</a:t>
            </a:r>
          </a:p>
          <a:p>
            <a:pPr lvl="1"/>
            <a:endParaRPr lang="en-US" sz="2000" dirty="0">
              <a:latin typeface="Aptos"/>
              <a:ea typeface="+mn-lt"/>
              <a:cs typeface="+mn-lt"/>
            </a:endParaRPr>
          </a:p>
          <a:p>
            <a:pPr lvl="1"/>
            <a:r>
              <a:rPr lang="en-US" sz="2000" b="1" err="1">
                <a:latin typeface="Aptos"/>
                <a:ea typeface="+mn-lt"/>
                <a:cs typeface="+mn-lt"/>
              </a:rPr>
              <a:t>MuseLink’s</a:t>
            </a:r>
            <a:r>
              <a:rPr lang="en-US" sz="2000" b="1" dirty="0">
                <a:latin typeface="Aptos"/>
                <a:ea typeface="+mn-lt"/>
                <a:cs typeface="+mn-lt"/>
              </a:rPr>
              <a:t> Objective</a:t>
            </a:r>
            <a:r>
              <a:rPr lang="en-US" sz="2000" dirty="0">
                <a:latin typeface="Aptos"/>
                <a:ea typeface="+mn-lt"/>
                <a:cs typeface="+mn-lt"/>
              </a:rPr>
              <a:t>: Build on this foundation by integrating newer, advanced techniques for improved personalization and accuracy.</a:t>
            </a:r>
          </a:p>
          <a:p>
            <a:pPr marL="457200" lvl="1" indent="0">
              <a:buNone/>
            </a:pPr>
            <a:endParaRPr lang="en-US" sz="2000" dirty="0">
              <a:latin typeface="Aptos"/>
              <a:ea typeface="+mn-lt"/>
              <a:cs typeface="+mn-lt"/>
            </a:endParaRPr>
          </a:p>
          <a:p>
            <a:pPr lvl="1"/>
            <a:r>
              <a:rPr lang="en-US" sz="2000" b="1" dirty="0">
                <a:latin typeface="Aptos"/>
                <a:ea typeface="+mn-lt"/>
                <a:cs typeface="+mn-lt"/>
              </a:rPr>
              <a:t>Comparison Goal</a:t>
            </a:r>
            <a:r>
              <a:rPr lang="en-US" sz="2000" dirty="0">
                <a:latin typeface="Aptos"/>
                <a:ea typeface="+mn-lt"/>
                <a:cs typeface="+mn-lt"/>
              </a:rPr>
              <a:t>: Benchmark </a:t>
            </a:r>
            <a:r>
              <a:rPr lang="en-US" sz="2000" err="1">
                <a:latin typeface="Aptos"/>
                <a:ea typeface="+mn-lt"/>
                <a:cs typeface="+mn-lt"/>
              </a:rPr>
              <a:t>MuseLink’s</a:t>
            </a:r>
            <a:r>
              <a:rPr lang="en-US" sz="2000" dirty="0">
                <a:latin typeface="Aptos"/>
                <a:ea typeface="+mn-lt"/>
                <a:cs typeface="+mn-lt"/>
              </a:rPr>
              <a:t> performance against the original model using similar metrics.</a:t>
            </a:r>
            <a:endParaRPr lang="en-US" sz="2000">
              <a:latin typeface="Aptos"/>
            </a:endParaRPr>
          </a:p>
          <a:p>
            <a:endParaRPr lang="en-US" sz="24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8153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7666A-7E88-5BA2-FABD-C8F18D07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79" y="-478309"/>
            <a:ext cx="6251110" cy="1476006"/>
          </a:xfrm>
        </p:spPr>
        <p:txBody>
          <a:bodyPr anchor="b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Project Overview</a:t>
            </a:r>
            <a:endParaRPr lang="en-US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3A68-76FF-5E70-DF6E-78835052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595" y="848495"/>
            <a:ext cx="7767059" cy="59126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latin typeface="Calibri"/>
                <a:ea typeface="Calibri"/>
                <a:cs typeface="Calibri"/>
              </a:rPr>
              <a:t>Objective:</a:t>
            </a:r>
            <a:br>
              <a:rPr lang="en-US" sz="1600" b="1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latin typeface="Calibri"/>
                <a:ea typeface="Calibri"/>
                <a:cs typeface="Calibri"/>
              </a:rPr>
              <a:t>Develop a robust hybrid recommendation system that personalizes music suggestions by integrating diverse user interactions, metadata, and graph-based relationships.</a:t>
            </a:r>
            <a:endParaRPr lang="en-US" sz="1600"/>
          </a:p>
          <a:p>
            <a:pPr>
              <a:buNone/>
            </a:pPr>
            <a:r>
              <a:rPr lang="en-US" sz="1600" b="1" dirty="0">
                <a:latin typeface="Calibri"/>
                <a:ea typeface="Calibri"/>
                <a:cs typeface="Calibri"/>
              </a:rPr>
              <a:t>Approach:</a:t>
            </a:r>
            <a:br>
              <a:rPr lang="en-US" sz="1600" b="1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latin typeface="Calibri"/>
                <a:ea typeface="Calibri"/>
                <a:cs typeface="Calibri"/>
              </a:rPr>
              <a:t>Combines collaborative filtering, content-based filtering, and graph-based techniques to enhance recommendation accuracy and diversity.</a:t>
            </a:r>
            <a:endParaRPr lang="en-US" sz="1600"/>
          </a:p>
          <a:p>
            <a:pPr>
              <a:buNone/>
            </a:pPr>
            <a:r>
              <a:rPr lang="en-US" sz="1600" b="1" dirty="0">
                <a:latin typeface="Calibri"/>
                <a:ea typeface="Calibri"/>
                <a:cs typeface="Calibri"/>
              </a:rPr>
              <a:t>Technologies Used:</a:t>
            </a:r>
            <a:endParaRPr lang="en-US" sz="1600"/>
          </a:p>
          <a:p>
            <a:r>
              <a:rPr lang="en-US" sz="1600" b="1" dirty="0">
                <a:latin typeface="Calibri"/>
                <a:ea typeface="Calibri"/>
                <a:cs typeface="Calibri"/>
              </a:rPr>
              <a:t>Python: </a:t>
            </a:r>
            <a:r>
              <a:rPr lang="en-US" sz="1600" dirty="0">
                <a:latin typeface="Calibri"/>
                <a:ea typeface="Calibri"/>
                <a:cs typeface="Calibri"/>
              </a:rPr>
              <a:t>Core programming language.</a:t>
            </a:r>
            <a:endParaRPr lang="en-US" sz="1600"/>
          </a:p>
          <a:p>
            <a:r>
              <a:rPr lang="en-US" sz="1600" b="1" err="1">
                <a:latin typeface="Calibri"/>
                <a:ea typeface="Calibri"/>
                <a:cs typeface="Calibri"/>
              </a:rPr>
              <a:t>PyTorch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&amp; TensorFlow: </a:t>
            </a:r>
            <a:r>
              <a:rPr lang="en-US" sz="1600" dirty="0">
                <a:latin typeface="Calibri"/>
                <a:ea typeface="Calibri"/>
                <a:cs typeface="Calibri"/>
              </a:rPr>
              <a:t>For deep learning-based models like NCF.</a:t>
            </a:r>
            <a:endParaRPr lang="en-US" sz="1600"/>
          </a:p>
          <a:p>
            <a:r>
              <a:rPr lang="en-US" sz="1600" b="1" err="1">
                <a:latin typeface="Calibri"/>
                <a:ea typeface="Calibri"/>
                <a:cs typeface="Calibri"/>
              </a:rPr>
              <a:t>PyTorch</a:t>
            </a:r>
            <a:r>
              <a:rPr lang="en-US" sz="1600" b="1" dirty="0">
                <a:latin typeface="Calibri"/>
                <a:ea typeface="Calibri"/>
                <a:cs typeface="Calibri"/>
              </a:rPr>
              <a:t>-Geometric: </a:t>
            </a:r>
            <a:r>
              <a:rPr lang="en-US" sz="1600" dirty="0">
                <a:latin typeface="Calibri"/>
                <a:ea typeface="Calibri"/>
                <a:cs typeface="Calibri"/>
              </a:rPr>
              <a:t>For Graph Neural Networks (GCNs).</a:t>
            </a:r>
            <a:endParaRPr lang="en-US" sz="1600"/>
          </a:p>
          <a:p>
            <a:r>
              <a:rPr lang="en-US" sz="1600" b="1" dirty="0">
                <a:latin typeface="Calibri"/>
                <a:ea typeface="Calibri"/>
                <a:cs typeface="Calibri"/>
              </a:rPr>
              <a:t>Node2Vec: </a:t>
            </a:r>
            <a:r>
              <a:rPr lang="en-US" sz="1600" dirty="0">
                <a:latin typeface="Calibri"/>
                <a:ea typeface="Calibri"/>
                <a:cs typeface="Calibri"/>
              </a:rPr>
              <a:t>Generating graph embeddings.</a:t>
            </a:r>
            <a:endParaRPr lang="en-US" sz="1600"/>
          </a:p>
          <a:p>
            <a:r>
              <a:rPr lang="en-US" sz="1600" b="1" dirty="0">
                <a:latin typeface="Calibri"/>
                <a:ea typeface="Calibri"/>
                <a:cs typeface="Calibri"/>
              </a:rPr>
              <a:t>Scikit-Learn: </a:t>
            </a:r>
            <a:r>
              <a:rPr lang="en-US" sz="1600" dirty="0">
                <a:latin typeface="Calibri"/>
                <a:ea typeface="Calibri"/>
                <a:cs typeface="Calibri"/>
              </a:rPr>
              <a:t>Feature engineering and evaluation.</a:t>
            </a:r>
            <a:endParaRPr lang="en-US" sz="1600"/>
          </a:p>
          <a:p>
            <a:r>
              <a:rPr lang="en-US" sz="1600" b="1" dirty="0">
                <a:latin typeface="Calibri"/>
                <a:ea typeface="Calibri"/>
                <a:cs typeface="Calibri"/>
              </a:rPr>
              <a:t>Flask: </a:t>
            </a:r>
            <a:r>
              <a:rPr lang="en-US" sz="1600" dirty="0">
                <a:latin typeface="Calibri"/>
                <a:ea typeface="Calibri"/>
                <a:cs typeface="Calibri"/>
              </a:rPr>
              <a:t>Framework for user interaction.</a:t>
            </a:r>
          </a:p>
          <a:p>
            <a:pPr>
              <a:buNone/>
            </a:pPr>
            <a:r>
              <a:rPr lang="en-US" sz="1600" b="1" dirty="0">
                <a:latin typeface="Calibri"/>
                <a:ea typeface="Calibri"/>
                <a:cs typeface="Calibri"/>
              </a:rPr>
              <a:t>Key Highlights: </a:t>
            </a:r>
            <a:r>
              <a:rPr lang="en-US" sz="1600" dirty="0">
                <a:latin typeface="Calibri"/>
                <a:ea typeface="Calibri"/>
                <a:cs typeface="Calibri"/>
              </a:rPr>
              <a:t>Seamlessly integrates collaborative, content-based, and graph-based methods into a hybrid system, achieving superior personalization, scalability, and performance across key evaluation metrics(Precision@10, Recall@10, NDCG@10, and MPR).</a:t>
            </a:r>
            <a:endParaRPr lang="en-US" sz="1600"/>
          </a:p>
          <a:p>
            <a:pPr>
              <a:buNone/>
            </a:pPr>
            <a:endParaRPr lang="en-US" sz="10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C62E681C-7B0A-C883-0D42-D1AFE74D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31" r="28840" b="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575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36BE-1F60-44D6-7DE1-9B84A19F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3" y="-298910"/>
            <a:ext cx="8992828" cy="93541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>
                <a:ea typeface="+mj-lt"/>
                <a:cs typeface="+mj-lt"/>
              </a:rPr>
              <a:t>Data Distribution for </a:t>
            </a:r>
            <a:r>
              <a:rPr lang="en-US" sz="3900" dirty="0" err="1">
                <a:ea typeface="+mj-lt"/>
                <a:cs typeface="+mj-lt"/>
              </a:rPr>
              <a:t>HetRec</a:t>
            </a:r>
            <a:r>
              <a:rPr lang="en-US" sz="3900" dirty="0">
                <a:ea typeface="+mj-lt"/>
                <a:cs typeface="+mj-lt"/>
              </a:rPr>
              <a:t> 2011 Last.fm Dataset Files (Part 1)</a:t>
            </a:r>
            <a:endParaRPr lang="en-US" sz="390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44F0-2535-AE96-9341-5A1CB849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" y="924699"/>
            <a:ext cx="6171110" cy="41766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</a:rPr>
              <a:t>Source: </a:t>
            </a:r>
            <a:r>
              <a:rPr lang="en-US" sz="1400" dirty="0" err="1">
                <a:latin typeface="Aptos Display"/>
              </a:rPr>
              <a:t>HetRec</a:t>
            </a:r>
            <a:r>
              <a:rPr lang="en-US" sz="1400" dirty="0">
                <a:latin typeface="Aptos Display"/>
              </a:rPr>
              <a:t> 2011 Last.fm Dataset, a rich dataset capturing user listening patterns, social connections, and metadata.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</a:rPr>
              <a:t>Artists Dataset:</a:t>
            </a: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Contains 17,600 unique artist IDs, with each ID appearing approximately 500–600 times.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A balanced representation ensures robust user-artist modeling.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</a:rPr>
              <a:t>Tags Dataset:</a:t>
            </a:r>
            <a:endParaRPr lang="en-US" sz="1400" b="1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Includes 12,500 unique tags distributed across genres and moods, with each tag assigned approximately 350–450 times.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Key for creating diverse, content-rich recommendations.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</a:rPr>
              <a:t>User-Artists Dataset:</a:t>
            </a:r>
            <a:endParaRPr lang="en-US" sz="1400" b="1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Contains 1,892 users interacting with artists, with an average of 2,500–3,500 interactions per user.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High engagement levels support personalized modeling.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</a:rPr>
              <a:t>User-Friends Dataset:</a:t>
            </a: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12,717 bi-directional friendships, showing diverse social interactions.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dirty="0">
                <a:latin typeface="Aptos Display"/>
              </a:rPr>
              <a:t>Crucial for social graph modeling in GCNs and Node2Vec.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Aptos Display"/>
              </a:rPr>
              <a:t>Visualizations:Graphs</a:t>
            </a:r>
            <a:r>
              <a:rPr lang="en-US" sz="1400" dirty="0">
                <a:latin typeface="Aptos Display"/>
              </a:rPr>
              <a:t> showcasing distribution patterns for artist IDs, tag counts, user-artist interactions, and social connections.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Aptos Displa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33B28E-68BB-6F00-F026-DA1599DD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58" y="804679"/>
            <a:ext cx="5643550" cy="55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3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E9025-F6CC-AEC4-6F8E-A735F149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2796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>
                <a:ea typeface="+mj-lt"/>
                <a:cs typeface="+mj-lt"/>
              </a:rPr>
              <a:t>Data Distribution for HetRec 2011 Last.fm Dataset Files (Part 2)</a:t>
            </a:r>
            <a:endParaRPr lang="en-US" sz="3900"/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FE8-BC7C-5382-7844-89ADBBF7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" y="1978833"/>
            <a:ext cx="6243496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Aptos Display"/>
              </a:rPr>
              <a:t>User-Tagged Artists with Timestamps Dataset: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ptos Display"/>
              </a:rPr>
              <a:t>Captures 1,892 users tagging activity over time, with tagging frequencies ranging from 2,000 to over 10,000 per user.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800" dirty="0">
                <a:latin typeface="Aptos Display"/>
              </a:rPr>
              <a:t>Highlights variability in user behavior and tagging preferences.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Aptos Display"/>
              </a:rPr>
              <a:t>User-Tagged Artists Dataset: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sz="1800" dirty="0">
                <a:latin typeface="Aptos Display"/>
              </a:rPr>
              <a:t>Frequency ranges between 2,000–10,000 tags per user, reflecting diverse tagging interests and personalized interactions.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800" dirty="0">
                <a:latin typeface="Aptos Display"/>
              </a:rPr>
              <a:t>Key for enhancing content-based filtering and metadata utilization.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Aptos Display"/>
              </a:rPr>
              <a:t>Visualizations: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sz="1800" dirty="0">
                <a:latin typeface="Aptos Display"/>
              </a:rPr>
              <a:t>Histograms illustrating the tagging behavior over time and user-tag distributions.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1800" dirty="0"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100">
              <a:latin typeface="Aptos Displa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D026503-498F-09ED-34FC-D767134CB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41" y="1713444"/>
            <a:ext cx="5458968" cy="37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2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FA485-EB9C-6C27-AB24-59C59696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chemeClr val="bg1"/>
                </a:solidFill>
                <a:ea typeface="+mj-lt"/>
                <a:cs typeface="+mj-lt"/>
              </a:rPr>
              <a:t>Data Cleaning and Preprocessing</a:t>
            </a:r>
            <a:endParaRPr lang="en-US" sz="6100">
              <a:solidFill>
                <a:schemeClr val="bg1"/>
              </a:solidFill>
            </a:endParaRPr>
          </a:p>
        </p:txBody>
      </p:sp>
      <p:sp>
        <p:nvSpPr>
          <p:cNvPr id="63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2808E5E-8218-6BB1-117C-9FE47DFB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Steps Taken: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Removed duplicates in </a:t>
            </a:r>
            <a:r>
              <a:rPr lang="en-US" sz="1800" dirty="0">
                <a:solidFill>
                  <a:schemeClr val="bg1"/>
                </a:solidFill>
                <a:latin typeface="Aptos Display"/>
              </a:rPr>
              <a:t>artists.dat</a:t>
            </a: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Aptos Display"/>
              </a:rPr>
              <a:t>tags.dat</a:t>
            </a: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Aptos Display"/>
              </a:rPr>
              <a:t>user_artists.dat</a:t>
            </a: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, etc.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Handled Missing Values: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Filled 444 missing entries in </a:t>
            </a:r>
            <a:r>
              <a:rPr lang="en-US" sz="1800" err="1">
                <a:solidFill>
                  <a:schemeClr val="bg1"/>
                </a:solidFill>
                <a:latin typeface="Aptos Display"/>
              </a:rPr>
              <a:t>pictureURL</a:t>
            </a: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with '</a:t>
            </a:r>
            <a:r>
              <a:rPr lang="en-US" sz="18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NoURL</a:t>
            </a: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.'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Verified other datasets for completeness.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Normalized Interaction Weights:</a:t>
            </a: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Min-Max scaling of listening counts to address data skewness.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Merge Operations: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Integrated user-artist interaction data with artist metadata and tag names for enriched features.</a:t>
            </a:r>
            <a:endParaRPr lang="en-US" sz="1800" dirty="0">
              <a:solidFill>
                <a:schemeClr val="bg1"/>
              </a:solidFill>
              <a:latin typeface="Aptos Display"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 descr="A screenshot of a grid&#10;&#10;Description automatically generated">
            <a:extLst>
              <a:ext uri="{FF2B5EF4-FFF2-40B4-BE49-F238E27FC236}">
                <a16:creationId xmlns:a16="http://schemas.microsoft.com/office/drawing/2014/main" id="{BC84732E-6101-7EAA-4DCE-B30EFEBC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45" y="329183"/>
            <a:ext cx="3765804" cy="3000681"/>
          </a:xfrm>
          <a:prstGeom prst="rect">
            <a:avLst/>
          </a:prstGeom>
        </p:spPr>
      </p:pic>
      <p:pic>
        <p:nvPicPr>
          <p:cNvPr id="23" name="Picture 22" descr="A diagram of different colors&#10;&#10;Description automatically generated">
            <a:extLst>
              <a:ext uri="{FF2B5EF4-FFF2-40B4-BE49-F238E27FC236}">
                <a16:creationId xmlns:a16="http://schemas.microsoft.com/office/drawing/2014/main" id="{A19C8DA8-3C32-F372-AE3F-71260FCB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06" y="3446851"/>
            <a:ext cx="4129245" cy="31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7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BDBDE-428B-E27C-2DA8-FD116F08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 b="1">
                <a:ea typeface="+mj-lt"/>
                <a:cs typeface="+mj-lt"/>
              </a:rPr>
              <a:t>Feature Engineering</a:t>
            </a:r>
            <a:endParaRPr lang="en-US" sz="6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4925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D7A7B4F-2ADF-40F4-24B0-1F9C15301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040512"/>
              </p:ext>
            </p:extLst>
          </p:nvPr>
        </p:nvGraphicFramePr>
        <p:xfrm>
          <a:off x="4648018" y="6711"/>
          <a:ext cx="7444036" cy="677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5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1DB42-34FC-435D-3A09-82C9A029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15" y="-723290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 b="1" dirty="0">
                <a:ea typeface="+mj-lt"/>
                <a:cs typeface="+mj-lt"/>
              </a:rPr>
              <a:t>Model Overview</a:t>
            </a:r>
            <a:endParaRPr lang="en-US" sz="7200"/>
          </a:p>
        </p:txBody>
      </p:sp>
      <p:pic>
        <p:nvPicPr>
          <p:cNvPr id="81" name="Picture 80" descr="A network formed by white dots">
            <a:extLst>
              <a:ext uri="{FF2B5EF4-FFF2-40B4-BE49-F238E27FC236}">
                <a16:creationId xmlns:a16="http://schemas.microsoft.com/office/drawing/2014/main" id="{3EC46A3E-FA8F-13E5-C7B3-FBC59B3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19" r="5819" b="-6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29981"/>
          </a:solidFill>
          <a:ln w="38100" cap="rnd">
            <a:solidFill>
              <a:srgbClr val="C299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E42D-FB15-8B88-7F86-714FFA7B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216" y="918640"/>
            <a:ext cx="8130855" cy="59323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Aptos Display"/>
                <a:ea typeface="+mn-lt"/>
                <a:cs typeface="+mn-lt"/>
              </a:rPr>
              <a:t>I</a:t>
            </a:r>
            <a:r>
              <a:rPr lang="en-US" sz="1400" b="1" dirty="0">
                <a:latin typeface="Aptos Display"/>
                <a:ea typeface="+mn-lt"/>
                <a:cs typeface="+mn-lt"/>
              </a:rPr>
              <a:t>mplemented Models:</a:t>
            </a:r>
            <a:endParaRPr lang="en-US" sz="1400" dirty="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Aptos Display"/>
              <a:ea typeface="+mn-lt"/>
              <a:cs typeface="+mn-lt"/>
            </a:endParaRPr>
          </a:p>
          <a:p>
            <a:pPr marL="97155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Neural Collaborative Filtering (NCF):</a:t>
            </a:r>
            <a:endParaRPr lang="en-US" sz="1400" dirty="0">
              <a:latin typeface="Aptos Display"/>
            </a:endParaRPr>
          </a:p>
          <a:p>
            <a:pPr marL="1428750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Learns latent user-artist interaction patterns using deep learning.</a:t>
            </a:r>
            <a:endParaRPr lang="en-US" sz="1400" dirty="0">
              <a:latin typeface="Aptos Display"/>
            </a:endParaRPr>
          </a:p>
          <a:p>
            <a:pPr marL="97155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Content-Based Filtering:</a:t>
            </a:r>
            <a:endParaRPr lang="en-US" sz="1400" dirty="0">
              <a:latin typeface="Aptos Display"/>
            </a:endParaRPr>
          </a:p>
          <a:p>
            <a:pPr marL="1428750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Recommends artists based on metadata and tag similarities.</a:t>
            </a:r>
            <a:endParaRPr lang="en-US" sz="1400" dirty="0">
              <a:latin typeface="Aptos Display"/>
            </a:endParaRPr>
          </a:p>
          <a:p>
            <a:pPr marL="97155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Graph Convolutional Networks (GCNs):</a:t>
            </a:r>
            <a:endParaRPr lang="en-US" sz="1400" dirty="0">
              <a:latin typeface="Aptos Display"/>
            </a:endParaRPr>
          </a:p>
          <a:p>
            <a:pPr marL="1428750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Models user-artist relationships through graph feature propagation.</a:t>
            </a:r>
            <a:endParaRPr lang="en-US" sz="1400" dirty="0">
              <a:latin typeface="Aptos Display"/>
            </a:endParaRPr>
          </a:p>
          <a:p>
            <a:pPr marL="97155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Node2Vec:</a:t>
            </a:r>
            <a:endParaRPr lang="en-US" sz="1400" dirty="0">
              <a:latin typeface="Aptos Display"/>
            </a:endParaRPr>
          </a:p>
          <a:p>
            <a:pPr marL="1428750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Generates embeddings for graph-based insights.</a:t>
            </a:r>
            <a:endParaRPr lang="en-US" sz="1400" dirty="0">
              <a:latin typeface="Aptos Display"/>
            </a:endParaRPr>
          </a:p>
          <a:p>
            <a:pPr marL="971550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Hybrid Model:</a:t>
            </a:r>
            <a:endParaRPr lang="en-US" sz="1400" dirty="0">
              <a:latin typeface="Aptos Display"/>
            </a:endParaRPr>
          </a:p>
          <a:p>
            <a:pPr marL="1428750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Integrates all methodologies for comprehensive recommendations.</a:t>
            </a:r>
          </a:p>
          <a:p>
            <a:pPr lvl="2" indent="0">
              <a:lnSpc>
                <a:spcPct val="100000"/>
              </a:lnSpc>
              <a:buNone/>
            </a:pPr>
            <a:endParaRPr lang="en-US" sz="1400" b="1" dirty="0">
              <a:latin typeface="Aptos Display"/>
              <a:ea typeface="+mn-lt"/>
              <a:cs typeface="+mn-lt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sz="1400" b="1" dirty="0">
                <a:latin typeface="Aptos Display"/>
                <a:ea typeface="+mn-lt"/>
                <a:cs typeface="+mn-lt"/>
              </a:rPr>
              <a:t>Why These Models?</a:t>
            </a:r>
            <a:endParaRPr lang="en-US" sz="1400" dirty="0">
              <a:latin typeface="Aptos Display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NCF for capturing complex user-item interactions.</a:t>
            </a:r>
            <a:endParaRPr lang="en-US" sz="1400" dirty="0">
              <a:latin typeface="Aptos Display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Content-based filtering for leveraging metadata.</a:t>
            </a:r>
            <a:endParaRPr lang="en-US" sz="1400" dirty="0">
              <a:latin typeface="Aptos Display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GCN for graph structure exploitation.</a:t>
            </a:r>
            <a:endParaRPr lang="en-US" sz="1400" dirty="0">
              <a:latin typeface="Aptos Display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Node2Vec for embedding generation.</a:t>
            </a:r>
            <a:endParaRPr lang="en-US" sz="1400" dirty="0">
              <a:latin typeface="Aptos Display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Aptos Display"/>
                <a:ea typeface="+mn-lt"/>
                <a:cs typeface="+mn-lt"/>
              </a:rPr>
              <a:t>Hybrid for combining the strengths of all.</a:t>
            </a:r>
            <a:endParaRPr lang="en-US" sz="1400" dirty="0">
              <a:latin typeface="Aptos Display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030362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F2441"/>
      </a:dk2>
      <a:lt2>
        <a:srgbClr val="E2E6E8"/>
      </a:lt2>
      <a:accent1>
        <a:srgbClr val="C29981"/>
      </a:accent1>
      <a:accent2>
        <a:srgbClr val="BE7A7D"/>
      </a:accent2>
      <a:accent3>
        <a:srgbClr val="CA92AC"/>
      </a:accent3>
      <a:accent4>
        <a:srgbClr val="BE7AB6"/>
      </a:accent4>
      <a:accent5>
        <a:srgbClr val="BA92CA"/>
      </a:accent5>
      <a:accent6>
        <a:srgbClr val="8E7ABE"/>
      </a:accent6>
      <a:hlink>
        <a:srgbClr val="5A87A1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SketchyVTI</vt:lpstr>
      <vt:lpstr>MuseLink: A Multi-Method Hybrid Recommendation System  Enhancing Personalized Recommendations Through Machine Learning Techniques</vt:lpstr>
      <vt:lpstr>Motivation and Objective</vt:lpstr>
      <vt:lpstr> Inspiration</vt:lpstr>
      <vt:lpstr>Project Overview</vt:lpstr>
      <vt:lpstr>Data Distribution for HetRec 2011 Last.fm Dataset Files (Part 1)</vt:lpstr>
      <vt:lpstr>Data Distribution for HetRec 2011 Last.fm Dataset Files (Part 2)</vt:lpstr>
      <vt:lpstr>Data Cleaning and Preprocessing</vt:lpstr>
      <vt:lpstr>Feature Engineering</vt:lpstr>
      <vt:lpstr>Model Overview</vt:lpstr>
      <vt:lpstr>Model Implementation</vt:lpstr>
      <vt:lpstr>Evaluation Metrics</vt:lpstr>
      <vt:lpstr>Performance Comparison</vt:lpstr>
      <vt:lpstr>Analysis of Recommendations</vt:lpstr>
      <vt:lpstr>Comparison with Reference Paper</vt:lpstr>
      <vt:lpstr>Challenges and Future Directions</vt:lpstr>
      <vt:lpstr>Web Application Interface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890</cp:revision>
  <dcterms:created xsi:type="dcterms:W3CDTF">2024-11-07T17:12:42Z</dcterms:created>
  <dcterms:modified xsi:type="dcterms:W3CDTF">2024-12-13T12:08:37Z</dcterms:modified>
</cp:coreProperties>
</file>