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7C23-E141-B88F-F5D1-C46BC000C4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670179-8F3E-5D0E-38EA-D9DCDAC41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A67016-30FB-885A-FCF7-911643C5ECE3}"/>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5" name="Footer Placeholder 4">
            <a:extLst>
              <a:ext uri="{FF2B5EF4-FFF2-40B4-BE49-F238E27FC236}">
                <a16:creationId xmlns:a16="http://schemas.microsoft.com/office/drawing/2014/main" id="{C2A302A9-C084-7871-79F5-118FFC7F5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62A2E-F1E4-46AC-E5DB-70509AE63FA8}"/>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90251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4A08-DD9F-6A78-C450-841424A4AE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569337-D720-50A6-B6FC-5CC04ADAD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2C0A8-CAA0-BED2-12A2-4107480D9A91}"/>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5" name="Footer Placeholder 4">
            <a:extLst>
              <a:ext uri="{FF2B5EF4-FFF2-40B4-BE49-F238E27FC236}">
                <a16:creationId xmlns:a16="http://schemas.microsoft.com/office/drawing/2014/main" id="{7912281D-E996-4208-1A76-BEEE5403B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AD1F0-FA21-2BA5-7FDA-9929C1049FE9}"/>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31641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B0E6A-64A9-F722-2414-045B8E64A1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73496-1FD5-9EF6-B4F5-0092629A3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96343-18ED-D707-7012-1D745298CED3}"/>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5" name="Footer Placeholder 4">
            <a:extLst>
              <a:ext uri="{FF2B5EF4-FFF2-40B4-BE49-F238E27FC236}">
                <a16:creationId xmlns:a16="http://schemas.microsoft.com/office/drawing/2014/main" id="{F4F16D37-FF56-14C2-D7F5-51A69CAF6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E0130-4B8F-C9BF-B756-133F704F0CBA}"/>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188402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08AC-0B8E-2772-5FAB-89BAB21F6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282381-A587-4A11-40A2-85740B85F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B9161-29A5-E789-860E-7C3A5729D1F4}"/>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5" name="Footer Placeholder 4">
            <a:extLst>
              <a:ext uri="{FF2B5EF4-FFF2-40B4-BE49-F238E27FC236}">
                <a16:creationId xmlns:a16="http://schemas.microsoft.com/office/drawing/2014/main" id="{09E1A072-8F81-91C7-CE37-321A64F72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26636-9A52-21D4-8D69-41734E9DF25A}"/>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343508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BF06-C076-1787-8C28-9BDC2ED00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10521A-0F5F-A2FE-F9BE-0D31F649D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A7B9F-AE16-D4E6-5E4F-DB09D4857C0B}"/>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5" name="Footer Placeholder 4">
            <a:extLst>
              <a:ext uri="{FF2B5EF4-FFF2-40B4-BE49-F238E27FC236}">
                <a16:creationId xmlns:a16="http://schemas.microsoft.com/office/drawing/2014/main" id="{D75F7DFE-9F1D-9C95-B1DA-CBB31B7B4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38A2E-104A-77C0-0F3A-B9D31E2DD82F}"/>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20279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2F93-6B52-632C-5A9F-425E9E15BC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AAB47E-057A-CF38-A57E-7E21347640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8845C8-55DA-3728-33C2-2ADC0C2A0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24A77F-5D58-4C07-625F-D92D3DE57B1E}"/>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6" name="Footer Placeholder 5">
            <a:extLst>
              <a:ext uri="{FF2B5EF4-FFF2-40B4-BE49-F238E27FC236}">
                <a16:creationId xmlns:a16="http://schemas.microsoft.com/office/drawing/2014/main" id="{81F714B2-BE97-5626-4429-92495EAAD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B80D1-61ED-F355-0885-CB418CC6E250}"/>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271555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8EBB-2407-6395-26E1-5919D41BF6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100D3E-C859-047C-447B-54B57BDD8C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E0397-84F6-E532-DA7E-FC3A64A718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742BDA-AA38-59D7-A65B-F17604CBA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26D516-C1C1-BB0C-756C-28D898681C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98DCD8-3CBE-DC1F-DC16-A63D5A1700C6}"/>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8" name="Footer Placeholder 7">
            <a:extLst>
              <a:ext uri="{FF2B5EF4-FFF2-40B4-BE49-F238E27FC236}">
                <a16:creationId xmlns:a16="http://schemas.microsoft.com/office/drawing/2014/main" id="{C943C57A-B195-28FF-CFE4-9F11403DEB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390DA0-1CFB-C5C1-2DAA-E04BA227D5F1}"/>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421373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0290-326B-1870-6B5E-FD54956681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A12462-7747-95E4-616B-D13A5446E261}"/>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4" name="Footer Placeholder 3">
            <a:extLst>
              <a:ext uri="{FF2B5EF4-FFF2-40B4-BE49-F238E27FC236}">
                <a16:creationId xmlns:a16="http://schemas.microsoft.com/office/drawing/2014/main" id="{B675D1C9-AD04-4DF3-F458-63AF2E30C9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133CC0-9274-DE76-D3C1-B7060EAA2357}"/>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414023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80FE0-FC37-3134-4261-F0BC9452531D}"/>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3" name="Footer Placeholder 2">
            <a:extLst>
              <a:ext uri="{FF2B5EF4-FFF2-40B4-BE49-F238E27FC236}">
                <a16:creationId xmlns:a16="http://schemas.microsoft.com/office/drawing/2014/main" id="{0BE1C629-F947-2137-B4D3-ECA09C0FEA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CC261C-A1C8-FA34-D50A-BFF643CCDAE2}"/>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414948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D4BF-3738-3A32-9106-7202AF523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294716-4A0F-6979-26C1-B0FC056E6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7701D8-CFCD-847E-5049-A1E620C29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2D465-C8F6-AE27-EBB6-24C6937ACA4E}"/>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6" name="Footer Placeholder 5">
            <a:extLst>
              <a:ext uri="{FF2B5EF4-FFF2-40B4-BE49-F238E27FC236}">
                <a16:creationId xmlns:a16="http://schemas.microsoft.com/office/drawing/2014/main" id="{57284FFE-DD91-B72D-5ADB-84B970A88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15CB37-F962-94E5-AB0E-E07EEC75BDA9}"/>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115558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2F20-4C7E-CE37-9803-1B248DCB1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BD818C-6666-8714-2C2B-AC0850641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CBA0F4-0D77-C857-48BD-6384915FE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46D90-4FEF-6637-648F-FAD29D8F0DC5}"/>
              </a:ext>
            </a:extLst>
          </p:cNvPr>
          <p:cNvSpPr>
            <a:spLocks noGrp="1"/>
          </p:cNvSpPr>
          <p:nvPr>
            <p:ph type="dt" sz="half" idx="10"/>
          </p:nvPr>
        </p:nvSpPr>
        <p:spPr/>
        <p:txBody>
          <a:bodyPr/>
          <a:lstStyle/>
          <a:p>
            <a:fld id="{51398012-004D-488D-8753-829DB331D076}" type="datetimeFigureOut">
              <a:rPr lang="en-IN" smtClean="0"/>
              <a:t>15-04-2025</a:t>
            </a:fld>
            <a:endParaRPr lang="en-IN"/>
          </a:p>
        </p:txBody>
      </p:sp>
      <p:sp>
        <p:nvSpPr>
          <p:cNvPr id="6" name="Footer Placeholder 5">
            <a:extLst>
              <a:ext uri="{FF2B5EF4-FFF2-40B4-BE49-F238E27FC236}">
                <a16:creationId xmlns:a16="http://schemas.microsoft.com/office/drawing/2014/main" id="{DFD71F85-C746-424C-551B-A4ED392AB4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29863-301E-B22F-0096-3990F5E7482C}"/>
              </a:ext>
            </a:extLst>
          </p:cNvPr>
          <p:cNvSpPr>
            <a:spLocks noGrp="1"/>
          </p:cNvSpPr>
          <p:nvPr>
            <p:ph type="sldNum" sz="quarter" idx="12"/>
          </p:nvPr>
        </p:nvSpPr>
        <p:spPr/>
        <p:txBody>
          <a:bodyPr/>
          <a:lstStyle/>
          <a:p>
            <a:fld id="{D67CAC30-EDBD-46F0-B519-AC748317FB62}" type="slidenum">
              <a:rPr lang="en-IN" smtClean="0"/>
              <a:t>‹#›</a:t>
            </a:fld>
            <a:endParaRPr lang="en-IN"/>
          </a:p>
        </p:txBody>
      </p:sp>
    </p:spTree>
    <p:extLst>
      <p:ext uri="{BB962C8B-B14F-4D97-AF65-F5344CB8AC3E}">
        <p14:creationId xmlns:p14="http://schemas.microsoft.com/office/powerpoint/2010/main" val="401646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438DF-7870-DD83-3DB7-713E4E49B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3D497-1446-65B7-69F6-D028F4284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8B36F-DF03-9F70-6EDD-A1BC6066E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98012-004D-488D-8753-829DB331D076}" type="datetimeFigureOut">
              <a:rPr lang="en-IN" smtClean="0"/>
              <a:t>15-04-2025</a:t>
            </a:fld>
            <a:endParaRPr lang="en-IN"/>
          </a:p>
        </p:txBody>
      </p:sp>
      <p:sp>
        <p:nvSpPr>
          <p:cNvPr id="5" name="Footer Placeholder 4">
            <a:extLst>
              <a:ext uri="{FF2B5EF4-FFF2-40B4-BE49-F238E27FC236}">
                <a16:creationId xmlns:a16="http://schemas.microsoft.com/office/drawing/2014/main" id="{3E67B933-E237-0884-5477-39BC1CBE5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F0F58A-7A33-6CF3-A243-4A7751FD5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CAC30-EDBD-46F0-B519-AC748317FB62}" type="slidenum">
              <a:rPr lang="en-IN" smtClean="0"/>
              <a:t>‹#›</a:t>
            </a:fld>
            <a:endParaRPr lang="en-IN"/>
          </a:p>
        </p:txBody>
      </p:sp>
    </p:spTree>
    <p:extLst>
      <p:ext uri="{BB962C8B-B14F-4D97-AF65-F5344CB8AC3E}">
        <p14:creationId xmlns:p14="http://schemas.microsoft.com/office/powerpoint/2010/main" val="3742656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46559D-3554-3063-091B-56E1F534A058}"/>
              </a:ext>
            </a:extLst>
          </p:cNvPr>
          <p:cNvSpPr>
            <a:spLocks noGrp="1"/>
          </p:cNvSpPr>
          <p:nvPr>
            <p:ph type="ctrTitle"/>
          </p:nvPr>
        </p:nvSpPr>
        <p:spPr/>
        <p:txBody>
          <a:bodyPr/>
          <a:lstStyle/>
          <a:p>
            <a:r>
              <a:rPr lang="en-US" b="1" dirty="0"/>
              <a:t>Sales Analytics Report</a:t>
            </a:r>
            <a:endParaRPr lang="en-IN" b="1" dirty="0"/>
          </a:p>
        </p:txBody>
      </p:sp>
      <p:sp>
        <p:nvSpPr>
          <p:cNvPr id="7" name="Subtitle 6">
            <a:extLst>
              <a:ext uri="{FF2B5EF4-FFF2-40B4-BE49-F238E27FC236}">
                <a16:creationId xmlns:a16="http://schemas.microsoft.com/office/drawing/2014/main" id="{E753EE1D-9853-8505-2CCA-141DEDC5329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03508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5ADB-E3B1-5B8D-B587-77AF25593951}"/>
              </a:ext>
            </a:extLst>
          </p:cNvPr>
          <p:cNvSpPr>
            <a:spLocks noGrp="1"/>
          </p:cNvSpPr>
          <p:nvPr>
            <p:ph type="title"/>
          </p:nvPr>
        </p:nvSpPr>
        <p:spPr/>
        <p:txBody>
          <a:bodyPr/>
          <a:lstStyle/>
          <a:p>
            <a:r>
              <a:rPr lang="en-US" b="1" dirty="0"/>
              <a:t>2. Cohort Segmentation</a:t>
            </a:r>
            <a:endParaRPr lang="en-IN" b="1" dirty="0"/>
          </a:p>
        </p:txBody>
      </p:sp>
      <p:sp>
        <p:nvSpPr>
          <p:cNvPr id="3" name="Content Placeholder 2">
            <a:extLst>
              <a:ext uri="{FF2B5EF4-FFF2-40B4-BE49-F238E27FC236}">
                <a16:creationId xmlns:a16="http://schemas.microsoft.com/office/drawing/2014/main" id="{86A1561A-432A-93A7-85C4-D933F272EE69}"/>
              </a:ext>
            </a:extLst>
          </p:cNvPr>
          <p:cNvSpPr>
            <a:spLocks noGrp="1"/>
          </p:cNvSpPr>
          <p:nvPr>
            <p:ph idx="1"/>
          </p:nvPr>
        </p:nvSpPr>
        <p:spPr/>
        <p:txBody>
          <a:bodyPr/>
          <a:lstStyle/>
          <a:p>
            <a:pPr algn="just"/>
            <a:r>
              <a:rPr lang="en-US" dirty="0"/>
              <a:t>In this Segmentation, the New dataset is created from the existing dataset with specific conditions.</a:t>
            </a:r>
          </a:p>
          <a:p>
            <a:pPr algn="just"/>
            <a:r>
              <a:rPr lang="en-US" dirty="0"/>
              <a:t>As we know that , </a:t>
            </a:r>
            <a:r>
              <a:rPr lang="en-US" dirty="0" err="1"/>
              <a:t>customer_id</a:t>
            </a:r>
            <a:r>
              <a:rPr lang="en-US" dirty="0"/>
              <a:t> is a primary key .</a:t>
            </a:r>
          </a:p>
          <a:p>
            <a:pPr algn="just"/>
            <a:r>
              <a:rPr lang="en-US" dirty="0"/>
              <a:t>In the New dataset four columns are created. They are</a:t>
            </a:r>
          </a:p>
          <a:p>
            <a:pPr marL="514350" indent="-514350" algn="just">
              <a:buFont typeface="+mj-lt"/>
              <a:buAutoNum type="arabicPeriod"/>
            </a:pPr>
            <a:r>
              <a:rPr lang="en-US" dirty="0"/>
              <a:t>Recency</a:t>
            </a:r>
          </a:p>
          <a:p>
            <a:pPr marL="514350" indent="-514350" algn="just">
              <a:buFont typeface="+mj-lt"/>
              <a:buAutoNum type="arabicPeriod"/>
            </a:pPr>
            <a:r>
              <a:rPr lang="en-US" dirty="0"/>
              <a:t>Frequency</a:t>
            </a:r>
          </a:p>
          <a:p>
            <a:pPr marL="514350" indent="-514350" algn="just">
              <a:buFont typeface="+mj-lt"/>
              <a:buAutoNum type="arabicPeriod"/>
            </a:pPr>
            <a:r>
              <a:rPr lang="en-US" dirty="0"/>
              <a:t>Monetary</a:t>
            </a:r>
          </a:p>
          <a:p>
            <a:pPr marL="514350" indent="-514350" algn="just">
              <a:buFont typeface="+mj-lt"/>
              <a:buAutoNum type="arabicPeriod"/>
            </a:pPr>
            <a:r>
              <a:rPr lang="en-US" dirty="0"/>
              <a:t>Segment</a:t>
            </a:r>
          </a:p>
        </p:txBody>
      </p:sp>
    </p:spTree>
    <p:extLst>
      <p:ext uri="{BB962C8B-B14F-4D97-AF65-F5344CB8AC3E}">
        <p14:creationId xmlns:p14="http://schemas.microsoft.com/office/powerpoint/2010/main" val="302659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0923-4197-37E1-22DC-9F468951D5D2}"/>
              </a:ext>
            </a:extLst>
          </p:cNvPr>
          <p:cNvSpPr>
            <a:spLocks noGrp="1"/>
          </p:cNvSpPr>
          <p:nvPr>
            <p:ph type="title"/>
          </p:nvPr>
        </p:nvSpPr>
        <p:spPr/>
        <p:txBody>
          <a:bodyPr/>
          <a:lstStyle/>
          <a:p>
            <a:r>
              <a:rPr lang="en-US" b="1" dirty="0"/>
              <a:t>2. Cohort Segmentation</a:t>
            </a:r>
            <a:endParaRPr lang="en-IN" dirty="0"/>
          </a:p>
        </p:txBody>
      </p:sp>
      <p:sp>
        <p:nvSpPr>
          <p:cNvPr id="3" name="Content Placeholder 2">
            <a:extLst>
              <a:ext uri="{FF2B5EF4-FFF2-40B4-BE49-F238E27FC236}">
                <a16:creationId xmlns:a16="http://schemas.microsoft.com/office/drawing/2014/main" id="{BCA88D55-35FC-A4A6-EAD8-B081D93E522E}"/>
              </a:ext>
            </a:extLst>
          </p:cNvPr>
          <p:cNvSpPr>
            <a:spLocks noGrp="1"/>
          </p:cNvSpPr>
          <p:nvPr>
            <p:ph idx="1"/>
          </p:nvPr>
        </p:nvSpPr>
        <p:spPr/>
        <p:txBody>
          <a:bodyPr/>
          <a:lstStyle/>
          <a:p>
            <a:pPr algn="just"/>
            <a:r>
              <a:rPr lang="en-US" b="1" dirty="0"/>
              <a:t>Recency: </a:t>
            </a:r>
            <a:r>
              <a:rPr lang="en-US" dirty="0"/>
              <a:t>It means the maximum transaction date of each customer.</a:t>
            </a:r>
          </a:p>
          <a:p>
            <a:pPr algn="just"/>
            <a:r>
              <a:rPr lang="en-US" b="1" dirty="0"/>
              <a:t>Frequency: </a:t>
            </a:r>
            <a:r>
              <a:rPr lang="en-US" dirty="0"/>
              <a:t>It means the number of transactions are done by each customer.</a:t>
            </a:r>
          </a:p>
          <a:p>
            <a:pPr algn="just"/>
            <a:r>
              <a:rPr lang="en-US" b="1" dirty="0"/>
              <a:t>Monetary: </a:t>
            </a:r>
            <a:r>
              <a:rPr lang="en-US" dirty="0"/>
              <a:t>It means the sum of transaction amounts of the each customer.</a:t>
            </a:r>
          </a:p>
          <a:p>
            <a:pPr algn="just"/>
            <a:r>
              <a:rPr lang="en-IN" b="1" dirty="0"/>
              <a:t>Segment: </a:t>
            </a:r>
            <a:r>
              <a:rPr lang="en-IN" dirty="0"/>
              <a:t>This column has three customer segments </a:t>
            </a:r>
            <a:r>
              <a:rPr lang="en-IN" dirty="0" err="1"/>
              <a:t>i.e</a:t>
            </a:r>
            <a:r>
              <a:rPr lang="en-IN" dirty="0"/>
              <a:t> P0,P1,P2. These 3 customer segments are created with specific conditions by using ‘def’ and ‘apply’ function.</a:t>
            </a:r>
          </a:p>
        </p:txBody>
      </p:sp>
    </p:spTree>
    <p:extLst>
      <p:ext uri="{BB962C8B-B14F-4D97-AF65-F5344CB8AC3E}">
        <p14:creationId xmlns:p14="http://schemas.microsoft.com/office/powerpoint/2010/main" val="219969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236D-5196-F15F-25D2-B157591F0D10}"/>
              </a:ext>
            </a:extLst>
          </p:cNvPr>
          <p:cNvSpPr>
            <a:spLocks noGrp="1"/>
          </p:cNvSpPr>
          <p:nvPr>
            <p:ph type="title"/>
          </p:nvPr>
        </p:nvSpPr>
        <p:spPr/>
        <p:txBody>
          <a:bodyPr/>
          <a:lstStyle/>
          <a:p>
            <a:r>
              <a:rPr lang="en-US" b="1" dirty="0"/>
              <a:t>2. Cohort Segmentation</a:t>
            </a:r>
            <a:endParaRPr lang="en-IN" dirty="0"/>
          </a:p>
        </p:txBody>
      </p:sp>
      <p:sp>
        <p:nvSpPr>
          <p:cNvPr id="3" name="Content Placeholder 2">
            <a:extLst>
              <a:ext uri="{FF2B5EF4-FFF2-40B4-BE49-F238E27FC236}">
                <a16:creationId xmlns:a16="http://schemas.microsoft.com/office/drawing/2014/main" id="{B30B364A-BA3F-AC55-6401-767437B51ADB}"/>
              </a:ext>
            </a:extLst>
          </p:cNvPr>
          <p:cNvSpPr>
            <a:spLocks noGrp="1"/>
          </p:cNvSpPr>
          <p:nvPr>
            <p:ph idx="1"/>
          </p:nvPr>
        </p:nvSpPr>
        <p:spPr/>
        <p:txBody>
          <a:bodyPr/>
          <a:lstStyle/>
          <a:p>
            <a:pPr algn="just"/>
            <a:r>
              <a:rPr lang="en-US" b="1" dirty="0"/>
              <a:t>P0 </a:t>
            </a:r>
            <a:r>
              <a:rPr lang="en-US" dirty="0"/>
              <a:t>: This segment falls under recency is greater than 2012 and frequency is greater than or equal to 15 and monetary is greater than 1000.</a:t>
            </a:r>
          </a:p>
          <a:p>
            <a:pPr algn="just"/>
            <a:r>
              <a:rPr lang="en-US" b="1" dirty="0"/>
              <a:t>P1</a:t>
            </a:r>
            <a:r>
              <a:rPr lang="en-US" dirty="0"/>
              <a:t> : This segment falls under recency is greater than or equal to 2011 and less than 2012 , frequency falls under less than 15 and greater than 10 , monetary falls under less than or equal 1000 and greater than or equal 500.</a:t>
            </a:r>
          </a:p>
          <a:p>
            <a:pPr algn="just"/>
            <a:r>
              <a:rPr lang="en-US" b="1" dirty="0"/>
              <a:t>P2</a:t>
            </a:r>
            <a:r>
              <a:rPr lang="en-US" dirty="0"/>
              <a:t> : This segment fall under ,If above P0 &amp; P1 conditions are not satisfied.</a:t>
            </a:r>
          </a:p>
          <a:p>
            <a:endParaRPr lang="en-IN" dirty="0"/>
          </a:p>
        </p:txBody>
      </p:sp>
    </p:spTree>
    <p:extLst>
      <p:ext uri="{BB962C8B-B14F-4D97-AF65-F5344CB8AC3E}">
        <p14:creationId xmlns:p14="http://schemas.microsoft.com/office/powerpoint/2010/main" val="254338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6DD9-6A60-3374-CA27-4D74B0054044}"/>
              </a:ext>
            </a:extLst>
          </p:cNvPr>
          <p:cNvSpPr>
            <a:spLocks noGrp="1"/>
          </p:cNvSpPr>
          <p:nvPr>
            <p:ph type="title"/>
          </p:nvPr>
        </p:nvSpPr>
        <p:spPr/>
        <p:txBody>
          <a:bodyPr/>
          <a:lstStyle/>
          <a:p>
            <a:r>
              <a:rPr lang="en-US" b="1" dirty="0"/>
              <a:t>3. Churn Analysis</a:t>
            </a:r>
            <a:endParaRPr lang="en-IN" b="1" dirty="0"/>
          </a:p>
        </p:txBody>
      </p:sp>
      <p:sp>
        <p:nvSpPr>
          <p:cNvPr id="3" name="Content Placeholder 2">
            <a:extLst>
              <a:ext uri="{FF2B5EF4-FFF2-40B4-BE49-F238E27FC236}">
                <a16:creationId xmlns:a16="http://schemas.microsoft.com/office/drawing/2014/main" id="{C11D9E8B-1594-E653-A60A-DD821C7E66F2}"/>
              </a:ext>
            </a:extLst>
          </p:cNvPr>
          <p:cNvSpPr>
            <a:spLocks noGrp="1"/>
          </p:cNvSpPr>
          <p:nvPr>
            <p:ph idx="1"/>
          </p:nvPr>
        </p:nvSpPr>
        <p:spPr>
          <a:xfrm>
            <a:off x="838200" y="1825625"/>
            <a:ext cx="6703142" cy="4351338"/>
          </a:xfrm>
        </p:spPr>
        <p:txBody>
          <a:bodyPr/>
          <a:lstStyle/>
          <a:p>
            <a:pPr algn="just"/>
            <a:r>
              <a:rPr lang="en-US" dirty="0"/>
              <a:t>In the Right bar graph, ‘0’ indicates the customers migrated to other company and ‘1’ indicates the customers are satisfied with the company services.</a:t>
            </a:r>
          </a:p>
          <a:p>
            <a:pPr algn="just"/>
            <a:r>
              <a:rPr lang="en-US" dirty="0"/>
              <a:t>111127 customers are churned and 13842 customers are not churned.</a:t>
            </a:r>
          </a:p>
          <a:p>
            <a:pPr algn="just"/>
            <a:r>
              <a:rPr lang="en-US" dirty="0"/>
              <a:t>In Right Line chart, the maximum customers are satisfied in the year o 2014-08 month and the minimum customers are satisfied in the year of 2015-03 month. </a:t>
            </a:r>
          </a:p>
          <a:p>
            <a:endParaRPr lang="en-IN" dirty="0"/>
          </a:p>
        </p:txBody>
      </p:sp>
      <p:pic>
        <p:nvPicPr>
          <p:cNvPr id="5" name="Picture 4">
            <a:extLst>
              <a:ext uri="{FF2B5EF4-FFF2-40B4-BE49-F238E27FC236}">
                <a16:creationId xmlns:a16="http://schemas.microsoft.com/office/drawing/2014/main" id="{FAAD73E3-1419-014B-CFA4-4A1D51D9F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4465" y="917271"/>
            <a:ext cx="3744416" cy="2511729"/>
          </a:xfrm>
          <a:prstGeom prst="rect">
            <a:avLst/>
          </a:prstGeom>
        </p:spPr>
      </p:pic>
      <p:pic>
        <p:nvPicPr>
          <p:cNvPr id="9" name="Picture 8">
            <a:extLst>
              <a:ext uri="{FF2B5EF4-FFF2-40B4-BE49-F238E27FC236}">
                <a16:creationId xmlns:a16="http://schemas.microsoft.com/office/drawing/2014/main" id="{FAC12F8F-A21E-E083-EECC-51D2B0CAB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768" y="3745565"/>
            <a:ext cx="3469113" cy="2340603"/>
          </a:xfrm>
          <a:prstGeom prst="rect">
            <a:avLst/>
          </a:prstGeom>
        </p:spPr>
      </p:pic>
    </p:spTree>
    <p:extLst>
      <p:ext uri="{BB962C8B-B14F-4D97-AF65-F5344CB8AC3E}">
        <p14:creationId xmlns:p14="http://schemas.microsoft.com/office/powerpoint/2010/main" val="238194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50F5-DBA6-8792-EE0C-DC1DB0E47547}"/>
              </a:ext>
            </a:extLst>
          </p:cNvPr>
          <p:cNvSpPr>
            <a:spLocks noGrp="1"/>
          </p:cNvSpPr>
          <p:nvPr>
            <p:ph type="title"/>
          </p:nvPr>
        </p:nvSpPr>
        <p:spPr/>
        <p:txBody>
          <a:bodyPr/>
          <a:lstStyle/>
          <a:p>
            <a:r>
              <a:rPr lang="en-US" b="1" dirty="0"/>
              <a:t>4. Analyzing Top 5 Customers </a:t>
            </a:r>
            <a:endParaRPr lang="en-IN" b="1" dirty="0"/>
          </a:p>
        </p:txBody>
      </p:sp>
      <p:sp>
        <p:nvSpPr>
          <p:cNvPr id="3" name="Content Placeholder 2">
            <a:extLst>
              <a:ext uri="{FF2B5EF4-FFF2-40B4-BE49-F238E27FC236}">
                <a16:creationId xmlns:a16="http://schemas.microsoft.com/office/drawing/2014/main" id="{01E6F76B-F805-9053-DA2B-83C040328CEA}"/>
              </a:ext>
            </a:extLst>
          </p:cNvPr>
          <p:cNvSpPr>
            <a:spLocks noGrp="1"/>
          </p:cNvSpPr>
          <p:nvPr>
            <p:ph idx="1"/>
          </p:nvPr>
        </p:nvSpPr>
        <p:spPr>
          <a:xfrm>
            <a:off x="838200" y="1825625"/>
            <a:ext cx="5658853" cy="4351338"/>
          </a:xfrm>
        </p:spPr>
        <p:txBody>
          <a:bodyPr/>
          <a:lstStyle/>
          <a:p>
            <a:pPr algn="just"/>
            <a:r>
              <a:rPr lang="en-US" dirty="0"/>
              <a:t>In the Right Line chart, the customer ‘CS3799’ done highest transactions </a:t>
            </a:r>
            <a:r>
              <a:rPr lang="en-US" dirty="0" err="1"/>
              <a:t>i.e</a:t>
            </a:r>
            <a:r>
              <a:rPr lang="en-US" dirty="0"/>
              <a:t> 294 in the year of 2011-06 month.</a:t>
            </a:r>
          </a:p>
          <a:p>
            <a:pPr algn="just"/>
            <a:r>
              <a:rPr lang="en-US" dirty="0"/>
              <a:t>The customer ‘CS5752 ’ done lowest transactions </a:t>
            </a:r>
            <a:r>
              <a:rPr lang="en-US" dirty="0" err="1"/>
              <a:t>i.e</a:t>
            </a:r>
            <a:r>
              <a:rPr lang="en-US" dirty="0"/>
              <a:t> 36 in the year of 2011-06 month.</a:t>
            </a:r>
            <a:endParaRPr lang="en-IN" dirty="0"/>
          </a:p>
        </p:txBody>
      </p:sp>
      <p:pic>
        <p:nvPicPr>
          <p:cNvPr id="5" name="Picture 4">
            <a:extLst>
              <a:ext uri="{FF2B5EF4-FFF2-40B4-BE49-F238E27FC236}">
                <a16:creationId xmlns:a16="http://schemas.microsoft.com/office/drawing/2014/main" id="{E2E681CB-9B6C-3B9B-2830-74F726DCC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034" y="1425677"/>
            <a:ext cx="5149204" cy="4149213"/>
          </a:xfrm>
          <a:prstGeom prst="rect">
            <a:avLst/>
          </a:prstGeom>
        </p:spPr>
      </p:pic>
    </p:spTree>
    <p:extLst>
      <p:ext uri="{BB962C8B-B14F-4D97-AF65-F5344CB8AC3E}">
        <p14:creationId xmlns:p14="http://schemas.microsoft.com/office/powerpoint/2010/main" val="172232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5317-951F-F05A-0F50-37510578E24F}"/>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30404F5-23A0-583C-7799-E60ACF0A62CB}"/>
              </a:ext>
            </a:extLst>
          </p:cNvPr>
          <p:cNvSpPr>
            <a:spLocks noGrp="1"/>
          </p:cNvSpPr>
          <p:nvPr>
            <p:ph idx="1"/>
          </p:nvPr>
        </p:nvSpPr>
        <p:spPr/>
        <p:txBody>
          <a:bodyPr/>
          <a:lstStyle/>
          <a:p>
            <a:pPr algn="just"/>
            <a:r>
              <a:rPr lang="en-US" dirty="0"/>
              <a:t>In summary, the integration of data cleaning, effective visualization, and advanced analytics techniques forms a robust foundation for uncovering valuable business insights. By thoroughly analyzing sales data, organizations can identify key trends, understand customer behavior, and detect performance patterns with precision. These insights not only enhance strategic decision-making but also serve as critical inputs for building predictive machine learning models and deep learning systems. As businesses continue to embrace data-driven approaches, these practices are proving to be indispensable for achieving sustained growth, operational efficiency, and competitive advantage.</a:t>
            </a:r>
          </a:p>
        </p:txBody>
      </p:sp>
    </p:spTree>
    <p:extLst>
      <p:ext uri="{BB962C8B-B14F-4D97-AF65-F5344CB8AC3E}">
        <p14:creationId xmlns:p14="http://schemas.microsoft.com/office/powerpoint/2010/main" val="338890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6C22-E9DB-0E81-F493-24861AAFBF71}"/>
              </a:ext>
            </a:extLst>
          </p:cNvPr>
          <p:cNvSpPr>
            <a:spLocks noGrp="1"/>
          </p:cNvSpPr>
          <p:nvPr>
            <p:ph type="title"/>
          </p:nvPr>
        </p:nvSpPr>
        <p:spPr/>
        <p:txBody>
          <a:bodyPr/>
          <a:lstStyle/>
          <a:p>
            <a:r>
              <a:rPr lang="en-US" b="1" dirty="0"/>
              <a:t>Data Collection</a:t>
            </a:r>
            <a:endParaRPr lang="en-IN" b="1" dirty="0"/>
          </a:p>
        </p:txBody>
      </p:sp>
      <p:sp>
        <p:nvSpPr>
          <p:cNvPr id="3" name="Content Placeholder 2">
            <a:extLst>
              <a:ext uri="{FF2B5EF4-FFF2-40B4-BE49-F238E27FC236}">
                <a16:creationId xmlns:a16="http://schemas.microsoft.com/office/drawing/2014/main" id="{B1CA1425-4B32-412F-F8DC-2B55D895226E}"/>
              </a:ext>
            </a:extLst>
          </p:cNvPr>
          <p:cNvSpPr>
            <a:spLocks noGrp="1"/>
          </p:cNvSpPr>
          <p:nvPr>
            <p:ph idx="1"/>
          </p:nvPr>
        </p:nvSpPr>
        <p:spPr/>
        <p:txBody>
          <a:bodyPr/>
          <a:lstStyle/>
          <a:p>
            <a:pPr algn="just"/>
            <a:r>
              <a:rPr lang="en-US" b="1" dirty="0"/>
              <a:t>Collection of Data: </a:t>
            </a:r>
            <a:r>
              <a:rPr lang="en-US" dirty="0"/>
              <a:t>The Retail Transactions Data is downloaded from Kaggle which contains two datasets </a:t>
            </a:r>
            <a:r>
              <a:rPr lang="en-US" dirty="0" err="1"/>
              <a:t>i.e</a:t>
            </a:r>
            <a:r>
              <a:rPr lang="en-US" dirty="0"/>
              <a:t>  Retail Data Response and Retail Data Transactions in the form CSV file.</a:t>
            </a:r>
          </a:p>
          <a:p>
            <a:pPr algn="just"/>
            <a:r>
              <a:rPr lang="en-US" b="1" dirty="0"/>
              <a:t>Data Base Setup: </a:t>
            </a:r>
            <a:r>
              <a:rPr lang="en-US" dirty="0"/>
              <a:t>The dataset is loaded into the SQL Workbench and done a some work on dataset by using DDL commands. But in this project I did not use SOL more because I did Data cleaning and Data merging itself  in python.</a:t>
            </a:r>
            <a:endParaRPr lang="en-IN" b="1" dirty="0"/>
          </a:p>
        </p:txBody>
      </p:sp>
    </p:spTree>
    <p:extLst>
      <p:ext uri="{BB962C8B-B14F-4D97-AF65-F5344CB8AC3E}">
        <p14:creationId xmlns:p14="http://schemas.microsoft.com/office/powerpoint/2010/main" val="941477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17C7-8483-2801-3193-FFB1DAAD885B}"/>
              </a:ext>
            </a:extLst>
          </p:cNvPr>
          <p:cNvSpPr>
            <a:spLocks noGrp="1"/>
          </p:cNvSpPr>
          <p:nvPr>
            <p:ph type="title"/>
          </p:nvPr>
        </p:nvSpPr>
        <p:spPr/>
        <p:txBody>
          <a:bodyPr/>
          <a:lstStyle/>
          <a:p>
            <a:r>
              <a:rPr lang="en-US" b="1" dirty="0"/>
              <a:t>Importing Data &amp; Data Merging</a:t>
            </a:r>
            <a:endParaRPr lang="en-IN" b="1" dirty="0"/>
          </a:p>
        </p:txBody>
      </p:sp>
      <p:sp>
        <p:nvSpPr>
          <p:cNvPr id="3" name="Content Placeholder 2">
            <a:extLst>
              <a:ext uri="{FF2B5EF4-FFF2-40B4-BE49-F238E27FC236}">
                <a16:creationId xmlns:a16="http://schemas.microsoft.com/office/drawing/2014/main" id="{CCB1BEAE-C355-34A2-4A3C-480A1C6A86C9}"/>
              </a:ext>
            </a:extLst>
          </p:cNvPr>
          <p:cNvSpPr>
            <a:spLocks noGrp="1"/>
          </p:cNvSpPr>
          <p:nvPr>
            <p:ph idx="1"/>
          </p:nvPr>
        </p:nvSpPr>
        <p:spPr/>
        <p:txBody>
          <a:bodyPr/>
          <a:lstStyle/>
          <a:p>
            <a:pPr algn="just"/>
            <a:r>
              <a:rPr lang="en-US" b="1" dirty="0"/>
              <a:t>Importing Data: </a:t>
            </a:r>
            <a:r>
              <a:rPr lang="en-US" dirty="0"/>
              <a:t>As we know that Python is very powerful for Data Analytics because it has a Special and more libraries for Data Manipulation and Data Exploration</a:t>
            </a:r>
            <a:r>
              <a:rPr lang="en-IN" b="1" dirty="0"/>
              <a:t>.</a:t>
            </a:r>
            <a:r>
              <a:rPr lang="en-IN" dirty="0"/>
              <a:t>In this project we imported a pandas library into the </a:t>
            </a:r>
            <a:r>
              <a:rPr lang="en-IN" dirty="0" err="1"/>
              <a:t>jupyter</a:t>
            </a:r>
            <a:r>
              <a:rPr lang="en-IN" dirty="0"/>
              <a:t> notebook for Data Manipulation.</a:t>
            </a:r>
            <a:r>
              <a:rPr lang="en-US" dirty="0"/>
              <a:t>I have read the two datasets in the form of ‘</a:t>
            </a:r>
            <a:r>
              <a:rPr lang="en-US" dirty="0" err="1"/>
              <a:t>pd.read_csv</a:t>
            </a:r>
            <a:r>
              <a:rPr lang="en-US" dirty="0"/>
              <a:t>’ .</a:t>
            </a:r>
            <a:endParaRPr lang="en-IN" b="1" dirty="0"/>
          </a:p>
          <a:p>
            <a:pPr algn="just"/>
            <a:r>
              <a:rPr lang="en-IN" b="1" dirty="0"/>
              <a:t>Data Merging:</a:t>
            </a:r>
            <a:r>
              <a:rPr lang="en-US" b="1" dirty="0"/>
              <a:t> </a:t>
            </a:r>
            <a:r>
              <a:rPr lang="en-US" dirty="0"/>
              <a:t>I have merged the two datasets by using ‘merge()’ function with left join.</a:t>
            </a:r>
            <a:endParaRPr lang="en-IN" b="1" dirty="0"/>
          </a:p>
        </p:txBody>
      </p:sp>
    </p:spTree>
    <p:extLst>
      <p:ext uri="{BB962C8B-B14F-4D97-AF65-F5344CB8AC3E}">
        <p14:creationId xmlns:p14="http://schemas.microsoft.com/office/powerpoint/2010/main" val="394889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F2204-44F0-FC76-4128-B9B77E0B5AF1}"/>
              </a:ext>
            </a:extLst>
          </p:cNvPr>
          <p:cNvSpPr>
            <a:spLocks noGrp="1"/>
          </p:cNvSpPr>
          <p:nvPr>
            <p:ph type="title"/>
          </p:nvPr>
        </p:nvSpPr>
        <p:spPr/>
        <p:txBody>
          <a:bodyPr/>
          <a:lstStyle/>
          <a:p>
            <a:r>
              <a:rPr lang="en-US" b="1" dirty="0"/>
              <a:t>Data Cleaning</a:t>
            </a:r>
            <a:endParaRPr lang="en-IN" b="1" dirty="0"/>
          </a:p>
        </p:txBody>
      </p:sp>
      <p:sp>
        <p:nvSpPr>
          <p:cNvPr id="3" name="Content Placeholder 2">
            <a:extLst>
              <a:ext uri="{FF2B5EF4-FFF2-40B4-BE49-F238E27FC236}">
                <a16:creationId xmlns:a16="http://schemas.microsoft.com/office/drawing/2014/main" id="{0E29F411-4B9F-9055-0C2F-DB7A7CFCE8D9}"/>
              </a:ext>
            </a:extLst>
          </p:cNvPr>
          <p:cNvSpPr>
            <a:spLocks noGrp="1"/>
          </p:cNvSpPr>
          <p:nvPr>
            <p:ph idx="1"/>
          </p:nvPr>
        </p:nvSpPr>
        <p:spPr/>
        <p:txBody>
          <a:bodyPr/>
          <a:lstStyle/>
          <a:p>
            <a:r>
              <a:rPr lang="en-US" b="1" dirty="0"/>
              <a:t>Data Statistics: </a:t>
            </a:r>
            <a:r>
              <a:rPr lang="en-US" dirty="0"/>
              <a:t>Before Data Cleaning , we have to know some statistical features about data </a:t>
            </a:r>
            <a:r>
              <a:rPr lang="en-US" dirty="0" err="1"/>
              <a:t>i.e</a:t>
            </a:r>
            <a:r>
              <a:rPr lang="en-US" dirty="0"/>
              <a:t> data types of data ,Numerical columns in data as well as we have to know that how many missing values are there in data.</a:t>
            </a:r>
            <a:r>
              <a:rPr lang="en-IN" dirty="0"/>
              <a:t>The key functions that are used for Data Statistics in this project are  </a:t>
            </a:r>
            <a:r>
              <a:rPr lang="en-IN" dirty="0" err="1"/>
              <a:t>dtypes,shape,pd.head</a:t>
            </a:r>
            <a:r>
              <a:rPr lang="en-IN" dirty="0"/>
              <a:t>(),</a:t>
            </a:r>
            <a:r>
              <a:rPr lang="en-IN" dirty="0" err="1"/>
              <a:t>pd.tail</a:t>
            </a:r>
            <a:r>
              <a:rPr lang="en-IN" dirty="0"/>
              <a:t>(),describe(),info(),</a:t>
            </a:r>
            <a:r>
              <a:rPr lang="en-IN" dirty="0" err="1"/>
              <a:t>isnull</a:t>
            </a:r>
            <a:r>
              <a:rPr lang="en-IN" dirty="0"/>
              <a:t>().sum()</a:t>
            </a:r>
          </a:p>
          <a:p>
            <a:r>
              <a:rPr lang="en-IN" b="1" dirty="0"/>
              <a:t>Data Cleaning: </a:t>
            </a:r>
            <a:r>
              <a:rPr lang="en-IN" dirty="0"/>
              <a:t>Data Cleaning is done by the remove the duplicates in data , fill the missing values or null values with </a:t>
            </a:r>
            <a:r>
              <a:rPr lang="en-IN" dirty="0" err="1"/>
              <a:t>mean,mode</a:t>
            </a:r>
            <a:r>
              <a:rPr lang="en-IN" dirty="0"/>
              <a:t> ,median strategies and drop the rows and columns in the data.</a:t>
            </a:r>
          </a:p>
          <a:p>
            <a:pPr marL="0" indent="0">
              <a:buNone/>
            </a:pPr>
            <a:endParaRPr lang="en-IN" b="1" dirty="0"/>
          </a:p>
        </p:txBody>
      </p:sp>
    </p:spTree>
    <p:extLst>
      <p:ext uri="{BB962C8B-B14F-4D97-AF65-F5344CB8AC3E}">
        <p14:creationId xmlns:p14="http://schemas.microsoft.com/office/powerpoint/2010/main" val="2942578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1C40-FF64-BC7C-DB35-3E8D1B305F44}"/>
              </a:ext>
            </a:extLst>
          </p:cNvPr>
          <p:cNvSpPr>
            <a:spLocks noGrp="1"/>
          </p:cNvSpPr>
          <p:nvPr>
            <p:ph type="title"/>
          </p:nvPr>
        </p:nvSpPr>
        <p:spPr/>
        <p:txBody>
          <a:bodyPr/>
          <a:lstStyle/>
          <a:p>
            <a:r>
              <a:rPr lang="en-US" b="1" dirty="0"/>
              <a:t>Data Cleaning</a:t>
            </a:r>
            <a:endParaRPr lang="en-IN" b="1" dirty="0"/>
          </a:p>
        </p:txBody>
      </p:sp>
      <p:sp>
        <p:nvSpPr>
          <p:cNvPr id="3" name="Content Placeholder 2">
            <a:extLst>
              <a:ext uri="{FF2B5EF4-FFF2-40B4-BE49-F238E27FC236}">
                <a16:creationId xmlns:a16="http://schemas.microsoft.com/office/drawing/2014/main" id="{8FFA98FB-AC45-E7D6-E39A-62692A7C68A4}"/>
              </a:ext>
            </a:extLst>
          </p:cNvPr>
          <p:cNvSpPr>
            <a:spLocks noGrp="1"/>
          </p:cNvSpPr>
          <p:nvPr>
            <p:ph idx="1"/>
          </p:nvPr>
        </p:nvSpPr>
        <p:spPr/>
        <p:txBody>
          <a:bodyPr/>
          <a:lstStyle/>
          <a:p>
            <a:pPr algn="just"/>
            <a:r>
              <a:rPr lang="en-US" dirty="0"/>
              <a:t>But in this final project , we should not  drop the duplicates because the customer done various transactions with same </a:t>
            </a:r>
            <a:r>
              <a:rPr lang="en-US" dirty="0" err="1"/>
              <a:t>customer_id</a:t>
            </a:r>
            <a:r>
              <a:rPr lang="en-US" dirty="0"/>
              <a:t>.</a:t>
            </a:r>
          </a:p>
          <a:p>
            <a:pPr algn="just"/>
            <a:r>
              <a:rPr lang="en-US" dirty="0"/>
              <a:t>We encounter 31 missing values in the dataset under the response column out of the  124969 values. The missing values are less than 25% , So I drop the rows which has 31 missing values which do not have impact for further Analysis.</a:t>
            </a:r>
          </a:p>
          <a:p>
            <a:pPr algn="just"/>
            <a:r>
              <a:rPr lang="en-US" dirty="0"/>
              <a:t>After the I have changed the transaction date data type into date format by using ‘</a:t>
            </a:r>
            <a:r>
              <a:rPr lang="en-US" dirty="0" err="1"/>
              <a:t>pd.to_datetime</a:t>
            </a:r>
            <a:r>
              <a:rPr lang="en-US" dirty="0"/>
              <a:t>’ function and as well as response column data type is changed to integer format by using ‘</a:t>
            </a:r>
            <a:r>
              <a:rPr lang="en-US" dirty="0" err="1"/>
              <a:t>astype</a:t>
            </a:r>
            <a:r>
              <a:rPr lang="en-US" dirty="0"/>
              <a:t>(int)’function.</a:t>
            </a:r>
          </a:p>
        </p:txBody>
      </p:sp>
    </p:spTree>
    <p:extLst>
      <p:ext uri="{BB962C8B-B14F-4D97-AF65-F5344CB8AC3E}">
        <p14:creationId xmlns:p14="http://schemas.microsoft.com/office/powerpoint/2010/main" val="141784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6B54-E6FD-726B-B0E1-4B729343FDD5}"/>
              </a:ext>
            </a:extLst>
          </p:cNvPr>
          <p:cNvSpPr>
            <a:spLocks noGrp="1"/>
          </p:cNvSpPr>
          <p:nvPr>
            <p:ph type="title"/>
          </p:nvPr>
        </p:nvSpPr>
        <p:spPr/>
        <p:txBody>
          <a:bodyPr/>
          <a:lstStyle/>
          <a:p>
            <a:r>
              <a:rPr lang="en-US" b="1" dirty="0"/>
              <a:t>Data Preparation</a:t>
            </a:r>
            <a:endParaRPr lang="en-IN" b="1" dirty="0"/>
          </a:p>
        </p:txBody>
      </p:sp>
      <p:sp>
        <p:nvSpPr>
          <p:cNvPr id="3" name="Content Placeholder 2">
            <a:extLst>
              <a:ext uri="{FF2B5EF4-FFF2-40B4-BE49-F238E27FC236}">
                <a16:creationId xmlns:a16="http://schemas.microsoft.com/office/drawing/2014/main" id="{AD52CC63-0C04-BC26-1A0B-F84B16EA0F30}"/>
              </a:ext>
            </a:extLst>
          </p:cNvPr>
          <p:cNvSpPr>
            <a:spLocks noGrp="1"/>
          </p:cNvSpPr>
          <p:nvPr>
            <p:ph idx="1"/>
          </p:nvPr>
        </p:nvSpPr>
        <p:spPr/>
        <p:txBody>
          <a:bodyPr/>
          <a:lstStyle/>
          <a:p>
            <a:pPr algn="just"/>
            <a:r>
              <a:rPr lang="en-US" b="1" dirty="0"/>
              <a:t>Checking Outliers: </a:t>
            </a:r>
            <a:r>
              <a:rPr lang="en-US" dirty="0"/>
              <a:t>As we know that checking outliers are very important ,if outliers are present in data  it could very difficult for predictions by using ML model. There are various methods are there to find outliers in the data. They are</a:t>
            </a:r>
            <a:r>
              <a:rPr lang="en-IN" b="1" dirty="0"/>
              <a:t> </a:t>
            </a:r>
          </a:p>
          <a:p>
            <a:pPr marL="514350" indent="-514350" algn="just">
              <a:buFont typeface="+mj-lt"/>
              <a:buAutoNum type="alphaLcParenR"/>
            </a:pPr>
            <a:r>
              <a:rPr lang="en-IN" dirty="0"/>
              <a:t>Z-score</a:t>
            </a:r>
          </a:p>
          <a:p>
            <a:pPr marL="514350" indent="-514350" algn="just">
              <a:buFont typeface="+mj-lt"/>
              <a:buAutoNum type="alphaLcParenR"/>
            </a:pPr>
            <a:r>
              <a:rPr lang="en-IN" dirty="0"/>
              <a:t>IQR(Inter Quantile Range)</a:t>
            </a:r>
          </a:p>
          <a:p>
            <a:pPr marL="514350" indent="-514350" algn="just">
              <a:buFont typeface="+mj-lt"/>
              <a:buAutoNum type="alphaLcParenR"/>
            </a:pPr>
            <a:r>
              <a:rPr lang="en-IN" dirty="0"/>
              <a:t>Box plot using seaborn library</a:t>
            </a:r>
          </a:p>
          <a:p>
            <a:pPr algn="just"/>
            <a:r>
              <a:rPr lang="en-IN" dirty="0"/>
              <a:t>In this project , I  used Z-score and Box plot to find the outliers. But ,there is no outliers are present in the data.</a:t>
            </a:r>
            <a:endParaRPr lang="en-US" dirty="0"/>
          </a:p>
        </p:txBody>
      </p:sp>
    </p:spTree>
    <p:extLst>
      <p:ext uri="{BB962C8B-B14F-4D97-AF65-F5344CB8AC3E}">
        <p14:creationId xmlns:p14="http://schemas.microsoft.com/office/powerpoint/2010/main" val="309891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40EC-1D06-8928-740A-D158C8E2D1A7}"/>
              </a:ext>
            </a:extLst>
          </p:cNvPr>
          <p:cNvSpPr>
            <a:spLocks noGrp="1"/>
          </p:cNvSpPr>
          <p:nvPr>
            <p:ph type="title"/>
          </p:nvPr>
        </p:nvSpPr>
        <p:spPr/>
        <p:txBody>
          <a:bodyPr/>
          <a:lstStyle/>
          <a:p>
            <a:r>
              <a:rPr lang="en-US" b="1" dirty="0"/>
              <a:t>Data Exploration Analysis</a:t>
            </a:r>
            <a:endParaRPr lang="en-IN" b="1" dirty="0"/>
          </a:p>
        </p:txBody>
      </p:sp>
      <p:sp>
        <p:nvSpPr>
          <p:cNvPr id="3" name="Content Placeholder 2">
            <a:extLst>
              <a:ext uri="{FF2B5EF4-FFF2-40B4-BE49-F238E27FC236}">
                <a16:creationId xmlns:a16="http://schemas.microsoft.com/office/drawing/2014/main" id="{E6D2E8D5-0C76-128B-6C73-390C1966C063}"/>
              </a:ext>
            </a:extLst>
          </p:cNvPr>
          <p:cNvSpPr>
            <a:spLocks noGrp="1"/>
          </p:cNvSpPr>
          <p:nvPr>
            <p:ph idx="1"/>
          </p:nvPr>
        </p:nvSpPr>
        <p:spPr>
          <a:xfrm>
            <a:off x="838199" y="1825625"/>
            <a:ext cx="6368845" cy="4351338"/>
          </a:xfrm>
        </p:spPr>
        <p:txBody>
          <a:bodyPr/>
          <a:lstStyle/>
          <a:p>
            <a:pPr algn="just"/>
            <a:r>
              <a:rPr lang="en-US" dirty="0"/>
              <a:t>In this Analysis , the data visualization is done by using various graphs to get business insights.</a:t>
            </a:r>
          </a:p>
          <a:p>
            <a:pPr algn="just"/>
            <a:r>
              <a:rPr lang="en-US" dirty="0"/>
              <a:t>In the Right graph, X-axis indicates </a:t>
            </a:r>
            <a:r>
              <a:rPr lang="en-US" dirty="0" err="1"/>
              <a:t>customer_id</a:t>
            </a:r>
            <a:r>
              <a:rPr lang="en-US" dirty="0"/>
              <a:t> and Y-axis indicates transaction amount of customer.</a:t>
            </a:r>
          </a:p>
          <a:p>
            <a:pPr algn="just"/>
            <a:r>
              <a:rPr lang="en-US" dirty="0"/>
              <a:t>Customer ‘CS4424’ done the highest transaction amount nearly 2900 and Customer ‘CS3799’ done the lowest transaction amount nearly 2500.</a:t>
            </a:r>
            <a:endParaRPr lang="en-IN" dirty="0"/>
          </a:p>
        </p:txBody>
      </p:sp>
      <p:pic>
        <p:nvPicPr>
          <p:cNvPr id="5" name="Picture 4">
            <a:extLst>
              <a:ext uri="{FF2B5EF4-FFF2-40B4-BE49-F238E27FC236}">
                <a16:creationId xmlns:a16="http://schemas.microsoft.com/office/drawing/2014/main" id="{27CAFF40-18DF-833F-B5F6-6351E6493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080" y="1690688"/>
            <a:ext cx="4199444" cy="3139447"/>
          </a:xfrm>
          <a:prstGeom prst="rect">
            <a:avLst/>
          </a:prstGeom>
        </p:spPr>
      </p:pic>
    </p:spTree>
    <p:extLst>
      <p:ext uri="{BB962C8B-B14F-4D97-AF65-F5344CB8AC3E}">
        <p14:creationId xmlns:p14="http://schemas.microsoft.com/office/powerpoint/2010/main" val="29062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0852-CC51-A256-0B2B-E19A7BB10CDB}"/>
              </a:ext>
            </a:extLst>
          </p:cNvPr>
          <p:cNvSpPr>
            <a:spLocks noGrp="1"/>
          </p:cNvSpPr>
          <p:nvPr>
            <p:ph type="title"/>
          </p:nvPr>
        </p:nvSpPr>
        <p:spPr/>
        <p:txBody>
          <a:bodyPr/>
          <a:lstStyle/>
          <a:p>
            <a:r>
              <a:rPr lang="en-US" b="1" dirty="0"/>
              <a:t>Advanced Analytics</a:t>
            </a:r>
            <a:endParaRPr lang="en-IN" b="1" dirty="0"/>
          </a:p>
        </p:txBody>
      </p:sp>
      <p:sp>
        <p:nvSpPr>
          <p:cNvPr id="3" name="Content Placeholder 2">
            <a:extLst>
              <a:ext uri="{FF2B5EF4-FFF2-40B4-BE49-F238E27FC236}">
                <a16:creationId xmlns:a16="http://schemas.microsoft.com/office/drawing/2014/main" id="{2A0D39CA-D355-35D9-9A25-304CF7D17F82}"/>
              </a:ext>
            </a:extLst>
          </p:cNvPr>
          <p:cNvSpPr>
            <a:spLocks noGrp="1"/>
          </p:cNvSpPr>
          <p:nvPr>
            <p:ph idx="1"/>
          </p:nvPr>
        </p:nvSpPr>
        <p:spPr/>
        <p:txBody>
          <a:bodyPr/>
          <a:lstStyle/>
          <a:p>
            <a:pPr algn="just"/>
            <a:r>
              <a:rPr lang="en-US" dirty="0"/>
              <a:t>The Advanced Analytics mainly divided into four parts. They are</a:t>
            </a:r>
          </a:p>
          <a:p>
            <a:pPr marL="0" indent="0" algn="just">
              <a:buNone/>
            </a:pPr>
            <a:endParaRPr lang="en-US" dirty="0"/>
          </a:p>
          <a:p>
            <a:pPr marL="514350" indent="-514350" algn="just">
              <a:buFont typeface="+mj-lt"/>
              <a:buAutoNum type="arabicPeriod"/>
            </a:pPr>
            <a:r>
              <a:rPr lang="en-US" dirty="0"/>
              <a:t>Time Series  Analysis</a:t>
            </a:r>
          </a:p>
          <a:p>
            <a:pPr marL="514350" indent="-514350" algn="just">
              <a:buFont typeface="+mj-lt"/>
              <a:buAutoNum type="arabicPeriod"/>
            </a:pPr>
            <a:r>
              <a:rPr lang="en-US" dirty="0"/>
              <a:t>Cohort Segmentation</a:t>
            </a:r>
          </a:p>
          <a:p>
            <a:pPr marL="514350" indent="-514350" algn="just">
              <a:buFont typeface="+mj-lt"/>
              <a:buAutoNum type="arabicPeriod"/>
            </a:pPr>
            <a:r>
              <a:rPr lang="en-US" dirty="0"/>
              <a:t>Churn Analysis</a:t>
            </a:r>
          </a:p>
          <a:p>
            <a:pPr marL="514350" indent="-514350" algn="just">
              <a:buFont typeface="+mj-lt"/>
              <a:buAutoNum type="arabicPeriod"/>
            </a:pPr>
            <a:r>
              <a:rPr lang="en-US" dirty="0"/>
              <a:t>Analyzing top 5 Customers</a:t>
            </a:r>
          </a:p>
          <a:p>
            <a:pPr marL="0" indent="0">
              <a:buNone/>
            </a:pPr>
            <a:endParaRPr lang="en-IN" dirty="0"/>
          </a:p>
        </p:txBody>
      </p:sp>
    </p:spTree>
    <p:extLst>
      <p:ext uri="{BB962C8B-B14F-4D97-AF65-F5344CB8AC3E}">
        <p14:creationId xmlns:p14="http://schemas.microsoft.com/office/powerpoint/2010/main" val="265024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083D-4CBC-1205-57EE-823DB7F1948F}"/>
              </a:ext>
            </a:extLst>
          </p:cNvPr>
          <p:cNvSpPr>
            <a:spLocks noGrp="1"/>
          </p:cNvSpPr>
          <p:nvPr>
            <p:ph type="title"/>
          </p:nvPr>
        </p:nvSpPr>
        <p:spPr/>
        <p:txBody>
          <a:bodyPr/>
          <a:lstStyle/>
          <a:p>
            <a:r>
              <a:rPr lang="en-US" b="1" dirty="0"/>
              <a:t>1. Time series Analysis</a:t>
            </a:r>
            <a:endParaRPr lang="en-IN" b="1" dirty="0"/>
          </a:p>
        </p:txBody>
      </p:sp>
      <p:sp>
        <p:nvSpPr>
          <p:cNvPr id="3" name="Content Placeholder 2">
            <a:extLst>
              <a:ext uri="{FF2B5EF4-FFF2-40B4-BE49-F238E27FC236}">
                <a16:creationId xmlns:a16="http://schemas.microsoft.com/office/drawing/2014/main" id="{2E2F5E02-C37D-73D5-F496-371B0AD57131}"/>
              </a:ext>
            </a:extLst>
          </p:cNvPr>
          <p:cNvSpPr>
            <a:spLocks noGrp="1"/>
          </p:cNvSpPr>
          <p:nvPr>
            <p:ph idx="1"/>
          </p:nvPr>
        </p:nvSpPr>
        <p:spPr>
          <a:xfrm>
            <a:off x="838200" y="1825625"/>
            <a:ext cx="5129463" cy="4351338"/>
          </a:xfrm>
        </p:spPr>
        <p:txBody>
          <a:bodyPr/>
          <a:lstStyle/>
          <a:p>
            <a:pPr algn="just"/>
            <a:r>
              <a:rPr lang="en-US" dirty="0"/>
              <a:t>In this graph, the highest sum of transaction amount is done in the year of 2011-08 month </a:t>
            </a:r>
            <a:r>
              <a:rPr lang="en-US" dirty="0" err="1"/>
              <a:t>i.e</a:t>
            </a:r>
            <a:r>
              <a:rPr lang="en-US" dirty="0"/>
              <a:t>  188605.</a:t>
            </a:r>
          </a:p>
          <a:p>
            <a:pPr algn="just"/>
            <a:r>
              <a:rPr lang="en-US" dirty="0"/>
              <a:t>The lowest sum of transaction amount is done in the year of 2015-03 month </a:t>
            </a:r>
            <a:r>
              <a:rPr lang="en-US" dirty="0" err="1"/>
              <a:t>i.e</a:t>
            </a:r>
            <a:r>
              <a:rPr lang="en-US" dirty="0"/>
              <a:t>  94829.</a:t>
            </a:r>
            <a:endParaRPr lang="en-IN" dirty="0"/>
          </a:p>
        </p:txBody>
      </p:sp>
      <p:pic>
        <p:nvPicPr>
          <p:cNvPr id="14" name="Picture 13">
            <a:extLst>
              <a:ext uri="{FF2B5EF4-FFF2-40B4-BE49-F238E27FC236}">
                <a16:creationId xmlns:a16="http://schemas.microsoft.com/office/drawing/2014/main" id="{21C77B7F-CC79-FD91-C759-69601652A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57056"/>
            <a:ext cx="5901736" cy="2912378"/>
          </a:xfrm>
          <a:prstGeom prst="rect">
            <a:avLst/>
          </a:prstGeom>
        </p:spPr>
      </p:pic>
    </p:spTree>
    <p:extLst>
      <p:ext uri="{BB962C8B-B14F-4D97-AF65-F5344CB8AC3E}">
        <p14:creationId xmlns:p14="http://schemas.microsoft.com/office/powerpoint/2010/main" val="1954694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1074</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Sales Analytics Report</vt:lpstr>
      <vt:lpstr>Data Collection</vt:lpstr>
      <vt:lpstr>Importing Data &amp; Data Merging</vt:lpstr>
      <vt:lpstr>Data Cleaning</vt:lpstr>
      <vt:lpstr>Data Cleaning</vt:lpstr>
      <vt:lpstr>Data Preparation</vt:lpstr>
      <vt:lpstr>Data Exploration Analysis</vt:lpstr>
      <vt:lpstr>Advanced Analytics</vt:lpstr>
      <vt:lpstr>1. Time series Analysis</vt:lpstr>
      <vt:lpstr>2. Cohort Segmentation</vt:lpstr>
      <vt:lpstr>2. Cohort Segmentation</vt:lpstr>
      <vt:lpstr>2. Cohort Segmentation</vt:lpstr>
      <vt:lpstr>3. Churn Analysis</vt:lpstr>
      <vt:lpstr>4. Analyzing Top 5 Customers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Aleti Akash</dc:creator>
  <cp:lastModifiedBy>Aleti Akash</cp:lastModifiedBy>
  <cp:revision>1</cp:revision>
  <dcterms:created xsi:type="dcterms:W3CDTF">2025-04-15T12:14:45Z</dcterms:created>
  <dcterms:modified xsi:type="dcterms:W3CDTF">2025-04-15T15:07:38Z</dcterms:modified>
</cp:coreProperties>
</file>