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63" r:id="rId11"/>
    <p:sldId id="270"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20C6B-3E27-4D82-AFDB-6B9D33410556}" type="datetimeFigureOut">
              <a:rPr lang="en-IN" smtClean="0"/>
              <a:pPr/>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E6A71-3928-4D30-BC39-C04D32F3A60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0C6B-3E27-4D82-AFDB-6B9D33410556}" type="datetimeFigureOut">
              <a:rPr lang="en-IN" smtClean="0"/>
              <a:pPr/>
              <a:t>18-10-2024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E6A71-3928-4D30-BC39-C04D32F3A60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rmsworld.com/common-hrms-implementation-challeng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hrmsworld.com/ten-most-common-hrms-modules-1560.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Welcome</a:t>
            </a:r>
            <a:br>
              <a:rPr lang="en-IN" dirty="0" smtClean="0"/>
            </a:br>
            <a:r>
              <a:rPr lang="en-IN" dirty="0" smtClean="0"/>
              <a:t>To our </a:t>
            </a:r>
            <a:endParaRPr lang="en-IN" dirty="0"/>
          </a:p>
        </p:txBody>
      </p:sp>
      <p:sp>
        <p:nvSpPr>
          <p:cNvPr id="3" name="Subtitle 2"/>
          <p:cNvSpPr>
            <a:spLocks noGrp="1"/>
          </p:cNvSpPr>
          <p:nvPr>
            <p:ph type="subTitle" idx="1"/>
          </p:nvPr>
        </p:nvSpPr>
        <p:spPr/>
        <p:txBody>
          <a:bodyPr>
            <a:normAutofit fontScale="92500" lnSpcReduction="20000"/>
          </a:bodyPr>
          <a:lstStyle/>
          <a:p>
            <a:r>
              <a:rPr lang="en-IN" b="1" dirty="0" smtClean="0"/>
              <a:t>Presentation </a:t>
            </a:r>
          </a:p>
          <a:p>
            <a:r>
              <a:rPr lang="en-IN" b="1" dirty="0" smtClean="0"/>
              <a:t>On </a:t>
            </a:r>
          </a:p>
          <a:p>
            <a:r>
              <a:rPr lang="en-IN" b="1" dirty="0" smtClean="0"/>
              <a:t>HUMAN RESOURCE MANAGEMENT SYSTEM</a:t>
            </a:r>
            <a:endParaRPr lang="en-IN" b="1" dirty="0"/>
          </a:p>
        </p:txBody>
      </p:sp>
      <p:pic>
        <p:nvPicPr>
          <p:cNvPr id="4" name="Picture 3" descr="Screenshot (197).png"/>
          <p:cNvPicPr>
            <a:picLocks noChangeAspect="1"/>
          </p:cNvPicPr>
          <p:nvPr/>
        </p:nvPicPr>
        <p:blipFill>
          <a:blip r:embed="rId2" cstate="print"/>
          <a:stretch>
            <a:fillRect/>
          </a:stretch>
        </p:blipFill>
        <p:spPr>
          <a:xfrm>
            <a:off x="0" y="1"/>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29600" cy="1143000"/>
          </a:xfrm>
        </p:spPr>
        <p:style>
          <a:lnRef idx="1">
            <a:schemeClr val="dk1"/>
          </a:lnRef>
          <a:fillRef idx="2">
            <a:schemeClr val="dk1"/>
          </a:fillRef>
          <a:effectRef idx="1">
            <a:schemeClr val="dk1"/>
          </a:effectRef>
          <a:fontRef idx="minor">
            <a:schemeClr val="dk1"/>
          </a:fontRef>
        </p:style>
        <p:txBody>
          <a:bodyPr/>
          <a:lstStyle/>
          <a:p>
            <a:r>
              <a:rPr lang="en-IN" dirty="0" smtClean="0"/>
              <a:t>HRMS Advantage</a:t>
            </a:r>
            <a:endParaRPr lang="en-IN" dirty="0"/>
          </a:p>
        </p:txBody>
      </p:sp>
      <p:pic>
        <p:nvPicPr>
          <p:cNvPr id="4" name="Content Placeholder 3" descr="Screenshot (194).png"/>
          <p:cNvPicPr>
            <a:picLocks noGrp="1" noChangeAspect="1"/>
          </p:cNvPicPr>
          <p:nvPr>
            <p:ph idx="1"/>
          </p:nvPr>
        </p:nvPicPr>
        <p:blipFill>
          <a:blip r:embed="rId2" cstate="print"/>
          <a:stretch>
            <a:fillRect/>
          </a:stretch>
        </p:blipFill>
        <p:spPr>
          <a:xfrm>
            <a:off x="457200" y="1628800"/>
            <a:ext cx="8229600" cy="50405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5"/>
          </a:lnRef>
          <a:fillRef idx="1002">
            <a:schemeClr val="lt2"/>
          </a:fillRef>
          <a:effectRef idx="0">
            <a:schemeClr val="accent5"/>
          </a:effectRef>
          <a:fontRef idx="minor">
            <a:schemeClr val="dk1"/>
          </a:fontRef>
        </p:style>
        <p:txBody>
          <a:bodyPr/>
          <a:lstStyle/>
          <a:p>
            <a:r>
              <a:rPr lang="en-IN" dirty="0" smtClean="0"/>
              <a:t>Link of </a:t>
            </a:r>
            <a:r>
              <a:rPr lang="en-IN" dirty="0" smtClean="0"/>
              <a:t>C</a:t>
            </a:r>
            <a:r>
              <a:rPr lang="en-IN" dirty="0" smtClean="0"/>
              <a:t>ode Base</a:t>
            </a:r>
            <a:endParaRPr lang="en-IN" dirty="0"/>
          </a:p>
        </p:txBody>
      </p:sp>
      <p:sp>
        <p:nvSpPr>
          <p:cNvPr id="3" name="Subtitle 2"/>
          <p:cNvSpPr>
            <a:spLocks noGrp="1"/>
          </p:cNvSpPr>
          <p:nvPr>
            <p:ph type="subTitle" idx="1"/>
          </p:nvPr>
        </p:nvSpPr>
        <p:spPr/>
        <p:style>
          <a:lnRef idx="1">
            <a:schemeClr val="dk1"/>
          </a:lnRef>
          <a:fillRef idx="2">
            <a:schemeClr val="dk1"/>
          </a:fillRef>
          <a:effectRef idx="1">
            <a:schemeClr val="dk1"/>
          </a:effectRef>
          <a:fontRef idx="minor">
            <a:schemeClr val="dk1"/>
          </a:fontRef>
        </p:style>
        <p:txBody>
          <a:bodyPr/>
          <a:lstStyle/>
          <a:p>
            <a:r>
              <a:rPr lang="en-IN" b="1" dirty="0" smtClean="0"/>
              <a:t>https://github.com/Akash123325</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82154"/>
          </a:xfrm>
        </p:spPr>
        <p:style>
          <a:lnRef idx="0">
            <a:scrgbClr r="0" g="0" b="0"/>
          </a:lnRef>
          <a:fillRef idx="1003">
            <a:schemeClr val="lt2"/>
          </a:fillRef>
          <a:effectRef idx="0">
            <a:scrgbClr r="0" g="0" b="0"/>
          </a:effectRef>
          <a:fontRef idx="major"/>
        </p:style>
        <p:txBody>
          <a:bodyPr/>
          <a:lstStyle/>
          <a:p>
            <a:r>
              <a:rPr lang="en-IN" dirty="0" smtClean="0"/>
              <a:t>Summary of HRMS</a:t>
            </a:r>
            <a:endParaRPr lang="en-IN"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r>
              <a:rPr lang="en-IN" dirty="0"/>
              <a:t>HRMS stands for human resource management system – often referred to as human capital management (HCM) software. Companies use an HRMS to digitalise, automate, and centralise core HR processes, such as employee data storage, benefits administration, time and attendance, and </a:t>
            </a:r>
            <a:r>
              <a:rPr lang="en-IN" dirty="0" smtClean="0"/>
              <a:t>payroll.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style>
          <a:lnRef idx="2">
            <a:schemeClr val="accent4"/>
          </a:lnRef>
          <a:fillRef idx="1">
            <a:schemeClr val="lt1"/>
          </a:fillRef>
          <a:effectRef idx="0">
            <a:schemeClr val="accent4"/>
          </a:effectRef>
          <a:fontRef idx="minor">
            <a:schemeClr val="dk1"/>
          </a:fontRef>
        </p:style>
        <p:txBody>
          <a:bodyPr/>
          <a:lstStyle/>
          <a:p>
            <a:r>
              <a:rPr lang="en-IN" dirty="0" smtClean="0"/>
              <a:t>Introduction </a:t>
            </a:r>
            <a:endParaRPr lang="en-IN"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chor="t"/>
          <a:lstStyle/>
          <a:p>
            <a:pPr>
              <a:buNone/>
            </a:pPr>
            <a:r>
              <a:rPr lang="en-IN" dirty="0" smtClean="0"/>
              <a:t> -&gt;   HRMS </a:t>
            </a:r>
            <a:r>
              <a:rPr lang="en-IN" dirty="0"/>
              <a:t>stands for Human </a:t>
            </a:r>
            <a:r>
              <a:rPr lang="en-IN" dirty="0" smtClean="0"/>
              <a:t>Resources     Management </a:t>
            </a:r>
            <a:r>
              <a:rPr lang="en-IN" dirty="0"/>
              <a:t>System, and it's a software suite that helps organizations manage their internal HR functions. HRMS is also known as human resources information system (HRIS) or human capital management (HCM) software. </a:t>
            </a:r>
            <a:endParaRPr lang="en-IN" dirty="0" smtClean="0"/>
          </a:p>
          <a:p>
            <a:pPr>
              <a:buNone/>
            </a:pPr>
            <a:r>
              <a:rPr lang="en-IN" dirty="0" smtClean="0"/>
              <a:t>-&gt; It is used Company , Bank , Office , </a:t>
            </a:r>
            <a:r>
              <a:rPr lang="en-IN" dirty="0" err="1" smtClean="0"/>
              <a:t>Insourance</a:t>
            </a:r>
            <a:r>
              <a:rPr lang="en-IN" dirty="0" smtClean="0"/>
              <a:t> etc.</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smtClean="0"/>
              <a:t>Which Problem A Company Can face </a:t>
            </a:r>
            <a:br>
              <a:rPr lang="en-IN" dirty="0" smtClean="0"/>
            </a:br>
            <a:r>
              <a:rPr lang="en-IN" dirty="0" smtClean="0"/>
              <a:t>Without Online HRMS Based Software!  </a:t>
            </a:r>
            <a:endParaRPr lang="en-IN" dirty="0"/>
          </a:p>
        </p:txBody>
      </p:sp>
      <p:sp>
        <p:nvSpPr>
          <p:cNvPr id="3" name="Content Placeholder 2"/>
          <p:cNvSpPr>
            <a:spLocks noGrp="1"/>
          </p:cNvSpPr>
          <p:nvPr>
            <p:ph idx="1"/>
          </p:nvPr>
        </p:nvSpPr>
        <p:spPr>
          <a:xfrm>
            <a:off x="395536" y="1628800"/>
            <a:ext cx="8291264" cy="468052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u="sng" dirty="0">
                <a:hlinkClick r:id="rId2"/>
              </a:rPr>
              <a:t>Project management</a:t>
            </a:r>
            <a:endParaRPr lang="en-IN" dirty="0"/>
          </a:p>
          <a:p>
            <a:r>
              <a:rPr lang="en-IN" u="sng" dirty="0">
                <a:hlinkClick r:id="rId2"/>
              </a:rPr>
              <a:t>Change management</a:t>
            </a:r>
            <a:endParaRPr lang="en-IN" dirty="0"/>
          </a:p>
          <a:p>
            <a:r>
              <a:rPr lang="en-IN" u="sng" dirty="0" smtClean="0">
                <a:hlinkClick r:id="rId2"/>
              </a:rPr>
              <a:t>Configuration </a:t>
            </a:r>
            <a:r>
              <a:rPr lang="en-IN" u="sng" dirty="0">
                <a:hlinkClick r:id="rId2"/>
              </a:rPr>
              <a:t>and testing</a:t>
            </a:r>
            <a:endParaRPr lang="en-IN" dirty="0"/>
          </a:p>
          <a:p>
            <a:r>
              <a:rPr lang="en-IN" u="sng" dirty="0">
                <a:hlinkClick r:id="rId2"/>
              </a:rPr>
              <a:t>HRMS data accuracy</a:t>
            </a:r>
            <a:endParaRPr lang="en-IN" dirty="0"/>
          </a:p>
          <a:p>
            <a:r>
              <a:rPr lang="en-IN" u="sng" dirty="0" smtClean="0">
                <a:hlinkClick r:id="rId2"/>
              </a:rPr>
              <a:t>Testing </a:t>
            </a:r>
            <a:r>
              <a:rPr lang="en-IN" u="sng" dirty="0">
                <a:hlinkClick r:id="rId2"/>
              </a:rPr>
              <a:t>the data</a:t>
            </a:r>
            <a:endParaRPr lang="en-IN" dirty="0"/>
          </a:p>
          <a:p>
            <a:r>
              <a:rPr lang="en-IN" u="sng" dirty="0">
                <a:hlinkClick r:id="rId2"/>
              </a:rPr>
              <a:t>Data security</a:t>
            </a:r>
            <a:endParaRPr lang="en-IN" dirty="0"/>
          </a:p>
          <a:p>
            <a:r>
              <a:rPr lang="en-IN" u="sng" dirty="0">
                <a:hlinkClick r:id="rId2"/>
              </a:rPr>
              <a:t>Adequate user training</a:t>
            </a:r>
            <a:endParaRPr lang="en-IN" dirty="0"/>
          </a:p>
          <a:p>
            <a:r>
              <a:rPr lang="en-IN" u="sng" dirty="0">
                <a:hlinkClick r:id="rId2"/>
              </a:rPr>
              <a:t>Compliance</a:t>
            </a:r>
            <a:endParaRPr lang="en-IN" dirty="0"/>
          </a:p>
          <a:p>
            <a:r>
              <a:rPr lang="en-IN" u="sng" dirty="0">
                <a:hlinkClick r:id="rId2"/>
              </a:rPr>
              <a:t>Scalability</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002">
            <a:schemeClr val="lt1"/>
          </a:fillRef>
          <a:effectRef idx="0">
            <a:schemeClr val="accent6"/>
          </a:effectRef>
          <a:fontRef idx="minor">
            <a:schemeClr val="dk1"/>
          </a:fontRef>
        </p:style>
        <p:txBody>
          <a:bodyPr/>
          <a:lstStyle/>
          <a:p>
            <a:r>
              <a:rPr lang="en-IN" dirty="0" smtClean="0"/>
              <a:t>Key Function of </a:t>
            </a:r>
            <a:r>
              <a:rPr lang="en-IN" dirty="0"/>
              <a:t>O</a:t>
            </a:r>
            <a:r>
              <a:rPr lang="en-IN" dirty="0" smtClean="0"/>
              <a:t>ur </a:t>
            </a:r>
            <a:r>
              <a:rPr lang="en-IN" dirty="0"/>
              <a:t>P</a:t>
            </a:r>
            <a:r>
              <a:rPr lang="en-IN" dirty="0" smtClean="0"/>
              <a:t>roject</a:t>
            </a:r>
            <a:endParaRPr lang="en-IN" dirty="0"/>
          </a:p>
        </p:txBody>
      </p:sp>
      <p:pic>
        <p:nvPicPr>
          <p:cNvPr id="6" name="Content Placeholder 5" descr="hrpicture.png"/>
          <p:cNvPicPr>
            <a:picLocks noGrp="1" noChangeAspect="1"/>
          </p:cNvPicPr>
          <p:nvPr>
            <p:ph idx="1"/>
          </p:nvPr>
        </p:nvPicPr>
        <p:blipFill>
          <a:blip r:embed="rId2" cstate="print"/>
          <a:stretch>
            <a:fillRect/>
          </a:stretch>
        </p:blipFill>
        <p:spPr>
          <a:xfrm>
            <a:off x="611560" y="1700808"/>
            <a:ext cx="7992888" cy="4968552"/>
          </a:xfrm>
        </p:spPr>
        <p:style>
          <a:lnRef idx="2">
            <a:schemeClr val="accent5"/>
          </a:lnRef>
          <a:fillRef idx="1">
            <a:schemeClr val="lt1"/>
          </a:fillRef>
          <a:effectRef idx="0">
            <a:schemeClr val="accent5"/>
          </a:effectRef>
          <a:fontRef idx="minor">
            <a:schemeClr val="dk1"/>
          </a:fontRef>
        </p:style>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1354162"/>
          </a:xfrm>
        </p:spPr>
        <p:style>
          <a:lnRef idx="1">
            <a:schemeClr val="dk1"/>
          </a:lnRef>
          <a:fillRef idx="2">
            <a:schemeClr val="dk1"/>
          </a:fillRef>
          <a:effectRef idx="1">
            <a:schemeClr val="dk1"/>
          </a:effectRef>
          <a:fontRef idx="minor">
            <a:schemeClr val="dk1"/>
          </a:fontRef>
        </p:style>
        <p:txBody>
          <a:bodyPr/>
          <a:lstStyle/>
          <a:p>
            <a:r>
              <a:rPr lang="en-IN" dirty="0" smtClean="0"/>
              <a:t>Time and Attendance</a:t>
            </a:r>
            <a:endParaRPr lang="en-IN" dirty="0"/>
          </a:p>
        </p:txBody>
      </p:sp>
      <p:sp>
        <p:nvSpPr>
          <p:cNvPr id="3" name="Content Placeholder 2"/>
          <p:cNvSpPr>
            <a:spLocks noGrp="1"/>
          </p:cNvSpPr>
          <p:nvPr>
            <p:ph idx="1"/>
          </p:nvPr>
        </p:nvSpPr>
        <p:spPr>
          <a:xfrm>
            <a:off x="395536" y="1772816"/>
            <a:ext cx="8229600" cy="4525963"/>
          </a:xfrm>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fontAlgn="ctr"/>
            <a:r>
              <a:rPr lang="en-IN" dirty="0"/>
              <a:t>Time and attendance (T&amp;A) in human resources (HR) management is the process of tracking employee work hours and attendance. It includes: </a:t>
            </a:r>
          </a:p>
          <a:p>
            <a:pPr fontAlgn="ctr"/>
            <a:r>
              <a:rPr lang="en-IN" b="1" dirty="0"/>
              <a:t>Creating schedules</a:t>
            </a:r>
            <a:r>
              <a:rPr lang="en-IN" dirty="0"/>
              <a:t>: Designing and publishing schedules for </a:t>
            </a:r>
            <a:r>
              <a:rPr lang="en-IN" dirty="0" smtClean="0"/>
              <a:t>employees</a:t>
            </a:r>
            <a:r>
              <a:rPr lang="en-IN" dirty="0"/>
              <a:t>.</a:t>
            </a:r>
            <a:endParaRPr lang="en-IN" dirty="0"/>
          </a:p>
          <a:p>
            <a:pPr fontAlgn="ctr"/>
            <a:r>
              <a:rPr lang="en-IN" b="1" dirty="0"/>
              <a:t>Recording hours</a:t>
            </a:r>
            <a:r>
              <a:rPr lang="en-IN" dirty="0"/>
              <a:t>: Tracking when employees start and end their shifts, and how long they take </a:t>
            </a:r>
            <a:r>
              <a:rPr lang="en-IN" dirty="0" smtClean="0"/>
              <a:t>breaks.</a:t>
            </a:r>
            <a:r>
              <a:rPr lang="en-IN" dirty="0"/>
              <a:t> </a:t>
            </a:r>
          </a:p>
          <a:p>
            <a:pPr fontAlgn="ctr"/>
            <a:r>
              <a:rPr lang="en-IN" b="1" dirty="0"/>
              <a:t>Calculating payroll</a:t>
            </a:r>
            <a:r>
              <a:rPr lang="en-IN" dirty="0"/>
              <a:t>: Calculating employee hours, wages, and withholdings for </a:t>
            </a:r>
            <a:r>
              <a:rPr lang="en-IN" dirty="0" smtClean="0"/>
              <a:t>payroll.</a:t>
            </a:r>
            <a:r>
              <a:rPr lang="en-IN" dirty="0"/>
              <a:t> </a:t>
            </a:r>
          </a:p>
          <a:p>
            <a:r>
              <a:rPr lang="en-IN" b="1" dirty="0"/>
              <a:t>Managing attendance</a:t>
            </a:r>
            <a:r>
              <a:rPr lang="en-IN" dirty="0"/>
              <a:t>: Ensuring accurate attendance recording and managing </a:t>
            </a:r>
            <a:r>
              <a:rPr lang="en-IN" dirty="0" smtClean="0"/>
              <a:t>schedules.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dirty="0" smtClean="0"/>
              <a:t>Key Features</a:t>
            </a:r>
            <a:endParaRPr lang="en-IN" dirty="0"/>
          </a:p>
        </p:txBody>
      </p:sp>
      <p:sp>
        <p:nvSpPr>
          <p:cNvPr id="3" name="Content Placeholder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r>
              <a:rPr lang="en-IN" dirty="0" smtClean="0"/>
              <a:t>HTML</a:t>
            </a:r>
          </a:p>
          <a:p>
            <a:r>
              <a:rPr lang="en-IN" dirty="0" smtClean="0"/>
              <a:t>CSS</a:t>
            </a:r>
          </a:p>
          <a:p>
            <a:r>
              <a:rPr lang="en-IN" dirty="0" smtClean="0"/>
              <a:t>JAVA SCRIPT</a:t>
            </a:r>
          </a:p>
          <a:p>
            <a:r>
              <a:rPr lang="en-IN" dirty="0" smtClean="0"/>
              <a:t>DATABASE- MONGO DB</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496944" cy="1143000"/>
          </a:xfrm>
        </p:spPr>
        <p:style>
          <a:lnRef idx="1">
            <a:schemeClr val="dk1"/>
          </a:lnRef>
          <a:fillRef idx="2">
            <a:schemeClr val="dk1"/>
          </a:fillRef>
          <a:effectRef idx="1">
            <a:schemeClr val="dk1"/>
          </a:effectRef>
          <a:fontRef idx="minor">
            <a:schemeClr val="dk1"/>
          </a:fontRef>
        </p:style>
        <p:txBody>
          <a:bodyPr/>
          <a:lstStyle/>
          <a:p>
            <a:r>
              <a:rPr lang="en-IN" dirty="0" smtClean="0"/>
              <a:t>HRMS  </a:t>
            </a:r>
            <a:r>
              <a:rPr lang="en-IN" dirty="0" smtClean="0"/>
              <a:t>Software</a:t>
            </a:r>
            <a:endParaRPr lang="en-IN" dirty="0"/>
          </a:p>
        </p:txBody>
      </p:sp>
      <p:sp>
        <p:nvSpPr>
          <p:cNvPr id="3" name="Content Placeholder 2"/>
          <p:cNvSpPr>
            <a:spLocks noGrp="1"/>
          </p:cNvSpPr>
          <p:nvPr>
            <p:ph idx="1"/>
          </p:nvPr>
        </p:nvSpPr>
        <p:spPr>
          <a:xfrm>
            <a:off x="179512" y="1556792"/>
            <a:ext cx="8507288" cy="4824536"/>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en-IN" u="sng" dirty="0">
                <a:hlinkClick r:id="rId2"/>
              </a:rPr>
              <a:t>HR database</a:t>
            </a:r>
            <a:endParaRPr lang="en-IN" dirty="0"/>
          </a:p>
          <a:p>
            <a:r>
              <a:rPr lang="en-IN" u="sng" dirty="0">
                <a:hlinkClick r:id="rId2"/>
              </a:rPr>
              <a:t>Recruitment</a:t>
            </a:r>
            <a:endParaRPr lang="en-IN" dirty="0"/>
          </a:p>
          <a:p>
            <a:r>
              <a:rPr lang="en-IN" u="sng" dirty="0" smtClean="0">
                <a:hlinkClick r:id="rId2"/>
              </a:rPr>
              <a:t>Performance </a:t>
            </a:r>
            <a:r>
              <a:rPr lang="en-IN" u="sng" dirty="0">
                <a:hlinkClick r:id="rId2"/>
              </a:rPr>
              <a:t>management</a:t>
            </a:r>
            <a:endParaRPr lang="en-IN" dirty="0"/>
          </a:p>
          <a:p>
            <a:r>
              <a:rPr lang="en-IN" u="sng" dirty="0">
                <a:hlinkClick r:id="rId2"/>
              </a:rPr>
              <a:t>Benefits administration</a:t>
            </a:r>
            <a:endParaRPr lang="en-IN" dirty="0"/>
          </a:p>
          <a:p>
            <a:r>
              <a:rPr lang="en-IN" u="sng" dirty="0">
                <a:hlinkClick r:id="rId2"/>
              </a:rPr>
              <a:t>Workforce management</a:t>
            </a:r>
            <a:endParaRPr lang="en-IN" dirty="0"/>
          </a:p>
          <a:p>
            <a:r>
              <a:rPr lang="en-IN" u="sng" dirty="0">
                <a:hlinkClick r:id="rId2"/>
              </a:rPr>
              <a:t>Time and attendance</a:t>
            </a:r>
            <a:endParaRPr lang="en-IN" dirty="0"/>
          </a:p>
          <a:p>
            <a:r>
              <a:rPr lang="en-IN" u="sng" dirty="0">
                <a:hlinkClick r:id="rId2"/>
              </a:rPr>
              <a:t>Absence and leave management</a:t>
            </a:r>
            <a:endParaRPr lang="en-IN" dirty="0"/>
          </a:p>
          <a:p>
            <a:r>
              <a:rPr lang="en-IN" u="sng" dirty="0">
                <a:hlinkClick r:id="rId2"/>
              </a:rPr>
              <a:t>Learning and development</a:t>
            </a:r>
            <a:endParaRPr lang="en-IN" dirty="0"/>
          </a:p>
          <a:p>
            <a:r>
              <a:rPr lang="en-IN" u="sng" dirty="0">
                <a:hlinkClick r:id="rId2"/>
              </a:rPr>
              <a:t>Talent management</a:t>
            </a:r>
            <a:endParaRPr lang="en-IN" dirty="0"/>
          </a:p>
          <a:p>
            <a:r>
              <a:rPr lang="en-IN" u="sng" dirty="0">
                <a:hlinkClick r:id="rId2"/>
              </a:rPr>
              <a:t>HR analytics</a:t>
            </a:r>
            <a:endParaRPr lang="en-IN" dirty="0"/>
          </a:p>
          <a:p>
            <a:endParaRPr lang="en-IN" dirty="0"/>
          </a:p>
        </p:txBody>
      </p:sp>
      <p:pic>
        <p:nvPicPr>
          <p:cNvPr id="4" name="Picture 3" descr="Screenshot (193).png"/>
          <p:cNvPicPr>
            <a:picLocks noChangeAspect="1"/>
          </p:cNvPicPr>
          <p:nvPr/>
        </p:nvPicPr>
        <p:blipFill>
          <a:blip r:embed="rId3" cstate="print"/>
          <a:stretch>
            <a:fillRect/>
          </a:stretch>
        </p:blipFill>
        <p:spPr>
          <a:xfrm>
            <a:off x="5796136" y="1556792"/>
            <a:ext cx="3347864" cy="48965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IN" b="1" dirty="0"/>
              <a:t>1. Centralized </a:t>
            </a:r>
            <a:r>
              <a:rPr lang="en-IN" b="1" dirty="0" smtClean="0"/>
              <a:t>Database -&gt;</a:t>
            </a:r>
            <a:endParaRPr lang="en-IN" b="1" dirty="0"/>
          </a:p>
          <a:p>
            <a:r>
              <a:rPr lang="en-IN" dirty="0"/>
              <a:t>At the heart of any HRMS is its centralized database, which serves as a secure, single source of truth for all employee-related data where you can store, organize, and access employee records, payroll details, and compliance documentation. This increases efficiency and ensures data accuracy across different HR functions, facilitating decision-making and improving productivity for your HR team</a:t>
            </a:r>
            <a:r>
              <a:rPr lang="en-IN" dirty="0" smtClean="0"/>
              <a:t>.</a:t>
            </a:r>
          </a:p>
          <a:p>
            <a:r>
              <a:rPr lang="en-IN" b="1" dirty="0"/>
              <a:t>2. Benefits </a:t>
            </a:r>
            <a:r>
              <a:rPr lang="en-IN" b="1" dirty="0" smtClean="0"/>
              <a:t>Administration -&gt;</a:t>
            </a:r>
            <a:endParaRPr lang="en-IN" b="1" dirty="0"/>
          </a:p>
          <a:p>
            <a:r>
              <a:rPr lang="en-IN" dirty="0"/>
              <a:t>Managing employee benefits and factoring them into payroll calculations can be a time drain. A human resource management system allows easy access to benefits administration modules that connect you to benefits like pension plans, medical insurance, maternity leave, sick leave, and vacation.</a:t>
            </a:r>
          </a:p>
          <a:p>
            <a:endParaRPr lang="en-IN" dirty="0"/>
          </a:p>
          <a:p>
            <a:endParaRPr lang="en-IN" dirty="0"/>
          </a:p>
        </p:txBody>
      </p:sp>
      <p:pic>
        <p:nvPicPr>
          <p:cNvPr id="4" name="Picture 3" descr="Screenshot (195).png"/>
          <p:cNvPicPr>
            <a:picLocks noChangeAspect="1"/>
          </p:cNvPicPr>
          <p:nvPr/>
        </p:nvPicPr>
        <p:blipFill>
          <a:blip r:embed="rId2" cstate="print"/>
          <a:stretch>
            <a:fillRect/>
          </a:stretch>
        </p:blipFill>
        <p:spPr>
          <a:xfrm>
            <a:off x="395536" y="260648"/>
            <a:ext cx="8208912" cy="12961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IN" b="1" dirty="0"/>
              <a:t>4. Self Service (Management</a:t>
            </a:r>
            <a:r>
              <a:rPr lang="en-IN" b="1" dirty="0" smtClean="0"/>
              <a:t>) -&gt;</a:t>
            </a:r>
            <a:endParaRPr lang="en-IN" b="1" dirty="0"/>
          </a:p>
          <a:p>
            <a:r>
              <a:rPr lang="en-IN" dirty="0"/>
              <a:t>Managers’ self-service functions help you speed up HR processes and allow you to carry out various tasks like reviewing candidate applications, entering performance review data, approving expenses claims, and accessing employee information.</a:t>
            </a:r>
          </a:p>
          <a:p>
            <a:r>
              <a:rPr lang="en-IN" b="1" dirty="0"/>
              <a:t>5. Self Service (Employee</a:t>
            </a:r>
            <a:r>
              <a:rPr lang="en-IN" b="1" dirty="0" smtClean="0"/>
              <a:t>) -&gt;</a:t>
            </a:r>
            <a:endParaRPr lang="en-IN" b="1" dirty="0"/>
          </a:p>
          <a:p>
            <a:r>
              <a:rPr lang="en-IN" dirty="0"/>
              <a:t>Employee self-service functions enable your employees to input personal data, check on the status of their benefits, and request time off. This can save your HR department a ton of time as they no longer have to be the go-between your staff and this information. </a:t>
            </a:r>
          </a:p>
          <a:p>
            <a:endParaRPr lang="en-IN" dirty="0"/>
          </a:p>
        </p:txBody>
      </p:sp>
      <p:pic>
        <p:nvPicPr>
          <p:cNvPr id="4" name="Picture 3" descr="Screenshot (196).png"/>
          <p:cNvPicPr>
            <a:picLocks noChangeAspect="1"/>
          </p:cNvPicPr>
          <p:nvPr/>
        </p:nvPicPr>
        <p:blipFill>
          <a:blip r:embed="rId2" cstate="print"/>
          <a:stretch>
            <a:fillRect/>
          </a:stretch>
        </p:blipFill>
        <p:spPr>
          <a:xfrm>
            <a:off x="467544" y="188640"/>
            <a:ext cx="8248997" cy="13681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231</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Welcome To our </vt:lpstr>
      <vt:lpstr>Introduction </vt:lpstr>
      <vt:lpstr>Which Problem A Company Can face  Without Online HRMS Based Software!  </vt:lpstr>
      <vt:lpstr>Key Function of Our Project</vt:lpstr>
      <vt:lpstr>Time and Attendance</vt:lpstr>
      <vt:lpstr>Key Features</vt:lpstr>
      <vt:lpstr>HRMS  Software</vt:lpstr>
      <vt:lpstr>Slide 8</vt:lpstr>
      <vt:lpstr>Slide 9</vt:lpstr>
      <vt:lpstr>HRMS Advantage</vt:lpstr>
      <vt:lpstr>Link of Code Base</vt:lpstr>
      <vt:lpstr>Summary of HRMS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dc:title>
  <dc:creator>HP</dc:creator>
  <cp:lastModifiedBy>HP</cp:lastModifiedBy>
  <cp:revision>26</cp:revision>
  <dcterms:created xsi:type="dcterms:W3CDTF">2024-10-18T07:03:13Z</dcterms:created>
  <dcterms:modified xsi:type="dcterms:W3CDTF">2024-10-18T17:32:47Z</dcterms:modified>
</cp:coreProperties>
</file>