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3" r:id="rId1"/>
  </p:sldMasterIdLst>
  <p:sldIdLst>
    <p:sldId id="26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882" y="965"/>
      </p:cViewPr>
      <p:guideLst>
        <p:guide orient="horz" pos="2880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54" y="1069339"/>
            <a:ext cx="12475518" cy="4633808"/>
          </a:xfrm>
        </p:spPr>
        <p:txBody>
          <a:bodyPr anchor="b">
            <a:normAutofit/>
          </a:bodyPr>
          <a:lstStyle>
            <a:lvl1pPr algn="l">
              <a:defRPr sz="7484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54" y="5993586"/>
            <a:ext cx="9980414" cy="3036397"/>
          </a:xfrm>
        </p:spPr>
        <p:txBody>
          <a:bodyPr anchor="t">
            <a:normAutofit/>
          </a:bodyPr>
          <a:lstStyle>
            <a:lvl1pPr marL="0" indent="0" algn="l">
              <a:buNone/>
              <a:defRPr sz="3274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829485" y="13202"/>
            <a:ext cx="5940723" cy="5940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524133" y="142743"/>
            <a:ext cx="9481230" cy="9481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1282423" y="356447"/>
            <a:ext cx="7722940" cy="772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438367" y="50331"/>
            <a:ext cx="7566998" cy="75670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232941" y="950527"/>
            <a:ext cx="6772422" cy="67724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69330" y="831709"/>
            <a:ext cx="16869177" cy="487143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5776" y="5993585"/>
            <a:ext cx="12948297" cy="71289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95"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56" y="1069340"/>
            <a:ext cx="15683508" cy="4277360"/>
          </a:xfrm>
        </p:spPr>
        <p:txBody>
          <a:bodyPr anchor="ctr">
            <a:normAutofit/>
          </a:bodyPr>
          <a:lstStyle>
            <a:lvl1pPr algn="l">
              <a:defRPr sz="498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4" y="6416040"/>
            <a:ext cx="13309695" cy="2930784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8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740" y="1069340"/>
            <a:ext cx="14257736" cy="4277360"/>
          </a:xfrm>
        </p:spPr>
        <p:txBody>
          <a:bodyPr anchor="ctr">
            <a:normAutofit/>
          </a:bodyPr>
          <a:lstStyle>
            <a:lvl1pPr algn="l">
              <a:defRPr sz="498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4999" y="5346700"/>
            <a:ext cx="13307219" cy="59407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6" y="6706480"/>
            <a:ext cx="13307219" cy="2627141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29225" y="1266465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7475" y="4316967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5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54" y="5346700"/>
            <a:ext cx="13307219" cy="2646687"/>
          </a:xfrm>
        </p:spPr>
        <p:txBody>
          <a:bodyPr anchor="b">
            <a:normAutofit/>
          </a:bodyPr>
          <a:lstStyle>
            <a:lvl1pPr algn="l">
              <a:defRPr sz="498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3" y="8003648"/>
            <a:ext cx="13309698" cy="1341587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742" y="1069340"/>
            <a:ext cx="14257735" cy="4277360"/>
          </a:xfrm>
        </p:spPr>
        <p:txBody>
          <a:bodyPr anchor="ctr">
            <a:normAutofit/>
          </a:bodyPr>
          <a:lstStyle>
            <a:lvl1pPr algn="l">
              <a:defRPr sz="498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55" y="6125603"/>
            <a:ext cx="13307221" cy="1637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4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3" y="7762617"/>
            <a:ext cx="13307221" cy="1584207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29225" y="1266465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37475" y="4316967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06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56" y="1069340"/>
            <a:ext cx="15683508" cy="427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54" y="6125603"/>
            <a:ext cx="13307219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4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3" y="7432572"/>
            <a:ext cx="13307221" cy="1914251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8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42372" y="1069340"/>
            <a:ext cx="3207990" cy="7128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30" y="1069340"/>
            <a:ext cx="12198284" cy="827748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53" y="3128810"/>
            <a:ext cx="13307221" cy="3557606"/>
          </a:xfrm>
        </p:spPr>
        <p:txBody>
          <a:bodyPr anchor="b">
            <a:normAutofit/>
          </a:bodyPr>
          <a:lstStyle>
            <a:lvl1pPr algn="l">
              <a:defRPr sz="56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6" y="7010118"/>
            <a:ext cx="13307219" cy="2336706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53" y="1069341"/>
            <a:ext cx="7699013" cy="56371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6302" y="1069342"/>
            <a:ext cx="7694061" cy="56371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0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712" y="1069340"/>
            <a:ext cx="7250156" cy="898542"/>
          </a:xfrm>
        </p:spPr>
        <p:txBody>
          <a:bodyPr anchor="b">
            <a:noAutofit/>
          </a:bodyPr>
          <a:lstStyle>
            <a:lvl1pPr marL="0" indent="0">
              <a:buNone/>
              <a:defRPr sz="4366" b="0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53" y="1981084"/>
            <a:ext cx="7699013" cy="47253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8752" y="1069340"/>
            <a:ext cx="7274086" cy="898542"/>
          </a:xfrm>
        </p:spPr>
        <p:txBody>
          <a:bodyPr anchor="b">
            <a:noAutofit/>
          </a:bodyPr>
          <a:lstStyle>
            <a:lvl1pPr marL="0" indent="0">
              <a:buNone/>
              <a:defRPr sz="4366" b="0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3825" y="1967882"/>
            <a:ext cx="7685811" cy="47253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9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7268" y="1069340"/>
            <a:ext cx="5703094" cy="2138680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55" y="1069340"/>
            <a:ext cx="9267529" cy="827748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7268" y="3445651"/>
            <a:ext cx="5703094" cy="3260827"/>
          </a:xfrm>
        </p:spPr>
        <p:txBody>
          <a:bodyPr anchor="t">
            <a:normAutofit/>
          </a:bodyPr>
          <a:lstStyle>
            <a:lvl1pPr marL="0" indent="0">
              <a:buNone/>
              <a:defRPr sz="2495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020" y="2257496"/>
            <a:ext cx="9386342" cy="1782233"/>
          </a:xfrm>
        </p:spPr>
        <p:txBody>
          <a:bodyPr anchor="b">
            <a:normAutofit/>
          </a:bodyPr>
          <a:lstStyle>
            <a:lvl1pPr algn="l">
              <a:defRPr sz="436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2112" y="1425787"/>
            <a:ext cx="5115842" cy="71289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020" y="4330167"/>
            <a:ext cx="9388818" cy="3194818"/>
          </a:xfrm>
        </p:spPr>
        <p:txBody>
          <a:bodyPr anchor="t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55919" y="4620605"/>
            <a:ext cx="4649447" cy="500345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54" y="6996915"/>
            <a:ext cx="13307219" cy="23499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54" y="1069341"/>
            <a:ext cx="13307219" cy="563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43403" y="9624061"/>
            <a:ext cx="2495104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54" y="9624061"/>
            <a:ext cx="11762631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58767" y="8698289"/>
            <a:ext cx="1781040" cy="104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98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8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712866" rtl="0" eaLnBrk="1" latinLnBrk="0" hangingPunct="1">
        <a:spcBef>
          <a:spcPct val="0"/>
        </a:spcBef>
        <a:buNone/>
        <a:defRPr sz="56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5541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11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71274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9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405924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118790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n/photo/117902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0CD6F0-057B-C35B-7B19-01E03A6E6E3E}"/>
              </a:ext>
            </a:extLst>
          </p:cNvPr>
          <p:cNvSpPr/>
          <p:nvPr/>
        </p:nvSpPr>
        <p:spPr>
          <a:xfrm>
            <a:off x="2849423" y="1155700"/>
            <a:ext cx="13948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AIRLINE MANAGEMENT SYSTEM</a:t>
            </a:r>
            <a:endParaRPr lang="en-IN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158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4322" y="-5136131"/>
            <a:ext cx="81470" cy="62303"/>
          </a:xfrm>
          <a:custGeom>
            <a:avLst/>
            <a:gdLst/>
            <a:ahLst/>
            <a:cxnLst/>
            <a:rect l="l" t="t" r="r" b="b"/>
            <a:pathLst>
              <a:path w="32385" h="24765">
                <a:moveTo>
                  <a:pt x="32004" y="0"/>
                </a:moveTo>
                <a:lnTo>
                  <a:pt x="0" y="0"/>
                </a:lnTo>
                <a:lnTo>
                  <a:pt x="0" y="24383"/>
                </a:lnTo>
                <a:lnTo>
                  <a:pt x="32004" y="24383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 txBox="1"/>
          <p:nvPr/>
        </p:nvSpPr>
        <p:spPr>
          <a:xfrm>
            <a:off x="589756" y="888834"/>
            <a:ext cx="9737790" cy="8010312"/>
          </a:xfrm>
          <a:prstGeom prst="rect">
            <a:avLst/>
          </a:prstGeom>
        </p:spPr>
        <p:txBody>
          <a:bodyPr vert="horz" wrap="square" lIns="0" tIns="351451" rIns="0" bIns="0" rtlCol="0">
            <a:spAutoFit/>
          </a:bodyPr>
          <a:lstStyle/>
          <a:p>
            <a:pPr marR="770011" algn="ctr">
              <a:spcBef>
                <a:spcPts val="2767"/>
              </a:spcBef>
            </a:pPr>
            <a:r>
              <a:rPr sz="2800" b="1" u="heavy" spc="-13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INTRODUCTION</a:t>
            </a:r>
            <a:endParaRPr sz="2800" dirty="0">
              <a:latin typeface="Times New Roman"/>
              <a:cs typeface="Times New Roman"/>
            </a:endParaRPr>
          </a:p>
          <a:p>
            <a:pPr marL="31951" marR="12780" algn="just">
              <a:lnSpc>
                <a:spcPct val="150000"/>
              </a:lnSpc>
              <a:spcBef>
                <a:spcPts val="513"/>
              </a:spcBef>
            </a:pP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 industry has been growing rapidly over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past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few years,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with that growth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comes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more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efficient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effective</a:t>
            </a:r>
            <a:r>
              <a:rPr sz="2800" spc="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management</a:t>
            </a:r>
            <a:r>
              <a:rPr sz="2800" spc="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systems.</a:t>
            </a:r>
            <a:r>
              <a:rPr sz="2800" spc="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project is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aimed</a:t>
            </a:r>
            <a:r>
              <a:rPr sz="2800" spc="-30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developing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z="2800" spc="-27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</a:t>
            </a:r>
            <a:r>
              <a:rPr sz="2800" spc="-26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management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that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will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help</a:t>
            </a:r>
            <a:r>
              <a:rPr sz="2800" spc="61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airlines</a:t>
            </a:r>
            <a:r>
              <a:rPr sz="2800" spc="62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800" spc="61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</a:t>
            </a:r>
            <a:r>
              <a:rPr sz="2800" spc="62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their</a:t>
            </a:r>
            <a:r>
              <a:rPr sz="2800" spc="62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operations</a:t>
            </a:r>
            <a:r>
              <a:rPr sz="2800" spc="61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more</a:t>
            </a:r>
            <a:r>
              <a:rPr sz="2800" spc="62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effectively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efficiently.</a:t>
            </a:r>
            <a:r>
              <a:rPr sz="2800" spc="-47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IN" sz="2800" spc="-478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951" marR="12780" algn="just">
              <a:lnSpc>
                <a:spcPct val="150000"/>
              </a:lnSpc>
              <a:spcBef>
                <a:spcPts val="513"/>
              </a:spcBef>
            </a:pP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800" b="1" spc="-59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AV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b="1" spc="-32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</a:t>
            </a:r>
            <a:r>
              <a:rPr sz="2800" b="1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800" b="1" spc="-1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b="1" spc="-1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oject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3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  going</a:t>
            </a:r>
            <a:r>
              <a:rPr sz="2800" spc="169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800" spc="171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concentrate</a:t>
            </a:r>
            <a:r>
              <a:rPr sz="2800" spc="169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800" spc="169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ticket</a:t>
            </a:r>
            <a:r>
              <a:rPr sz="2800" spc="167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booking</a:t>
            </a:r>
            <a:r>
              <a:rPr sz="2800" spc="171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function,</a:t>
            </a:r>
            <a:r>
              <a:rPr sz="2800" spc="171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function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will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take the user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inputs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like their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requirements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(flight</a:t>
            </a:r>
            <a:r>
              <a:rPr sz="2800" spc="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</a:t>
            </a:r>
            <a:r>
              <a:rPr sz="2800" spc="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</a:t>
            </a:r>
            <a:r>
              <a:rPr sz="2800" spc="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source</a:t>
            </a:r>
            <a:r>
              <a:rPr sz="2800" spc="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&amp;</a:t>
            </a:r>
            <a:r>
              <a:rPr sz="2800" spc="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destination,</a:t>
            </a:r>
            <a:r>
              <a:rPr sz="2800" spc="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Number</a:t>
            </a:r>
            <a:r>
              <a:rPr sz="2800" spc="8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800" spc="1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seats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Seat</a:t>
            </a:r>
            <a:r>
              <a:rPr sz="2800" spc="7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numbers)</a:t>
            </a:r>
            <a:r>
              <a:rPr sz="2800" spc="74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800" spc="7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sz="2800" spc="78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are</a:t>
            </a:r>
            <a:r>
              <a:rPr sz="2800" spc="7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going</a:t>
            </a:r>
            <a:r>
              <a:rPr sz="2800" spc="7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800" spc="7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</a:t>
            </a:r>
            <a:r>
              <a:rPr sz="2800" spc="76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java</a:t>
            </a:r>
            <a:r>
              <a:rPr sz="2800" spc="47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8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AWT,</a:t>
            </a:r>
            <a:r>
              <a:rPr sz="2800" spc="80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java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swing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java SQL driver(JDBC)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connection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the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database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AD797DDA-F623-6078-3AC4-3A7612AD4C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4356" y="1100684"/>
            <a:ext cx="8044261" cy="8293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357" y="317500"/>
            <a:ext cx="9905999" cy="8751659"/>
          </a:xfrm>
          <a:prstGeom prst="rect">
            <a:avLst/>
          </a:prstGeom>
        </p:spPr>
        <p:txBody>
          <a:bodyPr vert="horz" wrap="square" lIns="0" tIns="410559" rIns="0" bIns="0" rtlCol="0">
            <a:spAutoFit/>
          </a:bodyPr>
          <a:lstStyle/>
          <a:p>
            <a:pPr marL="31951" algn="just">
              <a:spcBef>
                <a:spcPts val="3233"/>
              </a:spcBef>
            </a:pPr>
            <a:r>
              <a:rPr sz="3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TOLLS</a:t>
            </a:r>
            <a:r>
              <a:rPr sz="3200" b="1" u="heavy" spc="-88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3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USED:</a:t>
            </a:r>
            <a:endParaRPr sz="3200" dirty="0">
              <a:latin typeface="Times New Roman"/>
              <a:cs typeface="Times New Roman"/>
            </a:endParaRPr>
          </a:p>
          <a:p>
            <a:pPr marL="605465" indent="-575112">
              <a:spcBef>
                <a:spcPts val="2679"/>
              </a:spcBef>
              <a:buAutoNum type="arabicPeriod"/>
              <a:tabLst>
                <a:tab pos="607063" algn="l"/>
              </a:tabLst>
            </a:pP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APACHE</a:t>
            </a:r>
            <a:r>
              <a:rPr sz="2800" b="1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NETBEANS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951" marR="23963" algn="just">
              <a:lnSpc>
                <a:spcPct val="143800"/>
              </a:lnSpc>
            </a:pP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Apache NetBeans (previously known as just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NetBeans)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an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open-source integrated development environment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(IDE)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 software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developers.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It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provides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range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tools for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developing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desktop, mobile, and web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applications using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various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programming</a:t>
            </a:r>
            <a:r>
              <a:rPr sz="2800" spc="-27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languages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such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800" spc="-27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Java,</a:t>
            </a:r>
            <a:r>
              <a:rPr sz="28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PHP,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HTML, </a:t>
            </a:r>
            <a:r>
              <a:rPr sz="2800" spc="-110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JavaScript,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C++,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and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more.</a:t>
            </a:r>
            <a:endParaRPr sz="32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605465" indent="-575112">
              <a:spcBef>
                <a:spcPts val="4415"/>
              </a:spcBef>
              <a:buAutoNum type="arabicPeriod" startAt="2"/>
              <a:tabLst>
                <a:tab pos="607063" algn="l"/>
              </a:tabLst>
            </a:pP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XAMPP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951" marR="12780" algn="just">
              <a:lnSpc>
                <a:spcPct val="143700"/>
              </a:lnSpc>
              <a:spcBef>
                <a:spcPts val="13"/>
              </a:spcBef>
            </a:pP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XAMPP</a:t>
            </a:r>
            <a:r>
              <a:rPr sz="2800" spc="-36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provides</a:t>
            </a:r>
            <a:r>
              <a:rPr sz="28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Control</a:t>
            </a:r>
            <a:r>
              <a:rPr sz="28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Panel</a:t>
            </a:r>
            <a:r>
              <a:rPr sz="28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</a:t>
            </a:r>
            <a:r>
              <a:rPr sz="28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efficient</a:t>
            </a:r>
            <a:r>
              <a:rPr sz="28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management </a:t>
            </a:r>
            <a:r>
              <a:rPr sz="2800" spc="-110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 the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software in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XAMPP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package. </a:t>
            </a:r>
            <a:r>
              <a:rPr sz="2800" spc="-17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have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used the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Control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Panel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determine whether Apache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MySQL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are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currently running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also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control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start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stop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them.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Before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start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project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development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environment,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Apache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MySQL</a:t>
            </a:r>
            <a:r>
              <a:rPr sz="2800" spc="-15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must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running</a:t>
            </a:r>
            <a:r>
              <a:rPr sz="2800" spc="-13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5D5F04C-E48C-17DE-9B37-CC4A8EAD8B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2593" y="1155700"/>
            <a:ext cx="7990363" cy="862854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956" y="323341"/>
            <a:ext cx="8305800" cy="5843262"/>
          </a:xfrm>
          <a:prstGeom prst="rect">
            <a:avLst/>
          </a:prstGeom>
        </p:spPr>
        <p:txBody>
          <a:bodyPr vert="horz" wrap="square" lIns="0" tIns="333879" rIns="0" bIns="0" rtlCol="0">
            <a:spAutoFit/>
          </a:bodyPr>
          <a:lstStyle/>
          <a:p>
            <a:pPr marL="31951">
              <a:lnSpc>
                <a:spcPct val="150000"/>
              </a:lnSpc>
              <a:spcBef>
                <a:spcPts val="2629"/>
              </a:spcBef>
            </a:pP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Features</a:t>
            </a:r>
            <a:endParaRPr sz="3200" dirty="0">
              <a:latin typeface="Times New Roman"/>
              <a:cs typeface="Times New Roman"/>
            </a:endParaRPr>
          </a:p>
          <a:p>
            <a:pPr marL="31951" marR="19170">
              <a:lnSpc>
                <a:spcPct val="150000"/>
              </a:lnSpc>
            </a:pP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sz="28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management</a:t>
            </a:r>
            <a:r>
              <a:rPr sz="2800" spc="-2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will</a:t>
            </a:r>
            <a:r>
              <a:rPr sz="2800" spc="-2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feature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range</a:t>
            </a:r>
            <a:r>
              <a:rPr sz="2800" spc="-17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800" spc="-25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tools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capabilities,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including: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7907">
              <a:lnSpc>
                <a:spcPct val="150000"/>
              </a:lnSpc>
              <a:spcBef>
                <a:spcPts val="2415"/>
              </a:spcBef>
            </a:pP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LOGIN/REGISTRATION: 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-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7907" marR="12780" algn="just">
              <a:lnSpc>
                <a:spcPct val="150000"/>
              </a:lnSpc>
              <a:spcBef>
                <a:spcPts val="126"/>
              </a:spcBef>
            </a:pP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a.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Registration:</a:t>
            </a:r>
            <a:r>
              <a:rPr sz="2800" spc="-47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Allow</a:t>
            </a:r>
            <a:r>
              <a:rPr sz="28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admin/users</a:t>
            </a:r>
            <a:r>
              <a:rPr sz="2800" spc="-27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create</a:t>
            </a:r>
            <a:r>
              <a:rPr sz="2800" spc="-26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23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new</a:t>
            </a:r>
            <a:r>
              <a:rPr sz="2800" spc="-28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account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by providing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basic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information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such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as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Username,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password.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This information can be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saved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a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database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facilitate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future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logins.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7E1218A-0E13-4CEB-E79A-74597DD2F056}"/>
              </a:ext>
            </a:extLst>
          </p:cNvPr>
          <p:cNvSpPr txBox="1"/>
          <p:nvPr/>
        </p:nvSpPr>
        <p:spPr>
          <a:xfrm>
            <a:off x="932656" y="6489700"/>
            <a:ext cx="7772400" cy="2444857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 marR="12780" algn="just">
              <a:lnSpc>
                <a:spcPct val="143700"/>
              </a:lnSpc>
              <a:spcBef>
                <a:spcPts val="264"/>
              </a:spcBef>
            </a:pP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b.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Login: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Provide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login form that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allows users to enter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their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Username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password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access the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system.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If the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 has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forgotten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their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password,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forgotten password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option is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also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provided.</a:t>
            </a:r>
            <a:endParaRPr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27A9C4D4-3C69-A114-B351-343D2AC842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558" y="414719"/>
            <a:ext cx="8129291" cy="4931981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27443278-5794-9161-8842-C3D3983978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2665" y="5521433"/>
            <a:ext cx="8129291" cy="4717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324" y="-5681840"/>
            <a:ext cx="210871" cy="417807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>
              <a:spcBef>
                <a:spcPts val="239"/>
              </a:spcBef>
            </a:pPr>
            <a:r>
              <a:rPr sz="2516" spc="-13" dirty="0">
                <a:latin typeface="Symbol"/>
                <a:cs typeface="Symbol"/>
              </a:rPr>
              <a:t></a:t>
            </a:r>
            <a:endParaRPr sz="2516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756" y="622300"/>
            <a:ext cx="8763000" cy="341267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8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Tic</a:t>
            </a:r>
            <a:r>
              <a:rPr lang="en-IN" sz="2800" b="1" spc="-25" dirty="0" err="1">
                <a:solidFill>
                  <a:srgbClr val="7030A0"/>
                </a:solidFill>
                <a:latin typeface="Times New Roman"/>
                <a:cs typeface="Times New Roman"/>
              </a:rPr>
              <a:t>ket</a:t>
            </a:r>
            <a:r>
              <a:rPr lang="en-IN" sz="2800" b="1" spc="126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Booking</a:t>
            </a:r>
          </a:p>
          <a:p>
            <a:pPr marL="31951" algn="just">
              <a:lnSpc>
                <a:spcPct val="150000"/>
              </a:lnSpc>
              <a:spcBef>
                <a:spcPts val="252"/>
              </a:spcBef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a. Real-time information: Provide users with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up-to-date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information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on</a:t>
            </a:r>
            <a:r>
              <a:rPr lang="en-US"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flights,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including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departure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arrival times, flight numbers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information. This can be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displayed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a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table format with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sorting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and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filtering</a:t>
            </a:r>
            <a:r>
              <a:rPr lang="en-US"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options.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1951">
              <a:spcBef>
                <a:spcPts val="252"/>
              </a:spcBef>
            </a:pPr>
            <a:endParaRPr sz="2800" baseline="154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4324" y="7708132"/>
            <a:ext cx="210871" cy="417807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>
              <a:spcBef>
                <a:spcPts val="239"/>
              </a:spcBef>
            </a:pPr>
            <a:r>
              <a:rPr sz="2516" spc="-13" dirty="0">
                <a:latin typeface="Symbol"/>
                <a:cs typeface="Symbol"/>
              </a:rPr>
              <a:t></a:t>
            </a:r>
            <a:endParaRPr sz="2516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756" y="4009575"/>
            <a:ext cx="8763000" cy="5584166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 marR="12780" algn="just">
              <a:lnSpc>
                <a:spcPct val="143800"/>
              </a:lnSpc>
              <a:spcBef>
                <a:spcPts val="252"/>
              </a:spcBef>
            </a:pP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b.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Search: Allow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users to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 for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flights based on their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preferences,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such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as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departure and arrival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location,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dates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of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travel,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passengers/capacity.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class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code and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class name are also included.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This can be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done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using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 button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top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side</a:t>
            </a:r>
            <a:r>
              <a:rPr sz="28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page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with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up-to-date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information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on</a:t>
            </a:r>
            <a:r>
              <a:rPr lang="en-US"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flights,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including </a:t>
            </a:r>
            <a:r>
              <a:rPr lang="en-US"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departure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arrival times, flight numbers,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information. This can be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displayed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a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table format with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sorting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and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filtering</a:t>
            </a:r>
            <a:r>
              <a:rPr lang="en-US"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options</a:t>
            </a:r>
            <a:r>
              <a:rPr lang="en-US" sz="2800" spc="-13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31951" marR="12780" algn="just">
              <a:lnSpc>
                <a:spcPct val="143800"/>
              </a:lnSpc>
              <a:spcBef>
                <a:spcPts val="252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3356" y="285396"/>
            <a:ext cx="8305799" cy="8490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324" y="-5681840"/>
            <a:ext cx="210871" cy="417807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>
              <a:spcBef>
                <a:spcPts val="239"/>
              </a:spcBef>
            </a:pPr>
            <a:r>
              <a:rPr sz="2516" spc="-13" dirty="0">
                <a:latin typeface="Symbol"/>
                <a:cs typeface="Symbol"/>
              </a:rPr>
              <a:t></a:t>
            </a:r>
            <a:endParaRPr sz="2516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957" y="241300"/>
            <a:ext cx="7543799" cy="3464655"/>
          </a:xfrm>
          <a:prstGeom prst="rect">
            <a:avLst/>
          </a:prstGeom>
        </p:spPr>
        <p:txBody>
          <a:bodyPr vert="horz" wrap="square" lIns="0" tIns="322696" rIns="0" bIns="0" rtlCol="0">
            <a:spAutoFit/>
          </a:bodyPr>
          <a:lstStyle/>
          <a:p>
            <a:pPr marL="31951">
              <a:spcBef>
                <a:spcPts val="2541"/>
              </a:spcBef>
            </a:pPr>
            <a:r>
              <a:rPr sz="36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Adding</a:t>
            </a:r>
            <a:r>
              <a:rPr sz="3600" b="1" spc="-38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7030A0"/>
                </a:solidFill>
                <a:latin typeface="Times New Roman"/>
                <a:cs typeface="Times New Roman"/>
              </a:rPr>
              <a:t>flight</a:t>
            </a:r>
            <a:r>
              <a:rPr sz="36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600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Details</a:t>
            </a:r>
            <a:r>
              <a:rPr sz="5400" spc="-18" baseline="1543" dirty="0">
                <a:latin typeface="Times New Roman"/>
                <a:cs typeface="Times New Roman"/>
              </a:rPr>
              <a:t>:</a:t>
            </a:r>
            <a:endParaRPr sz="5400" baseline="1543" dirty="0">
              <a:latin typeface="Times New Roman"/>
              <a:cs typeface="Times New Roman"/>
            </a:endParaRPr>
          </a:p>
          <a:p>
            <a:pPr marL="31951" marR="12780">
              <a:lnSpc>
                <a:spcPct val="150000"/>
              </a:lnSpc>
              <a:spcBef>
                <a:spcPts val="576"/>
              </a:spcBef>
              <a:tabLst>
                <a:tab pos="1786042" algn="l"/>
                <a:tab pos="3682314" algn="l"/>
                <a:tab pos="8513253" algn="l"/>
                <a:tab pos="10117174" algn="l"/>
                <a:tab pos="12125275" algn="l"/>
              </a:tabLst>
            </a:pP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a.</a:t>
            </a:r>
            <a:r>
              <a:rPr sz="2800" spc="-8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Personal</a:t>
            </a:r>
            <a:r>
              <a:rPr sz="2800" spc="-8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Information: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sz="2800" spc="-1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sz="2800" spc="-1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page</a:t>
            </a:r>
            <a:r>
              <a:rPr sz="2800" spc="-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sz="2800" spc="-1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provide</a:t>
            </a:r>
            <a:r>
              <a:rPr sz="2800" spc="-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flight_id,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</a:t>
            </a:r>
            <a:r>
              <a:rPr sz="2800" spc="13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gh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t_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ource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est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n,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arri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va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departure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time</a:t>
            </a:r>
            <a:r>
              <a:rPr sz="2800" spc="-7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even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price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flight.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</a:t>
            </a:r>
            <a:r>
              <a:rPr lang="en-IN"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button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will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show</a:t>
            </a:r>
            <a:r>
              <a:rPr sz="2800" spc="-6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flight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details</a:t>
            </a:r>
            <a:r>
              <a:rPr sz="2800" spc="-13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956" y="4053246"/>
            <a:ext cx="7543799" cy="2586908"/>
          </a:xfrm>
          <a:prstGeom prst="rect">
            <a:avLst/>
          </a:prstGeom>
        </p:spPr>
        <p:txBody>
          <a:bodyPr vert="horz" wrap="square" lIns="0" tIns="78278" rIns="0" bIns="0" rtlCol="0">
            <a:spAutoFit/>
          </a:bodyPr>
          <a:lstStyle/>
          <a:p>
            <a:pPr marL="95852" marR="76682" algn="just">
              <a:lnSpc>
                <a:spcPct val="150000"/>
              </a:lnSpc>
              <a:spcBef>
                <a:spcPts val="616"/>
              </a:spcBef>
            </a:pP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Editing </a:t>
            </a:r>
            <a:r>
              <a: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 </a:t>
            </a:r>
            <a:r>
              <a:rPr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detail</a:t>
            </a:r>
            <a:r>
              <a:rPr lang="en-IN" sz="2800" b="1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s: </a:t>
            </a:r>
            <a:r>
              <a:rPr sz="2800" baseline="154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the adding flight details page we can perform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add,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searched, update, and 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even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delete operation. </a:t>
            </a:r>
            <a:r>
              <a:rPr sz="28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details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show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</a:t>
            </a:r>
            <a:r>
              <a:rPr sz="28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left</a:t>
            </a:r>
            <a:r>
              <a:rPr sz="28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big</a:t>
            </a:r>
            <a:r>
              <a:rPr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cell</a:t>
            </a:r>
            <a:r>
              <a:rPr sz="2800" spc="18" baseline="-641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.</a:t>
            </a:r>
            <a:endParaRPr sz="2800" baseline="-641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756" y="393700"/>
            <a:ext cx="10210800" cy="8991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3446" y="303827"/>
            <a:ext cx="7208910" cy="45391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3446" y="5130800"/>
            <a:ext cx="7589910" cy="5233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C8E5E-3E4E-7FFA-6098-1C6030BB6042}"/>
              </a:ext>
            </a:extLst>
          </p:cNvPr>
          <p:cNvSpPr txBox="1"/>
          <p:nvPr/>
        </p:nvSpPr>
        <p:spPr>
          <a:xfrm>
            <a:off x="913606" y="698500"/>
            <a:ext cx="8591550" cy="526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51" marR="12780" algn="just">
              <a:lnSpc>
                <a:spcPct val="150000"/>
              </a:lnSpc>
              <a:spcBef>
                <a:spcPts val="252"/>
              </a:spcBef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cs typeface="Times New Roman"/>
              </a:rPr>
              <a:t>Payment </a:t>
            </a:r>
            <a:r>
              <a:rPr lang="en-US" sz="3600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Details: </a:t>
            </a:r>
          </a:p>
          <a:p>
            <a:pPr marL="31951" marR="12780" algn="just">
              <a:lnSpc>
                <a:spcPct val="150000"/>
              </a:lnSpc>
              <a:spcBef>
                <a:spcPts val="252"/>
              </a:spcBef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a.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Payment Gateway: Integrate with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payment</a:t>
            </a:r>
            <a:r>
              <a:rPr lang="en-US" sz="3200" spc="-22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gateway</a:t>
            </a:r>
            <a:r>
              <a:rPr lang="en-US" sz="3200" spc="-2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3200" spc="-189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allow</a:t>
            </a:r>
            <a:r>
              <a:rPr lang="en-US" sz="32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users</a:t>
            </a:r>
            <a:r>
              <a:rPr lang="en-US" sz="32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3200" spc="-20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make</a:t>
            </a:r>
            <a:r>
              <a:rPr lang="en-US" sz="32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payments</a:t>
            </a:r>
            <a:r>
              <a:rPr lang="en-US" sz="32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securely </a:t>
            </a:r>
            <a:r>
              <a:rPr lang="en-US" sz="3200" spc="-1107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using various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payment methods. Simply have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insert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which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is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mentioned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card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(either debit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or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credit </a:t>
            </a:r>
            <a:r>
              <a:rPr lang="en-US"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choice), expiry/validity date and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CVV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number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then the 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payment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done.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558" y="850900"/>
            <a:ext cx="7619999" cy="6668694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0353" marR="12780" algn="just">
              <a:lnSpc>
                <a:spcPct val="150000"/>
              </a:lnSpc>
              <a:spcBef>
                <a:spcPts val="252"/>
              </a:spcBef>
              <a:tabLst>
                <a:tab pos="607063" algn="l"/>
              </a:tabLst>
            </a:pPr>
            <a:r>
              <a:rPr sz="3200" b="1" dirty="0">
                <a:solidFill>
                  <a:srgbClr val="7030A0"/>
                </a:solidFill>
                <a:latin typeface="Times New Roman"/>
                <a:cs typeface="Times New Roman"/>
              </a:rPr>
              <a:t>Ticket</a:t>
            </a:r>
            <a:r>
              <a:rPr sz="3200" b="1" spc="-15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Cancellation:</a:t>
            </a:r>
            <a:r>
              <a:rPr sz="3200" b="1" spc="-10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13" dirty="0">
                <a:solidFill>
                  <a:srgbClr val="7030A0"/>
                </a:solidFill>
                <a:latin typeface="Times New Roman"/>
                <a:cs typeface="Times New Roman"/>
              </a:rPr>
              <a:t>-</a:t>
            </a:r>
            <a:endParaRPr lang="en-IN" sz="3200" b="1" spc="-13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0353" marR="12780" algn="just">
              <a:lnSpc>
                <a:spcPct val="150000"/>
              </a:lnSpc>
              <a:spcBef>
                <a:spcPts val="252"/>
              </a:spcBef>
              <a:tabLst>
                <a:tab pos="607063" algn="l"/>
              </a:tabLst>
            </a:pP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a.</a:t>
            </a:r>
            <a:r>
              <a:rPr sz="3200" spc="-1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Cancellation:</a:t>
            </a:r>
            <a:r>
              <a:rPr sz="3200" spc="-21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sz="3200" spc="-176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page</a:t>
            </a:r>
            <a:r>
              <a:rPr sz="3200" spc="-164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contains </a:t>
            </a:r>
            <a:r>
              <a:rPr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Ticket</a:t>
            </a:r>
            <a:r>
              <a:rPr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number,</a:t>
            </a:r>
            <a:r>
              <a:rPr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id,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seats,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price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and</a:t>
            </a:r>
            <a:r>
              <a:rPr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other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details.</a:t>
            </a:r>
            <a:endParaRPr lang="en-IN" sz="32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0353" marR="12780" algn="just">
              <a:lnSpc>
                <a:spcPct val="150000"/>
              </a:lnSpc>
              <a:spcBef>
                <a:spcPts val="252"/>
              </a:spcBef>
              <a:tabLst>
                <a:tab pos="607063" algn="l"/>
              </a:tabLst>
            </a:pP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b.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&amp;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Date: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only by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writing ticket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no and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clicking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on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search button,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can </a:t>
            </a:r>
            <a:r>
              <a:rPr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see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all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details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its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flight. </a:t>
            </a:r>
            <a:r>
              <a:rPr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User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have to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select the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ticket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cancellation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date and by </a:t>
            </a:r>
            <a:r>
              <a:rPr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clicking</a:t>
            </a:r>
            <a:r>
              <a:rPr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Ticket</a:t>
            </a:r>
            <a:r>
              <a:rPr sz="3200" spc="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Cancel,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the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ticket</a:t>
            </a:r>
            <a:r>
              <a:rPr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cancelled.</a:t>
            </a:r>
            <a:endParaRPr sz="32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3156" y="393700"/>
            <a:ext cx="10058400" cy="947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0356" y="317500"/>
            <a:ext cx="15087600" cy="8263668"/>
          </a:xfrm>
          <a:prstGeom prst="rect">
            <a:avLst/>
          </a:prstGeom>
        </p:spPr>
        <p:txBody>
          <a:bodyPr vert="horz" wrap="square" lIns="0" tIns="333879" rIns="0" bIns="0" rtlCol="0">
            <a:spAutoFit/>
          </a:bodyPr>
          <a:lstStyle/>
          <a:p>
            <a:pPr marL="31951"/>
            <a:r>
              <a:rPr lang="en-US" sz="4000" b="1" spc="-13" dirty="0">
                <a:solidFill>
                  <a:srgbClr val="6F2F9F"/>
                </a:solidFill>
                <a:latin typeface="Times New Roman"/>
                <a:cs typeface="Times New Roman"/>
              </a:rPr>
              <a:t>Conclusion</a:t>
            </a:r>
            <a:endParaRPr lang="en-US" sz="4000" dirty="0">
              <a:latin typeface="Times New Roman"/>
              <a:cs typeface="Times New Roman"/>
            </a:endParaRPr>
          </a:p>
          <a:p>
            <a:pPr marL="31951" marR="15975" algn="just">
              <a:lnSpc>
                <a:spcPct val="200000"/>
              </a:lnSpc>
              <a:spcBef>
                <a:spcPts val="13"/>
              </a:spcBef>
            </a:pP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management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comprehensive </a:t>
            </a:r>
            <a:r>
              <a:rPr lang="en-US"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solution for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managing airline operations, designed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help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airlines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manage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their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fleets, schedules, reservations,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customer service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functions </a:t>
            </a:r>
            <a:r>
              <a:rPr lang="en-US" sz="3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more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effectively. We believe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that our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system will provide significant benefits to airlines, </a:t>
            </a:r>
            <a:r>
              <a:rPr lang="en-US"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including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increased efficiency, improved customer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service, </a:t>
            </a:r>
            <a:r>
              <a:rPr lang="en-US" sz="3200" spc="-1092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cost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savings,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 are confident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that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it will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be a 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valuable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tool</a:t>
            </a:r>
            <a:r>
              <a:rPr lang="en-US" sz="32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for</a:t>
            </a:r>
            <a:r>
              <a:rPr lang="en-US" sz="32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airline</a:t>
            </a:r>
            <a:r>
              <a:rPr lang="en-US" sz="3200" spc="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industry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in</a:t>
            </a:r>
            <a:r>
              <a:rPr lang="en-US" sz="3200" spc="-38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years</a:t>
            </a:r>
            <a:r>
              <a:rPr lang="en-US" sz="3200" spc="-13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to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come.</a:t>
            </a:r>
          </a:p>
          <a:p>
            <a:pPr>
              <a:lnSpc>
                <a:spcPct val="15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7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766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Symbol</vt:lpstr>
      <vt:lpstr>Tahoma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</dc:creator>
  <cp:lastModifiedBy>Akash Kumar</cp:lastModifiedBy>
  <cp:revision>3</cp:revision>
  <dcterms:created xsi:type="dcterms:W3CDTF">2023-04-24T04:08:22Z</dcterms:created>
  <dcterms:modified xsi:type="dcterms:W3CDTF">2023-04-24T17:49:52Z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2023-04-24T00:00:00Z</vt:filetime>
  </property>
</Properties>
</file>