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dc63d6b91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dc63d6b91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dc63d6b91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dc63d6b91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122c779e8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122c779e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e8417e34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e8417e34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8417e56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8417e56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e8417e3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e8417e3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e8417e3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e8417e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127807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127807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be9ae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be9ae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122c779e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122c779e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122c779e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122c779e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122c779e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122c779e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98200" y="803225"/>
            <a:ext cx="8700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SHOPEE - Price match guarantee</a:t>
            </a:r>
            <a:endParaRPr b="1" sz="3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0450" y="151993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Kaggle CHALLENGE</a:t>
            </a:r>
            <a:endParaRPr b="1" sz="21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27100" y="3156900"/>
            <a:ext cx="82422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CMPE 256: Web And Big Data Mining</a:t>
            </a:r>
            <a:endParaRPr b="1"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43150" y="384268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Instructor. Dr. Magdalini Eirinaki</a:t>
            </a:r>
            <a:endParaRPr sz="2800">
              <a:solidFill>
                <a:srgbClr val="ADADA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575" y="2293088"/>
            <a:ext cx="1728381" cy="105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2"/>
          <p:cNvGrpSpPr/>
          <p:nvPr/>
        </p:nvGrpSpPr>
        <p:grpSpPr>
          <a:xfrm>
            <a:off x="2955078" y="1823523"/>
            <a:ext cx="1101051" cy="1229192"/>
            <a:chOff x="1072938" y="238145"/>
            <a:chExt cx="1440600" cy="1655700"/>
          </a:xfrm>
        </p:grpSpPr>
        <p:sp>
          <p:nvSpPr>
            <p:cNvPr id="141" name="Google Shape;141;p22"/>
            <p:cNvSpPr/>
            <p:nvPr/>
          </p:nvSpPr>
          <p:spPr>
            <a:xfrm rot="5400000">
              <a:off x="965388" y="345695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8BC34A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 txBox="1"/>
            <p:nvPr/>
          </p:nvSpPr>
          <p:spPr>
            <a:xfrm>
              <a:off x="1297460" y="739071"/>
              <a:ext cx="991500" cy="897000"/>
            </a:xfrm>
            <a:prstGeom prst="rect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EffNetB6</a:t>
              </a:r>
              <a:endParaRPr sz="1300"/>
            </a:p>
          </p:txBody>
        </p:sp>
      </p:grpSp>
      <p:sp>
        <p:nvSpPr>
          <p:cNvPr id="143" name="Google Shape;143;p22"/>
          <p:cNvSpPr txBox="1"/>
          <p:nvPr/>
        </p:nvSpPr>
        <p:spPr>
          <a:xfrm>
            <a:off x="1951550" y="548350"/>
            <a:ext cx="208500" cy="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/>
          <p:nvPr/>
        </p:nvSpPr>
        <p:spPr>
          <a:xfrm rot="5400000">
            <a:off x="1115075" y="2979050"/>
            <a:ext cx="1294200" cy="1058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8BC34A"/>
          </a:solidFill>
          <a:ln cap="flat" cmpd="sng" w="158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1388232" y="3113096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Resnet152</a:t>
            </a:r>
            <a:endParaRPr sz="1100"/>
          </a:p>
        </p:txBody>
      </p:sp>
      <p:sp>
        <p:nvSpPr>
          <p:cNvPr id="146" name="Google Shape;146;p22"/>
          <p:cNvSpPr txBox="1"/>
          <p:nvPr/>
        </p:nvSpPr>
        <p:spPr>
          <a:xfrm>
            <a:off x="811382" y="408497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SVM</a:t>
            </a:r>
            <a:endParaRPr sz="1100"/>
          </a:p>
        </p:txBody>
      </p:sp>
      <p:sp>
        <p:nvSpPr>
          <p:cNvPr id="147" name="Google Shape;147;p22"/>
          <p:cNvSpPr txBox="1"/>
          <p:nvPr/>
        </p:nvSpPr>
        <p:spPr>
          <a:xfrm>
            <a:off x="3152795" y="415077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ML NN</a:t>
            </a:r>
            <a:endParaRPr sz="1100"/>
          </a:p>
        </p:txBody>
      </p:sp>
      <p:sp>
        <p:nvSpPr>
          <p:cNvPr id="148" name="Google Shape;148;p22"/>
          <p:cNvSpPr txBox="1"/>
          <p:nvPr/>
        </p:nvSpPr>
        <p:spPr>
          <a:xfrm>
            <a:off x="3152795" y="415077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ML NN</a:t>
            </a:r>
            <a:endParaRPr sz="1100"/>
          </a:p>
        </p:txBody>
      </p:sp>
      <p:grpSp>
        <p:nvGrpSpPr>
          <p:cNvPr id="149" name="Google Shape;149;p22"/>
          <p:cNvGrpSpPr/>
          <p:nvPr/>
        </p:nvGrpSpPr>
        <p:grpSpPr>
          <a:xfrm>
            <a:off x="629956" y="1813145"/>
            <a:ext cx="3666094" cy="2316101"/>
            <a:chOff x="1072938" y="234651"/>
            <a:chExt cx="4888125" cy="3088135"/>
          </a:xfrm>
        </p:grpSpPr>
        <p:sp>
          <p:nvSpPr>
            <p:cNvPr id="150" name="Google Shape;150;p22"/>
            <p:cNvSpPr/>
            <p:nvPr/>
          </p:nvSpPr>
          <p:spPr>
            <a:xfrm rot="5400000">
              <a:off x="2509632" y="342201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2841704" y="492684"/>
              <a:ext cx="991500" cy="11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EffNetB5</a:t>
              </a:r>
              <a:endParaRPr sz="1200"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4113063" y="569309"/>
              <a:ext cx="18480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 rot="5400000">
              <a:off x="965388" y="345695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 txBox="1"/>
            <p:nvPr/>
          </p:nvSpPr>
          <p:spPr>
            <a:xfrm>
              <a:off x="1297460" y="496177"/>
              <a:ext cx="991500" cy="11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/>
                <a:t>EffNetB3</a:t>
              </a:r>
              <a:endParaRPr sz="1100"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1696750" y="1996884"/>
              <a:ext cx="17883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56" name="Google Shape;156;p22"/>
            <p:cNvSpPr/>
            <p:nvPr/>
          </p:nvSpPr>
          <p:spPr>
            <a:xfrm rot="5400000">
              <a:off x="3296123" y="1774637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0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 txBox="1"/>
            <p:nvPr/>
          </p:nvSpPr>
          <p:spPr>
            <a:xfrm>
              <a:off x="3628196" y="1925119"/>
              <a:ext cx="991500" cy="11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300"/>
                <a:t>Resnet50</a:t>
              </a:r>
              <a:endParaRPr sz="900"/>
            </a:p>
          </p:txBody>
        </p:sp>
      </p:grpSp>
      <p:sp>
        <p:nvSpPr>
          <p:cNvPr id="158" name="Google Shape;158;p22"/>
          <p:cNvSpPr txBox="1"/>
          <p:nvPr/>
        </p:nvSpPr>
        <p:spPr>
          <a:xfrm>
            <a:off x="3686695" y="3036021"/>
            <a:ext cx="7479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Linear</a:t>
            </a:r>
            <a:endParaRPr sz="1100"/>
          </a:p>
        </p:txBody>
      </p:sp>
      <p:grpSp>
        <p:nvGrpSpPr>
          <p:cNvPr id="159" name="Google Shape;159;p22"/>
          <p:cNvGrpSpPr/>
          <p:nvPr/>
        </p:nvGrpSpPr>
        <p:grpSpPr>
          <a:xfrm>
            <a:off x="1211653" y="751398"/>
            <a:ext cx="1101051" cy="1229192"/>
            <a:chOff x="1072938" y="238145"/>
            <a:chExt cx="1440600" cy="1655700"/>
          </a:xfrm>
        </p:grpSpPr>
        <p:sp>
          <p:nvSpPr>
            <p:cNvPr id="160" name="Google Shape;160;p22"/>
            <p:cNvSpPr/>
            <p:nvPr/>
          </p:nvSpPr>
          <p:spPr>
            <a:xfrm rot="5400000">
              <a:off x="965388" y="345695"/>
              <a:ext cx="1655700" cy="14406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8761D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 txBox="1"/>
            <p:nvPr/>
          </p:nvSpPr>
          <p:spPr>
            <a:xfrm>
              <a:off x="1297460" y="739071"/>
              <a:ext cx="991500" cy="8970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Eca-nfnet-10</a:t>
              </a:r>
              <a:endParaRPr b="1" sz="1500">
                <a:solidFill>
                  <a:srgbClr val="FFFFFF"/>
                </a:solidFill>
              </a:endParaRPr>
            </a:p>
          </p:txBody>
        </p:sp>
      </p:grpSp>
      <p:sp>
        <p:nvSpPr>
          <p:cNvPr id="162" name="Google Shape;162;p22"/>
          <p:cNvSpPr txBox="1"/>
          <p:nvPr/>
        </p:nvSpPr>
        <p:spPr>
          <a:xfrm>
            <a:off x="528825" y="-170775"/>
            <a:ext cx="7649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Algorithm variations &amp; Evaluation</a:t>
            </a:r>
            <a:endParaRPr b="1" sz="25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700" y="1232661"/>
            <a:ext cx="1534293" cy="74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80075"/>
            <a:ext cx="3994926" cy="17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8" y="2841350"/>
            <a:ext cx="3994926" cy="21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4294967295" type="body"/>
          </p:nvPr>
        </p:nvSpPr>
        <p:spPr>
          <a:xfrm>
            <a:off x="4650963" y="314700"/>
            <a:ext cx="38370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Time-T0-Train ~12-20 Epochs</a:t>
            </a:r>
            <a:endParaRPr b="1" sz="15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22"/>
          <p:cNvSpPr txBox="1"/>
          <p:nvPr>
            <p:ph idx="4294967295" type="body"/>
          </p:nvPr>
        </p:nvSpPr>
        <p:spPr>
          <a:xfrm>
            <a:off x="4650950" y="2504100"/>
            <a:ext cx="38370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F1 Score (Kaggle)</a:t>
            </a:r>
            <a:endParaRPr b="1" sz="15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2251200" y="1455000"/>
            <a:ext cx="40452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Total Training Time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~40 hours == 20 Epochs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Training CV Score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0.87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F1 Score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0.733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</a:rPr>
              <a:t>Kaggle public leaderboard</a:t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 12%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2918138" y="1344575"/>
            <a:ext cx="2711325" cy="3459900"/>
          </a:xfrm>
          <a:prstGeom prst="flowChartOffpageConnector">
            <a:avLst/>
          </a:prstGeom>
          <a:noFill/>
          <a:ln cap="flat" cmpd="sng" w="28575">
            <a:solidFill>
              <a:srgbClr val="FFE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C3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85975" y="87125"/>
            <a:ext cx="88095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Ensembled Model Evaluation (EffNetB6 + ec-nfnet-10)</a:t>
            </a:r>
            <a:endParaRPr b="1" sz="25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83175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Georgia"/>
                <a:ea typeface="Georgia"/>
                <a:cs typeface="Georgia"/>
                <a:sym typeface="Georgia"/>
              </a:rPr>
              <a:t>Things that worked</a:t>
            </a:r>
            <a:endParaRPr b="1" sz="3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24"/>
          <p:cNvSpPr txBox="1"/>
          <p:nvPr>
            <p:ph idx="1" type="subTitle"/>
          </p:nvPr>
        </p:nvSpPr>
        <p:spPr>
          <a:xfrm>
            <a:off x="288050" y="1947600"/>
            <a:ext cx="4045200" cy="19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Successfully trained shoppee dataset using different pretrained image processing models and completed predictions for the test dataset.</a:t>
            </a:r>
            <a:endParaRPr b="1" sz="2200">
              <a:solidFill>
                <a:srgbClr val="FFFF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24"/>
          <p:cNvSpPr txBox="1"/>
          <p:nvPr>
            <p:ph idx="2" type="body"/>
          </p:nvPr>
        </p:nvSpPr>
        <p:spPr>
          <a:xfrm>
            <a:off x="4818650" y="214325"/>
            <a:ext cx="4236600" cy="47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“Challenges faced”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Most training on GPU </a:t>
            </a:r>
            <a:r>
              <a:rPr b="1"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broke after 10 epochs(after 10 hours approx)</a:t>
            </a: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, so in order to train for more epochs, ran training in a batch of 10 epochs by saving and continuing from previous </a:t>
            </a:r>
            <a:r>
              <a:rPr lang="en" u="sng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Checkpoints</a:t>
            </a: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1" u="sng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4914350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Things that didn’t work</a:t>
            </a:r>
            <a:endParaRPr b="1" sz="2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23250" y="803050"/>
            <a:ext cx="4045200" cy="33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Scope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2" type="body"/>
          </p:nvPr>
        </p:nvSpPr>
        <p:spPr>
          <a:xfrm>
            <a:off x="4700100" y="859000"/>
            <a:ext cx="4443900" cy="3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To try [Fastai + Annoy] (Match by image) along with BART tokenizer(match by tit</a:t>
            </a:r>
            <a:r>
              <a:rPr b="1" lang="en" sz="1600"/>
              <a:t>le) to find similar products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Can be extended for different product domains.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FFFF"/>
                </a:solidFill>
              </a:rPr>
              <a:t>Build product-based recommendation systems.</a:t>
            </a:r>
            <a:endParaRPr b="1"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8BC34A"/>
              </a:solidFill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2309">
            <a:off x="192050" y="2473799"/>
            <a:ext cx="2078825" cy="12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874" y="2706170"/>
            <a:ext cx="1647925" cy="209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1051025" y="275850"/>
            <a:ext cx="72012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Our Team</a:t>
            </a:r>
            <a:endParaRPr b="1" sz="53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797925" y="1534875"/>
            <a:ext cx="33723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Akash Aggarwal</a:t>
            </a:r>
            <a:endParaRPr sz="1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Sowmya Mruthyunjaya</a:t>
            </a:r>
            <a:endParaRPr sz="1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Sudha Vijayakumar</a:t>
            </a:r>
            <a:endParaRPr sz="19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879925" y="1534875"/>
            <a:ext cx="33723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1D68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563" y="275850"/>
            <a:ext cx="2302874" cy="9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758825" y="3456675"/>
            <a:ext cx="5945700" cy="616200"/>
          </a:xfrm>
          <a:prstGeom prst="rect">
            <a:avLst/>
          </a:prstGeom>
          <a:noFill/>
          <a:ln cap="flat" cmpd="sng" w="19050">
            <a:solidFill>
              <a:srgbClr val="FFE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Thanks to the kaggle community!</a:t>
            </a:r>
            <a:endParaRPr sz="2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231" y="4260300"/>
            <a:ext cx="1595445" cy="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758825" y="4329900"/>
            <a:ext cx="69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Team</a:t>
            </a:r>
            <a:r>
              <a:rPr lang="en" sz="19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 Recommenders-4m-SPARTAN</a:t>
            </a:r>
            <a:r>
              <a:rPr lang="en" sz="900"/>
              <a:t>,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83175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Problem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288050" y="1947600"/>
            <a:ext cx="40452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Georgia"/>
                <a:ea typeface="Georgia"/>
                <a:cs typeface="Georgia"/>
                <a:sym typeface="Georgia"/>
              </a:rPr>
              <a:t>Determine if two products are </a:t>
            </a:r>
            <a:r>
              <a:rPr lang="en" sz="3300" u="sng">
                <a:latin typeface="Georgia"/>
                <a:ea typeface="Georgia"/>
                <a:cs typeface="Georgia"/>
                <a:sym typeface="Georgia"/>
              </a:rPr>
              <a:t>similar</a:t>
            </a:r>
            <a:endParaRPr b="1" sz="1350">
              <a:solidFill>
                <a:srgbClr val="FFFF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18650" y="214325"/>
            <a:ext cx="4236600" cy="47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“Similarity computation”</a:t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Using product </a:t>
            </a:r>
            <a:r>
              <a:rPr b="1" lang="en" u="sng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images</a:t>
            </a:r>
            <a:endParaRPr b="1" u="sng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Using product </a:t>
            </a:r>
            <a:r>
              <a:rPr b="1" lang="en" u="sng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meta-data</a:t>
            </a:r>
            <a:endParaRPr b="1" u="sng"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914350" y="730325"/>
            <a:ext cx="40452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Solution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33175" y="3034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65500" y="1893424"/>
            <a:ext cx="40452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Build product recommendation systems supported by accurate product similarity matching.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939500" y="214325"/>
            <a:ext cx="3837000" cy="47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“Shopee</a:t>
            </a:r>
            <a:r>
              <a:rPr b="1" lang="en" sz="2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”</a:t>
            </a:r>
            <a:endParaRPr b="1" sz="2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Driven by the need to support more accurate product categorization, listings for customers and, also to uncover marketplace spam.</a:t>
            </a:r>
            <a:endParaRPr>
              <a:solidFill>
                <a:srgbClr val="A1D68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295825" y="214325"/>
            <a:ext cx="40452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</a:t>
            </a: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Dataset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3596475" y="87415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“Total Size” </a:t>
            </a:r>
            <a:r>
              <a:rPr b="1" lang="en" sz="2200">
                <a:solidFill>
                  <a:srgbClr val="A1D68B"/>
                </a:solidFill>
                <a:latin typeface="Georgia"/>
                <a:ea typeface="Georgia"/>
                <a:cs typeface="Georgia"/>
                <a:sym typeface="Georgia"/>
              </a:rPr>
              <a:t>1.79 GB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" y="1797225"/>
            <a:ext cx="4127699" cy="237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968" y="214325"/>
            <a:ext cx="1081707" cy="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818425" y="45779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‘Pandas profiling’ GUI for </a:t>
            </a:r>
            <a:r>
              <a:rPr b="1"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1541" y="1797225"/>
            <a:ext cx="4602208" cy="23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182150" y="143095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TRAIN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784150" y="1416825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TEST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725" y="4473812"/>
            <a:ext cx="1081700" cy="48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57300"/>
            <a:ext cx="40452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Sample train images</a:t>
            </a:r>
            <a:endParaRPr sz="3400"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939500" y="354225"/>
            <a:ext cx="3837000" cy="6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/>
              <a:t>Sample test images</a:t>
            </a:r>
            <a:endParaRPr sz="33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88" y="1006025"/>
            <a:ext cx="4152626" cy="40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513" y="906700"/>
            <a:ext cx="4324976" cy="19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695525" y="3083450"/>
            <a:ext cx="43251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Prediction</a:t>
            </a:r>
            <a:r>
              <a:rPr b="1" lang="en" sz="20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 test size: </a:t>
            </a:r>
            <a:r>
              <a:rPr b="1" lang="e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 images</a:t>
            </a:r>
            <a:endParaRPr b="1"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Evaluation test size: </a:t>
            </a:r>
            <a:r>
              <a:rPr b="1" lang="e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70,000 images</a:t>
            </a:r>
            <a:endParaRPr b="1"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73550" y="22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Solution Architecture</a:t>
            </a:r>
            <a:endParaRPr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700" y="154675"/>
            <a:ext cx="4257050" cy="483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265500" y="1512425"/>
            <a:ext cx="40452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Resnet 152/ 50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Efficient 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Eca-nfnet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latin typeface="Georgia"/>
                <a:ea typeface="Georgia"/>
                <a:cs typeface="Georgia"/>
                <a:sym typeface="Georgia"/>
              </a:rPr>
              <a:t>WHY ? </a:t>
            </a:r>
            <a:endParaRPr b="1" u="sng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CNN backbones that have provided exemplary results on various well known image datasets.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2372025" y="214325"/>
            <a:ext cx="40452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ML Pipeline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158000" y="100260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Match-by Image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4572000" y="1002600"/>
            <a:ext cx="3837000" cy="6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8BC34A"/>
                </a:solidFill>
                <a:latin typeface="Georgia"/>
                <a:ea typeface="Georgia"/>
                <a:cs typeface="Georgia"/>
                <a:sym typeface="Georgia"/>
              </a:rPr>
              <a:t>Match-by meta-data</a:t>
            </a:r>
            <a:endParaRPr b="1" sz="2200">
              <a:solidFill>
                <a:srgbClr val="8BC34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716" y="1490400"/>
            <a:ext cx="3741360" cy="32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75" y="1490400"/>
            <a:ext cx="3552641" cy="32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0" y="88713"/>
            <a:ext cx="3950825" cy="495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0150"/>
            <a:ext cx="4578123" cy="25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type="title"/>
          </p:nvPr>
        </p:nvSpPr>
        <p:spPr>
          <a:xfrm>
            <a:off x="4838463" y="287175"/>
            <a:ext cx="4045200" cy="7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9900"/>
                </a:solidFill>
              </a:rPr>
              <a:t>Algorithm </a:t>
            </a:r>
            <a:r>
              <a:rPr b="1" lang="en" sz="3200">
                <a:solidFill>
                  <a:srgbClr val="FF9900"/>
                </a:solidFill>
              </a:rPr>
              <a:t>variations</a:t>
            </a:r>
            <a:endParaRPr b="1" sz="32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