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 Slab"/>
      <p:regular r:id="rId18"/>
      <p:bold r:id="rId19"/>
    </p:embeddedFont>
    <p:embeddedFont>
      <p:font typeface="Proxima Nova"/>
      <p:regular r:id="rId20"/>
      <p:bold r:id="rId21"/>
      <p:italic r:id="rId22"/>
      <p:boldItalic r:id="rId23"/>
    </p:embeddedFon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regular.fntdata"/><Relationship Id="rId22" Type="http://schemas.openxmlformats.org/officeDocument/2006/relationships/font" Target="fonts/ProximaNova-italic.fntdata"/><Relationship Id="rId21" Type="http://schemas.openxmlformats.org/officeDocument/2006/relationships/font" Target="fonts/ProximaNova-bold.fntdata"/><Relationship Id="rId24" Type="http://schemas.openxmlformats.org/officeDocument/2006/relationships/font" Target="fonts/Roboto-regular.fntdata"/><Relationship Id="rId23" Type="http://schemas.openxmlformats.org/officeDocument/2006/relationships/font" Target="fonts/ProximaNova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Slab-bold.fntdata"/><Relationship Id="rId18" Type="http://schemas.openxmlformats.org/officeDocument/2006/relationships/font" Target="fonts/RobotoSlab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adc63d6b91_0_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adc63d6b91_0_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d122c779e8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d122c779e8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e8417e34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ae8417e34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e8417e56f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ae8417e56f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e8417e34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e8417e34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e8417e3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ae8417e3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122c779e8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122c779e8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122c779e8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122c779e8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122c779e8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122c779e8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122c779e8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d122c779e8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adc63d6b91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adc63d6b91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2.png"/><Relationship Id="rId5" Type="http://schemas.openxmlformats.org/officeDocument/2006/relationships/image" Target="../media/image14.png"/><Relationship Id="rId6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Relationship Id="rId4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/>
        </p:nvSpPr>
        <p:spPr>
          <a:xfrm>
            <a:off x="298200" y="803225"/>
            <a:ext cx="8700000" cy="77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SHOPEE - Price match guarantee</a:t>
            </a:r>
            <a:endParaRPr b="1" sz="35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510450" y="1519938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rPr>
              <a:t>Kaggle CHALLENGE</a:t>
            </a:r>
            <a:endParaRPr b="1" sz="2100">
              <a:solidFill>
                <a:schemeClr val="lt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527100" y="3156900"/>
            <a:ext cx="8242200" cy="77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CMPE 256: Web And Big Data Mining</a:t>
            </a:r>
            <a:endParaRPr b="1" sz="25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643150" y="3842688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Instructor. Dr. Magdalini Eirinaki</a:t>
            </a:r>
            <a:endParaRPr sz="2800">
              <a:solidFill>
                <a:srgbClr val="ADADA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8575" y="2293088"/>
            <a:ext cx="1728381" cy="1054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/>
        </p:nvSpPr>
        <p:spPr>
          <a:xfrm>
            <a:off x="2251200" y="1455000"/>
            <a:ext cx="4045200" cy="3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8BC34A"/>
                </a:solidFill>
                <a:latin typeface="Roboto"/>
                <a:ea typeface="Roboto"/>
                <a:cs typeface="Roboto"/>
                <a:sym typeface="Roboto"/>
              </a:rPr>
              <a:t>Total Training Time</a:t>
            </a:r>
            <a:endParaRPr sz="1600">
              <a:solidFill>
                <a:srgbClr val="8BC34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~40 hours == 20 Epochs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8BC34A"/>
                </a:solidFill>
                <a:latin typeface="Roboto"/>
                <a:ea typeface="Roboto"/>
                <a:cs typeface="Roboto"/>
                <a:sym typeface="Roboto"/>
              </a:rPr>
              <a:t>Training CV Score</a:t>
            </a:r>
            <a:endParaRPr sz="1600">
              <a:solidFill>
                <a:srgbClr val="8BC34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0.87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8BC34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8BC34A"/>
                </a:solidFill>
                <a:latin typeface="Roboto"/>
                <a:ea typeface="Roboto"/>
                <a:cs typeface="Roboto"/>
                <a:sym typeface="Roboto"/>
              </a:rPr>
              <a:t>F1 Score</a:t>
            </a:r>
            <a:endParaRPr sz="1600">
              <a:solidFill>
                <a:srgbClr val="8BC34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0.733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8BC34A"/>
                </a:solidFill>
                <a:latin typeface="Roboto"/>
                <a:ea typeface="Roboto"/>
                <a:cs typeface="Roboto"/>
                <a:sym typeface="Roboto"/>
              </a:rPr>
              <a:t>Kaggle public leaderboard</a:t>
            </a:r>
            <a:endParaRPr sz="1600">
              <a:solidFill>
                <a:srgbClr val="8BC34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Top 12%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8BC34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22"/>
          <p:cNvSpPr/>
          <p:nvPr/>
        </p:nvSpPr>
        <p:spPr>
          <a:xfrm>
            <a:off x="2918138" y="1344575"/>
            <a:ext cx="2711325" cy="3459900"/>
          </a:xfrm>
          <a:prstGeom prst="flowChartOffpageConnector">
            <a:avLst/>
          </a:prstGeom>
          <a:noFill/>
          <a:ln cap="flat" cmpd="sng" w="28575">
            <a:solidFill>
              <a:srgbClr val="FFEB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BC34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BC34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22"/>
          <p:cNvSpPr txBox="1"/>
          <p:nvPr/>
        </p:nvSpPr>
        <p:spPr>
          <a:xfrm>
            <a:off x="85975" y="87125"/>
            <a:ext cx="8809500" cy="92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Ensembled Model Evaluation (EffNetB6 + ec-nfnet-10)</a:t>
            </a:r>
            <a:endParaRPr b="1" sz="25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183175" y="730325"/>
            <a:ext cx="4045200" cy="92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Georgia"/>
                <a:ea typeface="Georgia"/>
                <a:cs typeface="Georgia"/>
                <a:sym typeface="Georgia"/>
              </a:rPr>
              <a:t>Things that worked</a:t>
            </a:r>
            <a:endParaRPr b="1" sz="3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0" name="Google Shape;170;p23"/>
          <p:cNvSpPr txBox="1"/>
          <p:nvPr>
            <p:ph idx="1" type="subTitle"/>
          </p:nvPr>
        </p:nvSpPr>
        <p:spPr>
          <a:xfrm>
            <a:off x="288050" y="1947600"/>
            <a:ext cx="4045200" cy="19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Georgia"/>
                <a:ea typeface="Georgia"/>
                <a:cs typeface="Georgia"/>
                <a:sym typeface="Georgia"/>
              </a:rPr>
              <a:t>Successfully trained shoppee dataset using different pretrained image processing models and completed predictions for the test dataset.</a:t>
            </a:r>
            <a:endParaRPr b="1" sz="2200">
              <a:solidFill>
                <a:srgbClr val="FFFFFF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1" name="Google Shape;171;p23"/>
          <p:cNvSpPr txBox="1"/>
          <p:nvPr>
            <p:ph idx="2" type="body"/>
          </p:nvPr>
        </p:nvSpPr>
        <p:spPr>
          <a:xfrm>
            <a:off x="4818650" y="214325"/>
            <a:ext cx="4236600" cy="470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“Challenges faced”</a:t>
            </a:r>
            <a:endParaRPr b="1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A1D68B"/>
                </a:solidFill>
                <a:latin typeface="Georgia"/>
                <a:ea typeface="Georgia"/>
                <a:cs typeface="Georgia"/>
                <a:sym typeface="Georgia"/>
              </a:rPr>
              <a:t>Most training on GPU </a:t>
            </a:r>
            <a:r>
              <a:rPr b="1" lang="en">
                <a:solidFill>
                  <a:srgbClr val="A1D68B"/>
                </a:solidFill>
                <a:latin typeface="Georgia"/>
                <a:ea typeface="Georgia"/>
                <a:cs typeface="Georgia"/>
                <a:sym typeface="Georgia"/>
              </a:rPr>
              <a:t>broke after 10 epochs(after 10 hours approx)</a:t>
            </a:r>
            <a:r>
              <a:rPr lang="en">
                <a:solidFill>
                  <a:srgbClr val="A1D68B"/>
                </a:solidFill>
                <a:latin typeface="Georgia"/>
                <a:ea typeface="Georgia"/>
                <a:cs typeface="Georgia"/>
                <a:sym typeface="Georgia"/>
              </a:rPr>
              <a:t>, so in order to train for more epochs, ran training in a batch of 10 epochs by saving and continuing from previous </a:t>
            </a:r>
            <a:r>
              <a:rPr lang="en" u="sng">
                <a:solidFill>
                  <a:srgbClr val="A1D68B"/>
                </a:solidFill>
                <a:latin typeface="Georgia"/>
                <a:ea typeface="Georgia"/>
                <a:cs typeface="Georgia"/>
                <a:sym typeface="Georgia"/>
              </a:rPr>
              <a:t>Checkpoints</a:t>
            </a:r>
            <a:r>
              <a:rPr lang="en">
                <a:solidFill>
                  <a:srgbClr val="A1D68B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 b="1" u="sng">
              <a:solidFill>
                <a:srgbClr val="A1D68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2" name="Google Shape;172;p23"/>
          <p:cNvSpPr txBox="1"/>
          <p:nvPr>
            <p:ph type="title"/>
          </p:nvPr>
        </p:nvSpPr>
        <p:spPr>
          <a:xfrm>
            <a:off x="4914350" y="730325"/>
            <a:ext cx="4045200" cy="92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Things that didn’t work</a:t>
            </a:r>
            <a:endParaRPr b="1" sz="25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title"/>
          </p:nvPr>
        </p:nvSpPr>
        <p:spPr>
          <a:xfrm>
            <a:off x="323250" y="803050"/>
            <a:ext cx="4045200" cy="331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Future Scope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4"/>
          <p:cNvSpPr txBox="1"/>
          <p:nvPr>
            <p:ph idx="2" type="body"/>
          </p:nvPr>
        </p:nvSpPr>
        <p:spPr>
          <a:xfrm>
            <a:off x="4700100" y="859000"/>
            <a:ext cx="4443900" cy="36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b="1" lang="en" sz="1600">
                <a:solidFill>
                  <a:srgbClr val="FFFFFF"/>
                </a:solidFill>
              </a:rPr>
              <a:t>To try [Fastai + Annoy] (Match by image) along with BART tokenizer(match by tit</a:t>
            </a:r>
            <a:r>
              <a:rPr b="1" lang="en" sz="1600"/>
              <a:t>le) to find similar products</a:t>
            </a:r>
            <a:r>
              <a:rPr lang="en" sz="900">
                <a:latin typeface="Arial"/>
                <a:ea typeface="Arial"/>
                <a:cs typeface="Arial"/>
                <a:sym typeface="Arial"/>
              </a:rPr>
              <a:t>.</a:t>
            </a:r>
            <a:endParaRPr sz="9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b="1" lang="en" sz="1600">
                <a:solidFill>
                  <a:srgbClr val="FFFFFF"/>
                </a:solidFill>
              </a:rPr>
              <a:t>Can be extended for different product domains.</a:t>
            </a:r>
            <a:endParaRPr b="1" sz="16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b="1" lang="en" sz="1600">
                <a:solidFill>
                  <a:srgbClr val="FFFFFF"/>
                </a:solidFill>
              </a:rPr>
              <a:t>Build product-based recommendation systems.</a:t>
            </a:r>
            <a:endParaRPr b="1" sz="16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solidFill>
                <a:srgbClr val="8BC34A"/>
              </a:solidFill>
            </a:endParaRPr>
          </a:p>
        </p:txBody>
      </p:sp>
      <p:pic>
        <p:nvPicPr>
          <p:cNvPr id="179" name="Google Shape;17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742309">
            <a:off x="192050" y="2473799"/>
            <a:ext cx="2078825" cy="1247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0874" y="2706170"/>
            <a:ext cx="1647925" cy="2090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/>
        </p:nvSpPr>
        <p:spPr>
          <a:xfrm>
            <a:off x="1051025" y="275850"/>
            <a:ext cx="7201200" cy="77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Our Team</a:t>
            </a:r>
            <a:endParaRPr b="1" sz="53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2797925" y="1534875"/>
            <a:ext cx="3372300" cy="11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Akash Aggarwal</a:t>
            </a:r>
            <a:endParaRPr sz="19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Sowmya Mruthyunjaya</a:t>
            </a:r>
            <a:endParaRPr sz="19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Sudha Vijayakumar</a:t>
            </a:r>
            <a:endParaRPr sz="19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A1D68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4879925" y="1534875"/>
            <a:ext cx="3372300" cy="7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A1D68B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0563" y="275850"/>
            <a:ext cx="2302874" cy="9691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/>
        </p:nvSpPr>
        <p:spPr>
          <a:xfrm>
            <a:off x="1758825" y="3456675"/>
            <a:ext cx="5945700" cy="616200"/>
          </a:xfrm>
          <a:prstGeom prst="rect">
            <a:avLst/>
          </a:prstGeom>
          <a:noFill/>
          <a:ln cap="flat" cmpd="sng" w="19050">
            <a:solidFill>
              <a:srgbClr val="FFEB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    Thanks to the kaggle community!</a:t>
            </a:r>
            <a:endParaRPr sz="25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0231" y="4260300"/>
            <a:ext cx="1595445" cy="6162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/>
        </p:nvSpPr>
        <p:spPr>
          <a:xfrm>
            <a:off x="1758825" y="4329900"/>
            <a:ext cx="6988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Team</a:t>
            </a:r>
            <a:r>
              <a:rPr lang="en" sz="19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: Recommenders-4m-SPARTAN</a:t>
            </a:r>
            <a:r>
              <a:rPr lang="en" sz="900"/>
              <a:t>,</a:t>
            </a:r>
            <a:endParaRPr sz="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183175" y="730325"/>
            <a:ext cx="4045200" cy="92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Problem</a:t>
            </a:r>
            <a:endParaRPr b="1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0" name="Google Shape;80;p15"/>
          <p:cNvSpPr txBox="1"/>
          <p:nvPr>
            <p:ph idx="1" type="subTitle"/>
          </p:nvPr>
        </p:nvSpPr>
        <p:spPr>
          <a:xfrm>
            <a:off x="288050" y="1947600"/>
            <a:ext cx="4045200" cy="11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Georgia"/>
                <a:ea typeface="Georgia"/>
                <a:cs typeface="Georgia"/>
                <a:sym typeface="Georgia"/>
              </a:rPr>
              <a:t>Determine if two products are </a:t>
            </a:r>
            <a:r>
              <a:rPr lang="en" sz="3300" u="sng">
                <a:latin typeface="Georgia"/>
                <a:ea typeface="Georgia"/>
                <a:cs typeface="Georgia"/>
                <a:sym typeface="Georgia"/>
              </a:rPr>
              <a:t>similar</a:t>
            </a:r>
            <a:endParaRPr b="1" sz="1350">
              <a:solidFill>
                <a:srgbClr val="FFFFFF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1" name="Google Shape;81;p15"/>
          <p:cNvSpPr txBox="1"/>
          <p:nvPr>
            <p:ph idx="2" type="body"/>
          </p:nvPr>
        </p:nvSpPr>
        <p:spPr>
          <a:xfrm>
            <a:off x="4818650" y="214325"/>
            <a:ext cx="4236600" cy="470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“Similarity computation”</a:t>
            </a:r>
            <a:endParaRPr b="1" sz="23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1D68B"/>
                </a:solidFill>
                <a:latin typeface="Georgia"/>
                <a:ea typeface="Georgia"/>
                <a:cs typeface="Georgia"/>
                <a:sym typeface="Georgia"/>
              </a:rPr>
              <a:t>Using product </a:t>
            </a:r>
            <a:r>
              <a:rPr b="1" lang="en" u="sng">
                <a:solidFill>
                  <a:srgbClr val="A1D68B"/>
                </a:solidFill>
                <a:latin typeface="Georgia"/>
                <a:ea typeface="Georgia"/>
                <a:cs typeface="Georgia"/>
                <a:sym typeface="Georgia"/>
              </a:rPr>
              <a:t>images</a:t>
            </a:r>
            <a:endParaRPr b="1" u="sng">
              <a:solidFill>
                <a:srgbClr val="A1D68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A1D68B"/>
                </a:solidFill>
                <a:latin typeface="Georgia"/>
                <a:ea typeface="Georgia"/>
                <a:cs typeface="Georgia"/>
                <a:sym typeface="Georgia"/>
              </a:rPr>
              <a:t>Using product </a:t>
            </a:r>
            <a:r>
              <a:rPr b="1" lang="en" u="sng">
                <a:solidFill>
                  <a:srgbClr val="A1D68B"/>
                </a:solidFill>
                <a:latin typeface="Georgia"/>
                <a:ea typeface="Georgia"/>
                <a:cs typeface="Georgia"/>
                <a:sym typeface="Georgia"/>
              </a:rPr>
              <a:t>meta-data</a:t>
            </a:r>
            <a:endParaRPr b="1" u="sng">
              <a:solidFill>
                <a:srgbClr val="A1D68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2" name="Google Shape;82;p15"/>
          <p:cNvSpPr txBox="1"/>
          <p:nvPr>
            <p:ph type="title"/>
          </p:nvPr>
        </p:nvSpPr>
        <p:spPr>
          <a:xfrm>
            <a:off x="4914350" y="730325"/>
            <a:ext cx="4045200" cy="92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Solution</a:t>
            </a:r>
            <a:endParaRPr b="1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33175" y="303450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Motivation</a:t>
            </a:r>
            <a:endParaRPr b="1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8" name="Google Shape;88;p16"/>
          <p:cNvSpPr txBox="1"/>
          <p:nvPr>
            <p:ph idx="1" type="subTitle"/>
          </p:nvPr>
        </p:nvSpPr>
        <p:spPr>
          <a:xfrm>
            <a:off x="265500" y="1893424"/>
            <a:ext cx="4045200" cy="22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Build product recommendation systems supported by accurate product similarity matching.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9" name="Google Shape;89;p16"/>
          <p:cNvSpPr txBox="1"/>
          <p:nvPr>
            <p:ph idx="2" type="body"/>
          </p:nvPr>
        </p:nvSpPr>
        <p:spPr>
          <a:xfrm>
            <a:off x="4939500" y="214325"/>
            <a:ext cx="3837000" cy="470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“Shopee</a:t>
            </a:r>
            <a:r>
              <a:rPr b="1" lang="en" sz="23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”</a:t>
            </a:r>
            <a:endParaRPr b="1" sz="23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1D68B"/>
                </a:solidFill>
                <a:latin typeface="Georgia"/>
                <a:ea typeface="Georgia"/>
                <a:cs typeface="Georgia"/>
                <a:sym typeface="Georgia"/>
              </a:rPr>
              <a:t>Driven by the need to support more accurate product categorization, listings for customers and, also to uncover marketplace spam.</a:t>
            </a:r>
            <a:endParaRPr>
              <a:solidFill>
                <a:srgbClr val="A1D68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8BC34A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2295825" y="214325"/>
            <a:ext cx="4045200" cy="74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       </a:t>
            </a:r>
            <a:r>
              <a:rPr b="1" lang="en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Dataset</a:t>
            </a:r>
            <a:endParaRPr b="1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5" name="Google Shape;95;p17"/>
          <p:cNvSpPr txBox="1"/>
          <p:nvPr>
            <p:ph idx="2" type="body"/>
          </p:nvPr>
        </p:nvSpPr>
        <p:spPr>
          <a:xfrm>
            <a:off x="3596475" y="874150"/>
            <a:ext cx="3837000" cy="60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9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“Total Size” </a:t>
            </a:r>
            <a:r>
              <a:rPr b="1" lang="en" sz="2200">
                <a:solidFill>
                  <a:srgbClr val="A1D68B"/>
                </a:solidFill>
                <a:latin typeface="Georgia"/>
                <a:ea typeface="Georgia"/>
                <a:cs typeface="Georgia"/>
                <a:sym typeface="Georgia"/>
              </a:rPr>
              <a:t>1.79 GB</a:t>
            </a:r>
            <a:endParaRPr b="1" sz="2200">
              <a:solidFill>
                <a:srgbClr val="8BC34A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150" y="1797225"/>
            <a:ext cx="4127699" cy="2375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2968" y="214325"/>
            <a:ext cx="1081707" cy="6598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/>
        </p:nvSpPr>
        <p:spPr>
          <a:xfrm>
            <a:off x="2818425" y="457790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Using ‘Pandas profiling’ GUI for </a:t>
            </a:r>
            <a:r>
              <a:rPr b="1" lang="en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EDA</a:t>
            </a:r>
            <a:r>
              <a:rPr lang="en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13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01541" y="1797225"/>
            <a:ext cx="4602208" cy="237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 txBox="1"/>
          <p:nvPr>
            <p:ph idx="2" type="body"/>
          </p:nvPr>
        </p:nvSpPr>
        <p:spPr>
          <a:xfrm>
            <a:off x="182150" y="1430950"/>
            <a:ext cx="3837000" cy="60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8BC34A"/>
                </a:solidFill>
                <a:latin typeface="Georgia"/>
                <a:ea typeface="Georgia"/>
                <a:cs typeface="Georgia"/>
                <a:sym typeface="Georgia"/>
              </a:rPr>
              <a:t>TRAIN</a:t>
            </a:r>
            <a:endParaRPr b="1" sz="2200">
              <a:solidFill>
                <a:srgbClr val="8BC34A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1" name="Google Shape;101;p17"/>
          <p:cNvSpPr txBox="1"/>
          <p:nvPr>
            <p:ph idx="2" type="body"/>
          </p:nvPr>
        </p:nvSpPr>
        <p:spPr>
          <a:xfrm>
            <a:off x="4784150" y="1416825"/>
            <a:ext cx="3837000" cy="60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8BC34A"/>
                </a:solidFill>
                <a:latin typeface="Georgia"/>
                <a:ea typeface="Georgia"/>
                <a:cs typeface="Georgia"/>
                <a:sym typeface="Georgia"/>
              </a:rPr>
              <a:t>TEST</a:t>
            </a:r>
            <a:endParaRPr b="1" sz="2200">
              <a:solidFill>
                <a:srgbClr val="8BC34A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76725" y="4473812"/>
            <a:ext cx="1081700" cy="488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373550" y="227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Solution Architecture</a:t>
            </a:r>
            <a:endParaRPr b="1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8700" y="154675"/>
            <a:ext cx="4257050" cy="4834151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>
            <p:ph idx="1" type="subTitle"/>
          </p:nvPr>
        </p:nvSpPr>
        <p:spPr>
          <a:xfrm>
            <a:off x="265500" y="1512425"/>
            <a:ext cx="4045200" cy="34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Georgia"/>
              <a:buChar char="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Resnet 152/ 50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Georgia"/>
              <a:buChar char="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Efficient net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Georgia"/>
              <a:buChar char="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Eca-nfnet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u="sng">
                <a:latin typeface="Georgia"/>
                <a:ea typeface="Georgia"/>
                <a:cs typeface="Georgia"/>
                <a:sym typeface="Georgia"/>
              </a:rPr>
              <a:t>WHY ? </a:t>
            </a:r>
            <a:endParaRPr b="1" u="sng">
              <a:latin typeface="Georgia"/>
              <a:ea typeface="Georgia"/>
              <a:cs typeface="Georgia"/>
              <a:sym typeface="Georgia"/>
            </a:endParaRPr>
          </a:p>
          <a:p>
            <a:pPr indent="-3619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100"/>
              <a:buFont typeface="Georgia"/>
              <a:buChar char="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CNN backbones that have provided exemplary results on various well known image datasets.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2372025" y="214325"/>
            <a:ext cx="4045200" cy="74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ML Pipeline</a:t>
            </a:r>
            <a:endParaRPr b="1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5" name="Google Shape;115;p19"/>
          <p:cNvSpPr txBox="1"/>
          <p:nvPr>
            <p:ph idx="2" type="body"/>
          </p:nvPr>
        </p:nvSpPr>
        <p:spPr>
          <a:xfrm>
            <a:off x="158000" y="1002600"/>
            <a:ext cx="3837000" cy="60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8BC34A"/>
                </a:solidFill>
                <a:latin typeface="Georgia"/>
                <a:ea typeface="Georgia"/>
                <a:cs typeface="Georgia"/>
                <a:sym typeface="Georgia"/>
              </a:rPr>
              <a:t>Match-by Image</a:t>
            </a:r>
            <a:endParaRPr b="1" sz="2200">
              <a:solidFill>
                <a:srgbClr val="8BC34A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6" name="Google Shape;116;p19"/>
          <p:cNvSpPr txBox="1"/>
          <p:nvPr>
            <p:ph idx="2" type="body"/>
          </p:nvPr>
        </p:nvSpPr>
        <p:spPr>
          <a:xfrm>
            <a:off x="4572000" y="1002600"/>
            <a:ext cx="3837000" cy="60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8BC34A"/>
                </a:solidFill>
                <a:latin typeface="Georgia"/>
                <a:ea typeface="Georgia"/>
                <a:cs typeface="Georgia"/>
                <a:sym typeface="Georgia"/>
              </a:rPr>
              <a:t>Match-by meta-data</a:t>
            </a:r>
            <a:endParaRPr b="1" sz="2200">
              <a:solidFill>
                <a:srgbClr val="8BC34A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5716" y="1490400"/>
            <a:ext cx="3741360" cy="322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375" y="1490400"/>
            <a:ext cx="3552641" cy="322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250" y="88713"/>
            <a:ext cx="3950825" cy="4954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340150"/>
            <a:ext cx="4578123" cy="2594326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 txBox="1"/>
          <p:nvPr>
            <p:ph type="title"/>
          </p:nvPr>
        </p:nvSpPr>
        <p:spPr>
          <a:xfrm>
            <a:off x="4838463" y="287175"/>
            <a:ext cx="4045200" cy="74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FF9900"/>
                </a:solidFill>
              </a:rPr>
              <a:t>Algorithm </a:t>
            </a:r>
            <a:r>
              <a:rPr b="1" lang="en" sz="3200">
                <a:solidFill>
                  <a:srgbClr val="FF9900"/>
                </a:solidFill>
              </a:rPr>
              <a:t>variations</a:t>
            </a:r>
            <a:endParaRPr b="1" sz="3200">
              <a:solidFill>
                <a:srgbClr val="FF99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21"/>
          <p:cNvGrpSpPr/>
          <p:nvPr/>
        </p:nvGrpSpPr>
        <p:grpSpPr>
          <a:xfrm>
            <a:off x="2955078" y="1823523"/>
            <a:ext cx="1101051" cy="1229192"/>
            <a:chOff x="1072938" y="238145"/>
            <a:chExt cx="1440600" cy="1655700"/>
          </a:xfrm>
        </p:grpSpPr>
        <p:sp>
          <p:nvSpPr>
            <p:cNvPr id="131" name="Google Shape;131;p21"/>
            <p:cNvSpPr/>
            <p:nvPr/>
          </p:nvSpPr>
          <p:spPr>
            <a:xfrm rot="5400000">
              <a:off x="965388" y="345695"/>
              <a:ext cx="1655700" cy="14406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8BC34A"/>
            </a:solidFill>
            <a:ln cap="flat" cmpd="sng" w="15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1"/>
            <p:cNvSpPr txBox="1"/>
            <p:nvPr/>
          </p:nvSpPr>
          <p:spPr>
            <a:xfrm>
              <a:off x="1297460" y="739071"/>
              <a:ext cx="991500" cy="897000"/>
            </a:xfrm>
            <a:prstGeom prst="rect">
              <a:avLst/>
            </a:prstGeom>
            <a:solidFill>
              <a:srgbClr val="8BC34A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/>
                <a:t>EffNetB6</a:t>
              </a:r>
              <a:endParaRPr sz="1300"/>
            </a:p>
          </p:txBody>
        </p:sp>
      </p:grpSp>
      <p:sp>
        <p:nvSpPr>
          <p:cNvPr id="133" name="Google Shape;133;p21"/>
          <p:cNvSpPr txBox="1"/>
          <p:nvPr/>
        </p:nvSpPr>
        <p:spPr>
          <a:xfrm>
            <a:off x="1951550" y="548350"/>
            <a:ext cx="208500" cy="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1"/>
          <p:cNvSpPr/>
          <p:nvPr/>
        </p:nvSpPr>
        <p:spPr>
          <a:xfrm rot="5400000">
            <a:off x="1115075" y="2979050"/>
            <a:ext cx="1294200" cy="10587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8BC34A"/>
          </a:solidFill>
          <a:ln cap="flat" cmpd="sng" w="158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1"/>
          <p:cNvSpPr txBox="1"/>
          <p:nvPr/>
        </p:nvSpPr>
        <p:spPr>
          <a:xfrm>
            <a:off x="1388232" y="3113096"/>
            <a:ext cx="747900" cy="8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/>
              <a:t>Resnet152</a:t>
            </a:r>
            <a:endParaRPr sz="1100"/>
          </a:p>
        </p:txBody>
      </p:sp>
      <p:sp>
        <p:nvSpPr>
          <p:cNvPr id="136" name="Google Shape;136;p21"/>
          <p:cNvSpPr txBox="1"/>
          <p:nvPr/>
        </p:nvSpPr>
        <p:spPr>
          <a:xfrm>
            <a:off x="811382" y="4084971"/>
            <a:ext cx="747900" cy="8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/>
              <a:t>SVM</a:t>
            </a:r>
            <a:endParaRPr sz="1100"/>
          </a:p>
        </p:txBody>
      </p:sp>
      <p:sp>
        <p:nvSpPr>
          <p:cNvPr id="137" name="Google Shape;137;p21"/>
          <p:cNvSpPr txBox="1"/>
          <p:nvPr/>
        </p:nvSpPr>
        <p:spPr>
          <a:xfrm>
            <a:off x="3152795" y="4150771"/>
            <a:ext cx="747900" cy="8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/>
              <a:t>ML NN</a:t>
            </a:r>
            <a:endParaRPr sz="1100"/>
          </a:p>
        </p:txBody>
      </p:sp>
      <p:sp>
        <p:nvSpPr>
          <p:cNvPr id="138" name="Google Shape;138;p21"/>
          <p:cNvSpPr txBox="1"/>
          <p:nvPr/>
        </p:nvSpPr>
        <p:spPr>
          <a:xfrm>
            <a:off x="3152795" y="4150771"/>
            <a:ext cx="747900" cy="8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/>
              <a:t>ML NN</a:t>
            </a:r>
            <a:endParaRPr sz="1100"/>
          </a:p>
        </p:txBody>
      </p:sp>
      <p:grpSp>
        <p:nvGrpSpPr>
          <p:cNvPr id="139" name="Google Shape;139;p21"/>
          <p:cNvGrpSpPr/>
          <p:nvPr/>
        </p:nvGrpSpPr>
        <p:grpSpPr>
          <a:xfrm>
            <a:off x="629956" y="1813145"/>
            <a:ext cx="3666094" cy="2316101"/>
            <a:chOff x="1072938" y="234651"/>
            <a:chExt cx="4888125" cy="3088135"/>
          </a:xfrm>
        </p:grpSpPr>
        <p:sp>
          <p:nvSpPr>
            <p:cNvPr id="140" name="Google Shape;140;p21"/>
            <p:cNvSpPr/>
            <p:nvPr/>
          </p:nvSpPr>
          <p:spPr>
            <a:xfrm rot="5400000">
              <a:off x="2509632" y="342201"/>
              <a:ext cx="1655700" cy="14406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FFFF00"/>
            </a:solidFill>
            <a:ln cap="flat" cmpd="sng" w="15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1"/>
            <p:cNvSpPr txBox="1"/>
            <p:nvPr/>
          </p:nvSpPr>
          <p:spPr>
            <a:xfrm>
              <a:off x="2841704" y="492684"/>
              <a:ext cx="991500" cy="113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/>
                <a:t>EffNetB5</a:t>
              </a:r>
              <a:endParaRPr sz="1200"/>
            </a:p>
          </p:txBody>
        </p:sp>
        <p:sp>
          <p:nvSpPr>
            <p:cNvPr id="142" name="Google Shape;142;p21"/>
            <p:cNvSpPr/>
            <p:nvPr/>
          </p:nvSpPr>
          <p:spPr>
            <a:xfrm>
              <a:off x="4113063" y="569309"/>
              <a:ext cx="1848000" cy="9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1"/>
            <p:cNvSpPr/>
            <p:nvPr/>
          </p:nvSpPr>
          <p:spPr>
            <a:xfrm rot="5400000">
              <a:off x="965388" y="345695"/>
              <a:ext cx="1655700" cy="14406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FFFF00"/>
            </a:solidFill>
            <a:ln cap="flat" cmpd="sng" w="15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1"/>
            <p:cNvSpPr txBox="1"/>
            <p:nvPr/>
          </p:nvSpPr>
          <p:spPr>
            <a:xfrm>
              <a:off x="1297460" y="496177"/>
              <a:ext cx="991500" cy="113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/>
                <a:t>EffNetB3</a:t>
              </a:r>
              <a:endParaRPr sz="1100"/>
            </a:p>
          </p:txBody>
        </p:sp>
        <p:sp>
          <p:nvSpPr>
            <p:cNvPr id="145" name="Google Shape;145;p21"/>
            <p:cNvSpPr/>
            <p:nvPr/>
          </p:nvSpPr>
          <p:spPr>
            <a:xfrm>
              <a:off x="1696750" y="1996884"/>
              <a:ext cx="1788300" cy="9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146" name="Google Shape;146;p21"/>
            <p:cNvSpPr/>
            <p:nvPr/>
          </p:nvSpPr>
          <p:spPr>
            <a:xfrm rot="5400000">
              <a:off x="3296123" y="1774637"/>
              <a:ext cx="1655700" cy="14406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FFFF00"/>
            </a:solidFill>
            <a:ln cap="flat" cmpd="sng" w="15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1"/>
            <p:cNvSpPr txBox="1"/>
            <p:nvPr/>
          </p:nvSpPr>
          <p:spPr>
            <a:xfrm>
              <a:off x="3628196" y="1925119"/>
              <a:ext cx="991500" cy="113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" sz="1300"/>
                <a:t>Resnet50</a:t>
              </a:r>
              <a:endParaRPr sz="900"/>
            </a:p>
          </p:txBody>
        </p:sp>
      </p:grpSp>
      <p:sp>
        <p:nvSpPr>
          <p:cNvPr id="148" name="Google Shape;148;p21"/>
          <p:cNvSpPr txBox="1"/>
          <p:nvPr/>
        </p:nvSpPr>
        <p:spPr>
          <a:xfrm>
            <a:off x="3686695" y="3036021"/>
            <a:ext cx="747900" cy="8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/>
              <a:t>Linear</a:t>
            </a:r>
            <a:endParaRPr sz="1100"/>
          </a:p>
        </p:txBody>
      </p:sp>
      <p:grpSp>
        <p:nvGrpSpPr>
          <p:cNvPr id="149" name="Google Shape;149;p21"/>
          <p:cNvGrpSpPr/>
          <p:nvPr/>
        </p:nvGrpSpPr>
        <p:grpSpPr>
          <a:xfrm>
            <a:off x="1211653" y="751398"/>
            <a:ext cx="1101051" cy="1229192"/>
            <a:chOff x="1072938" y="238145"/>
            <a:chExt cx="1440600" cy="1655700"/>
          </a:xfrm>
        </p:grpSpPr>
        <p:sp>
          <p:nvSpPr>
            <p:cNvPr id="150" name="Google Shape;150;p21"/>
            <p:cNvSpPr/>
            <p:nvPr/>
          </p:nvSpPr>
          <p:spPr>
            <a:xfrm rot="5400000">
              <a:off x="965388" y="345695"/>
              <a:ext cx="1655700" cy="14406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38761D"/>
            </a:solidFill>
            <a:ln cap="flat" cmpd="sng" w="15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1"/>
            <p:cNvSpPr txBox="1"/>
            <p:nvPr/>
          </p:nvSpPr>
          <p:spPr>
            <a:xfrm>
              <a:off x="1297460" y="739071"/>
              <a:ext cx="991500" cy="897000"/>
            </a:xfrm>
            <a:prstGeom prst="rect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en" sz="1600">
                  <a:solidFill>
                    <a:srgbClr val="FFFFFF"/>
                  </a:solidFill>
                </a:rPr>
                <a:t>Eca-nfnet-10</a:t>
              </a:r>
              <a:endParaRPr b="1" sz="1500">
                <a:solidFill>
                  <a:srgbClr val="FFFFFF"/>
                </a:solidFill>
              </a:endParaRPr>
            </a:p>
          </p:txBody>
        </p:sp>
      </p:grpSp>
      <p:sp>
        <p:nvSpPr>
          <p:cNvPr id="152" name="Google Shape;152;p21"/>
          <p:cNvSpPr txBox="1"/>
          <p:nvPr/>
        </p:nvSpPr>
        <p:spPr>
          <a:xfrm>
            <a:off x="528825" y="-170775"/>
            <a:ext cx="76497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Algorithm variations &amp; Evaluation</a:t>
            </a:r>
            <a:endParaRPr b="1" sz="25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53" name="Google Shape;15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5700" y="1232661"/>
            <a:ext cx="1534293" cy="744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680075"/>
            <a:ext cx="3994926" cy="170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1998" y="2841350"/>
            <a:ext cx="3994926" cy="212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1"/>
          <p:cNvSpPr txBox="1"/>
          <p:nvPr>
            <p:ph idx="4294967295" type="body"/>
          </p:nvPr>
        </p:nvSpPr>
        <p:spPr>
          <a:xfrm>
            <a:off x="4650963" y="314700"/>
            <a:ext cx="3837000" cy="6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500">
                <a:solidFill>
                  <a:srgbClr val="8BC34A"/>
                </a:solidFill>
                <a:latin typeface="Georgia"/>
                <a:ea typeface="Georgia"/>
                <a:cs typeface="Georgia"/>
                <a:sym typeface="Georgia"/>
              </a:rPr>
              <a:t>Time-T0-Train ~12-20 Epochs</a:t>
            </a:r>
            <a:endParaRPr b="1" sz="1500">
              <a:solidFill>
                <a:srgbClr val="8BC34A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7" name="Google Shape;157;p21"/>
          <p:cNvSpPr txBox="1"/>
          <p:nvPr>
            <p:ph idx="4294967295" type="body"/>
          </p:nvPr>
        </p:nvSpPr>
        <p:spPr>
          <a:xfrm>
            <a:off x="4650950" y="2504100"/>
            <a:ext cx="3837000" cy="6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500">
                <a:solidFill>
                  <a:srgbClr val="8BC34A"/>
                </a:solidFill>
                <a:latin typeface="Georgia"/>
                <a:ea typeface="Georgia"/>
                <a:cs typeface="Georgia"/>
                <a:sym typeface="Georgia"/>
              </a:rPr>
              <a:t>F1 Score (Kaggle)</a:t>
            </a:r>
            <a:endParaRPr b="1" sz="1500">
              <a:solidFill>
                <a:srgbClr val="8BC34A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