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7" r:id="rId5"/>
    <p:sldId id="268" r:id="rId6"/>
    <p:sldId id="269" r:id="rId7"/>
    <p:sldId id="267" r:id="rId8"/>
    <p:sldId id="270" r:id="rId9"/>
    <p:sldId id="271" r:id="rId10"/>
    <p:sldId id="272" r:id="rId11"/>
    <p:sldId id="273" r:id="rId12"/>
    <p:sldId id="274" r:id="rId13"/>
    <p:sldId id="275" r:id="rId14"/>
    <p:sldId id="276" r:id="rId15"/>
    <p:sldId id="277" r:id="rId16"/>
    <p:sldId id="278" r:id="rId17"/>
    <p:sldId id="280" r:id="rId18"/>
    <p:sldId id="281" r:id="rId19"/>
    <p:sldId id="279"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9" r:id="rId36"/>
    <p:sldId id="298" r:id="rId37"/>
    <p:sldId id="297" r:id="rId38"/>
    <p:sldId id="300" r:id="rId39"/>
    <p:sldId id="301" r:id="rId40"/>
    <p:sldId id="302"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6" d="100"/>
          <a:sy n="96" d="100"/>
        </p:scale>
        <p:origin x="86" y="115"/>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AF672-DADD-4F7E-ADB3-5A8E75AEED67}" type="doc">
      <dgm:prSet loTypeId="urn:microsoft.com/office/officeart/2005/8/layout/hChevron3" loCatId="process" qsTypeId="urn:microsoft.com/office/officeart/2005/8/quickstyle/simple1" qsCatId="simple" csTypeId="urn:microsoft.com/office/officeart/2005/8/colors/accent1_2" csCatId="accent1" phldr="1"/>
      <dgm:spPr/>
    </dgm:pt>
    <dgm:pt modelId="{3CFCF139-2B6A-4805-9B8B-02D7A59A85E7}">
      <dgm:prSet phldrT="[Text]"/>
      <dgm:spPr>
        <a:solidFill>
          <a:schemeClr val="accent1">
            <a:lumMod val="50000"/>
          </a:schemeClr>
        </a:solidFill>
      </dgm:spPr>
      <dgm:t>
        <a:bodyPr/>
        <a:lstStyle/>
        <a:p>
          <a:r>
            <a:rPr lang="en-US" dirty="0"/>
            <a:t>Get data from the Ultrasonic Range Finder. </a:t>
          </a:r>
        </a:p>
      </dgm:t>
    </dgm:pt>
    <dgm:pt modelId="{9098A255-B7AB-4F18-8B3A-893393037877}" type="parTrans" cxnId="{9BD36E49-E7C6-4666-8880-5EDAE79B5E29}">
      <dgm:prSet/>
      <dgm:spPr/>
      <dgm:t>
        <a:bodyPr/>
        <a:lstStyle/>
        <a:p>
          <a:endParaRPr lang="en-US"/>
        </a:p>
      </dgm:t>
    </dgm:pt>
    <dgm:pt modelId="{A36244AB-E937-4A3B-8049-5FECA99C6703}" type="sibTrans" cxnId="{9BD36E49-E7C6-4666-8880-5EDAE79B5E29}">
      <dgm:prSet/>
      <dgm:spPr/>
      <dgm:t>
        <a:bodyPr/>
        <a:lstStyle/>
        <a:p>
          <a:endParaRPr lang="en-US"/>
        </a:p>
      </dgm:t>
    </dgm:pt>
    <dgm:pt modelId="{D9D517A3-63FD-46BB-B100-70CB68713694}">
      <dgm:prSet phldrT="[Text]"/>
      <dgm:spPr>
        <a:solidFill>
          <a:schemeClr val="accent1">
            <a:lumMod val="75000"/>
          </a:schemeClr>
        </a:solidFill>
      </dgm:spPr>
      <dgm:t>
        <a:bodyPr/>
        <a:lstStyle/>
        <a:p>
          <a:r>
            <a:rPr lang="en-US" dirty="0"/>
            <a:t>Push the values to a database. </a:t>
          </a:r>
        </a:p>
      </dgm:t>
    </dgm:pt>
    <dgm:pt modelId="{4DF3C49A-27E8-4FB0-83B0-F4F7EA2A3C09}" type="sibTrans" cxnId="{8D42966F-4044-4470-A122-B30F28AA519B}">
      <dgm:prSet/>
      <dgm:spPr/>
      <dgm:t>
        <a:bodyPr/>
        <a:lstStyle/>
        <a:p>
          <a:endParaRPr lang="en-US"/>
        </a:p>
      </dgm:t>
    </dgm:pt>
    <dgm:pt modelId="{CAB1817E-F1E1-4C90-84E9-B149CCA24DB1}" type="parTrans" cxnId="{8D42966F-4044-4470-A122-B30F28AA519B}">
      <dgm:prSet/>
      <dgm:spPr/>
      <dgm:t>
        <a:bodyPr/>
        <a:lstStyle/>
        <a:p>
          <a:endParaRPr lang="en-US"/>
        </a:p>
      </dgm:t>
    </dgm:pt>
    <dgm:pt modelId="{312B2999-E539-429D-86A6-8CD2E90C824B}">
      <dgm:prSet phldrT="[Text]"/>
      <dgm:spPr>
        <a:solidFill>
          <a:schemeClr val="accent1">
            <a:lumMod val="50000"/>
          </a:schemeClr>
        </a:solidFill>
      </dgm:spPr>
      <dgm:t>
        <a:bodyPr/>
        <a:lstStyle/>
        <a:p>
          <a:r>
            <a:rPr lang="en-US" dirty="0"/>
            <a:t>Get the values from the database. </a:t>
          </a:r>
        </a:p>
      </dgm:t>
    </dgm:pt>
    <dgm:pt modelId="{13D89B55-5BD8-4482-89C5-493CC5D1E751}" type="sibTrans" cxnId="{CCCD7A38-5A21-49B8-B0BA-53549DF2094C}">
      <dgm:prSet/>
      <dgm:spPr/>
      <dgm:t>
        <a:bodyPr/>
        <a:lstStyle/>
        <a:p>
          <a:endParaRPr lang="en-US"/>
        </a:p>
      </dgm:t>
    </dgm:pt>
    <dgm:pt modelId="{98F63C85-3C74-4C80-AFA6-D40667046805}" type="parTrans" cxnId="{CCCD7A38-5A21-49B8-B0BA-53549DF2094C}">
      <dgm:prSet/>
      <dgm:spPr/>
      <dgm:t>
        <a:bodyPr/>
        <a:lstStyle/>
        <a:p>
          <a:endParaRPr lang="en-US"/>
        </a:p>
      </dgm:t>
    </dgm:pt>
    <dgm:pt modelId="{FA14D5FC-43E2-4F3B-812E-234C20A27F6F}">
      <dgm:prSet phldrT="[Text]"/>
      <dgm:spPr>
        <a:solidFill>
          <a:schemeClr val="accent1">
            <a:lumMod val="75000"/>
          </a:schemeClr>
        </a:solidFill>
      </dgm:spPr>
      <dgm:t>
        <a:bodyPr/>
        <a:lstStyle/>
        <a:p>
          <a:r>
            <a:rPr lang="en-US" dirty="0"/>
            <a:t>Present the values in a form of graph and table. </a:t>
          </a:r>
        </a:p>
      </dgm:t>
    </dgm:pt>
    <dgm:pt modelId="{13162FCA-C29D-4462-A8E9-1C57C48BC88D}" type="parTrans" cxnId="{FF53A019-23BD-420F-9B94-A139BB386F02}">
      <dgm:prSet/>
      <dgm:spPr/>
      <dgm:t>
        <a:bodyPr/>
        <a:lstStyle/>
        <a:p>
          <a:endParaRPr lang="en-US"/>
        </a:p>
      </dgm:t>
    </dgm:pt>
    <dgm:pt modelId="{93EB30F4-B122-4156-B922-621EC0FE9EA6}" type="sibTrans" cxnId="{FF53A019-23BD-420F-9B94-A139BB386F02}">
      <dgm:prSet/>
      <dgm:spPr/>
      <dgm:t>
        <a:bodyPr/>
        <a:lstStyle/>
        <a:p>
          <a:endParaRPr lang="en-US"/>
        </a:p>
      </dgm:t>
    </dgm:pt>
    <dgm:pt modelId="{F1A62B54-D1CD-4DA3-B51A-D58EAC762DC9}" type="pres">
      <dgm:prSet presAssocID="{C19AF672-DADD-4F7E-ADB3-5A8E75AEED67}" presName="Name0" presStyleCnt="0">
        <dgm:presLayoutVars>
          <dgm:dir/>
          <dgm:resizeHandles val="exact"/>
        </dgm:presLayoutVars>
      </dgm:prSet>
      <dgm:spPr/>
    </dgm:pt>
    <dgm:pt modelId="{A3C9ED6D-E026-4BAB-99CA-E862377A02CC}" type="pres">
      <dgm:prSet presAssocID="{3CFCF139-2B6A-4805-9B8B-02D7A59A85E7}" presName="parTxOnly" presStyleLbl="node1" presStyleIdx="0" presStyleCnt="4">
        <dgm:presLayoutVars>
          <dgm:bulletEnabled val="1"/>
        </dgm:presLayoutVars>
      </dgm:prSet>
      <dgm:spPr/>
    </dgm:pt>
    <dgm:pt modelId="{9DA7B991-4CD9-426B-807A-B43595212A0A}" type="pres">
      <dgm:prSet presAssocID="{A36244AB-E937-4A3B-8049-5FECA99C6703}" presName="parSpace" presStyleCnt="0"/>
      <dgm:spPr/>
    </dgm:pt>
    <dgm:pt modelId="{FF57743E-A461-4BCF-9CE8-DF3B72BD20D4}" type="pres">
      <dgm:prSet presAssocID="{D9D517A3-63FD-46BB-B100-70CB68713694}" presName="parTxOnly" presStyleLbl="node1" presStyleIdx="1" presStyleCnt="4">
        <dgm:presLayoutVars>
          <dgm:bulletEnabled val="1"/>
        </dgm:presLayoutVars>
      </dgm:prSet>
      <dgm:spPr/>
    </dgm:pt>
    <dgm:pt modelId="{64146D87-9378-44C1-BFDC-474AAB07FB0A}" type="pres">
      <dgm:prSet presAssocID="{4DF3C49A-27E8-4FB0-83B0-F4F7EA2A3C09}" presName="parSpace" presStyleCnt="0"/>
      <dgm:spPr/>
    </dgm:pt>
    <dgm:pt modelId="{5196A02A-5B97-468E-BBDD-DBE8BCA99272}" type="pres">
      <dgm:prSet presAssocID="{312B2999-E539-429D-86A6-8CD2E90C824B}" presName="parTxOnly" presStyleLbl="node1" presStyleIdx="2" presStyleCnt="4">
        <dgm:presLayoutVars>
          <dgm:bulletEnabled val="1"/>
        </dgm:presLayoutVars>
      </dgm:prSet>
      <dgm:spPr/>
    </dgm:pt>
    <dgm:pt modelId="{0E217D83-9921-4B24-AA2F-563CEFC838B8}" type="pres">
      <dgm:prSet presAssocID="{13D89B55-5BD8-4482-89C5-493CC5D1E751}" presName="parSpace" presStyleCnt="0"/>
      <dgm:spPr/>
    </dgm:pt>
    <dgm:pt modelId="{D0061E67-68AA-4705-ACF4-8D537F718DE5}" type="pres">
      <dgm:prSet presAssocID="{FA14D5FC-43E2-4F3B-812E-234C20A27F6F}" presName="parTxOnly" presStyleLbl="node1" presStyleIdx="3" presStyleCnt="4">
        <dgm:presLayoutVars>
          <dgm:bulletEnabled val="1"/>
        </dgm:presLayoutVars>
      </dgm:prSet>
      <dgm:spPr/>
    </dgm:pt>
  </dgm:ptLst>
  <dgm:cxnLst>
    <dgm:cxn modelId="{5B2D9983-6587-4A1D-B7D5-6806CB9D088E}" type="presOf" srcId="{D9D517A3-63FD-46BB-B100-70CB68713694}" destId="{FF57743E-A461-4BCF-9CE8-DF3B72BD20D4}" srcOrd="0" destOrd="0" presId="urn:microsoft.com/office/officeart/2005/8/layout/hChevron3"/>
    <dgm:cxn modelId="{27784544-0893-49A5-901B-2407A64EBD8D}" type="presOf" srcId="{FA14D5FC-43E2-4F3B-812E-234C20A27F6F}" destId="{D0061E67-68AA-4705-ACF4-8D537F718DE5}" srcOrd="0" destOrd="0" presId="urn:microsoft.com/office/officeart/2005/8/layout/hChevron3"/>
    <dgm:cxn modelId="{9BD36E49-E7C6-4666-8880-5EDAE79B5E29}" srcId="{C19AF672-DADD-4F7E-ADB3-5A8E75AEED67}" destId="{3CFCF139-2B6A-4805-9B8B-02D7A59A85E7}" srcOrd="0" destOrd="0" parTransId="{9098A255-B7AB-4F18-8B3A-893393037877}" sibTransId="{A36244AB-E937-4A3B-8049-5FECA99C6703}"/>
    <dgm:cxn modelId="{FF53A019-23BD-420F-9B94-A139BB386F02}" srcId="{C19AF672-DADD-4F7E-ADB3-5A8E75AEED67}" destId="{FA14D5FC-43E2-4F3B-812E-234C20A27F6F}" srcOrd="3" destOrd="0" parTransId="{13162FCA-C29D-4462-A8E9-1C57C48BC88D}" sibTransId="{93EB30F4-B122-4156-B922-621EC0FE9EA6}"/>
    <dgm:cxn modelId="{8D42966F-4044-4470-A122-B30F28AA519B}" srcId="{C19AF672-DADD-4F7E-ADB3-5A8E75AEED67}" destId="{D9D517A3-63FD-46BB-B100-70CB68713694}" srcOrd="1" destOrd="0" parTransId="{CAB1817E-F1E1-4C90-84E9-B149CCA24DB1}" sibTransId="{4DF3C49A-27E8-4FB0-83B0-F4F7EA2A3C09}"/>
    <dgm:cxn modelId="{76A9FA40-71E3-4F30-BEB2-D8C5CD957F89}" type="presOf" srcId="{312B2999-E539-429D-86A6-8CD2E90C824B}" destId="{5196A02A-5B97-468E-BBDD-DBE8BCA99272}" srcOrd="0" destOrd="0" presId="urn:microsoft.com/office/officeart/2005/8/layout/hChevron3"/>
    <dgm:cxn modelId="{CCCD7A38-5A21-49B8-B0BA-53549DF2094C}" srcId="{C19AF672-DADD-4F7E-ADB3-5A8E75AEED67}" destId="{312B2999-E539-429D-86A6-8CD2E90C824B}" srcOrd="2" destOrd="0" parTransId="{98F63C85-3C74-4C80-AFA6-D40667046805}" sibTransId="{13D89B55-5BD8-4482-89C5-493CC5D1E751}"/>
    <dgm:cxn modelId="{94659173-6DD1-4BAF-8A9B-73A680F58625}" type="presOf" srcId="{C19AF672-DADD-4F7E-ADB3-5A8E75AEED67}" destId="{F1A62B54-D1CD-4DA3-B51A-D58EAC762DC9}" srcOrd="0" destOrd="0" presId="urn:microsoft.com/office/officeart/2005/8/layout/hChevron3"/>
    <dgm:cxn modelId="{FC0F168F-ABE8-4E2A-8163-5D5EEEC6D3FB}" type="presOf" srcId="{3CFCF139-2B6A-4805-9B8B-02D7A59A85E7}" destId="{A3C9ED6D-E026-4BAB-99CA-E862377A02CC}" srcOrd="0" destOrd="0" presId="urn:microsoft.com/office/officeart/2005/8/layout/hChevron3"/>
    <dgm:cxn modelId="{E5AC3A35-3230-4162-91D1-0668BC22A26D}" type="presParOf" srcId="{F1A62B54-D1CD-4DA3-B51A-D58EAC762DC9}" destId="{A3C9ED6D-E026-4BAB-99CA-E862377A02CC}" srcOrd="0" destOrd="0" presId="urn:microsoft.com/office/officeart/2005/8/layout/hChevron3"/>
    <dgm:cxn modelId="{A1778C5C-591A-4B9F-A1F0-7A2EB7C1B0F7}" type="presParOf" srcId="{F1A62B54-D1CD-4DA3-B51A-D58EAC762DC9}" destId="{9DA7B991-4CD9-426B-807A-B43595212A0A}" srcOrd="1" destOrd="0" presId="urn:microsoft.com/office/officeart/2005/8/layout/hChevron3"/>
    <dgm:cxn modelId="{05718AF5-6D3F-4019-9970-C5807F8F2F58}" type="presParOf" srcId="{F1A62B54-D1CD-4DA3-B51A-D58EAC762DC9}" destId="{FF57743E-A461-4BCF-9CE8-DF3B72BD20D4}" srcOrd="2" destOrd="0" presId="urn:microsoft.com/office/officeart/2005/8/layout/hChevron3"/>
    <dgm:cxn modelId="{A1605C92-98C3-4D16-B8F5-B5A2C5EC7C69}" type="presParOf" srcId="{F1A62B54-D1CD-4DA3-B51A-D58EAC762DC9}" destId="{64146D87-9378-44C1-BFDC-474AAB07FB0A}" srcOrd="3" destOrd="0" presId="urn:microsoft.com/office/officeart/2005/8/layout/hChevron3"/>
    <dgm:cxn modelId="{43F28FFA-3DDA-4775-A01D-2CD8F4646412}" type="presParOf" srcId="{F1A62B54-D1CD-4DA3-B51A-D58EAC762DC9}" destId="{5196A02A-5B97-468E-BBDD-DBE8BCA99272}" srcOrd="4" destOrd="0" presId="urn:microsoft.com/office/officeart/2005/8/layout/hChevron3"/>
    <dgm:cxn modelId="{D0F79415-F1E0-4147-AA0C-B752BC626415}" type="presParOf" srcId="{F1A62B54-D1CD-4DA3-B51A-D58EAC762DC9}" destId="{0E217D83-9921-4B24-AA2F-563CEFC838B8}" srcOrd="5" destOrd="0" presId="urn:microsoft.com/office/officeart/2005/8/layout/hChevron3"/>
    <dgm:cxn modelId="{BF56FB57-8EA4-4C5B-A787-E3C2D3CBB989}" type="presParOf" srcId="{F1A62B54-D1CD-4DA3-B51A-D58EAC762DC9}" destId="{D0061E67-68AA-4705-ACF4-8D537F718DE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9ED6D-E026-4BAB-99CA-E862377A02CC}">
      <dsp:nvSpPr>
        <dsp:cNvPr id="0" name=""/>
        <dsp:cNvSpPr/>
      </dsp:nvSpPr>
      <dsp:spPr>
        <a:xfrm>
          <a:off x="2723" y="710848"/>
          <a:ext cx="2732259" cy="1092903"/>
        </a:xfrm>
        <a:prstGeom prst="homePlate">
          <a:avLst/>
        </a:prstGeom>
        <a:solidFill>
          <a:schemeClr val="accent1">
            <a:lumMod val="50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Get data from the Ultrasonic Range Finder. </a:t>
          </a:r>
        </a:p>
      </dsp:txBody>
      <dsp:txXfrm>
        <a:off x="2723" y="710848"/>
        <a:ext cx="2459033" cy="1092903"/>
      </dsp:txXfrm>
    </dsp:sp>
    <dsp:sp modelId="{FF57743E-A461-4BCF-9CE8-DF3B72BD20D4}">
      <dsp:nvSpPr>
        <dsp:cNvPr id="0" name=""/>
        <dsp:cNvSpPr/>
      </dsp:nvSpPr>
      <dsp:spPr>
        <a:xfrm>
          <a:off x="2188530" y="710848"/>
          <a:ext cx="2732259" cy="1092903"/>
        </a:xfrm>
        <a:prstGeom prst="chevron">
          <a:avLst/>
        </a:prstGeom>
        <a:solidFill>
          <a:schemeClr val="accent1">
            <a:lumMod val="75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Push the values to a database. </a:t>
          </a:r>
        </a:p>
      </dsp:txBody>
      <dsp:txXfrm>
        <a:off x="2734982" y="710848"/>
        <a:ext cx="1639356" cy="1092903"/>
      </dsp:txXfrm>
    </dsp:sp>
    <dsp:sp modelId="{5196A02A-5B97-468E-BBDD-DBE8BCA99272}">
      <dsp:nvSpPr>
        <dsp:cNvPr id="0" name=""/>
        <dsp:cNvSpPr/>
      </dsp:nvSpPr>
      <dsp:spPr>
        <a:xfrm>
          <a:off x="4374338" y="710848"/>
          <a:ext cx="2732259" cy="1092903"/>
        </a:xfrm>
        <a:prstGeom prst="chevron">
          <a:avLst/>
        </a:prstGeom>
        <a:solidFill>
          <a:schemeClr val="accent1">
            <a:lumMod val="50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Get the values from the database. </a:t>
          </a:r>
        </a:p>
      </dsp:txBody>
      <dsp:txXfrm>
        <a:off x="4920790" y="710848"/>
        <a:ext cx="1639356" cy="1092903"/>
      </dsp:txXfrm>
    </dsp:sp>
    <dsp:sp modelId="{D0061E67-68AA-4705-ACF4-8D537F718DE5}">
      <dsp:nvSpPr>
        <dsp:cNvPr id="0" name=""/>
        <dsp:cNvSpPr/>
      </dsp:nvSpPr>
      <dsp:spPr>
        <a:xfrm>
          <a:off x="6560146" y="710848"/>
          <a:ext cx="2732259" cy="1092903"/>
        </a:xfrm>
        <a:prstGeom prst="chevron">
          <a:avLst/>
        </a:prstGeom>
        <a:solidFill>
          <a:schemeClr val="accent1">
            <a:lumMod val="7500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Present the values in a form of graph and table. </a:t>
          </a:r>
        </a:p>
      </dsp:txBody>
      <dsp:txXfrm>
        <a:off x="7106598" y="710848"/>
        <a:ext cx="1639356" cy="10929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brushing pattern monitoring system</a:t>
            </a:r>
          </a:p>
        </p:txBody>
      </p:sp>
      <p:sp>
        <p:nvSpPr>
          <p:cNvPr id="5" name="Subtitle 4"/>
          <p:cNvSpPr>
            <a:spLocks noGrp="1"/>
          </p:cNvSpPr>
          <p:nvPr>
            <p:ph type="subTitle" idx="1"/>
          </p:nvPr>
        </p:nvSpPr>
        <p:spPr>
          <a:xfrm>
            <a:off x="1591783" y="2619569"/>
            <a:ext cx="8735325" cy="1752600"/>
          </a:xfrm>
        </p:spPr>
        <p:txBody>
          <a:bodyPr/>
          <a:lstStyle/>
          <a:p>
            <a:r>
              <a:rPr lang="en-US" dirty="0"/>
              <a:t>Technology fair project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 and Clients</a:t>
            </a:r>
          </a:p>
        </p:txBody>
      </p:sp>
      <p:sp>
        <p:nvSpPr>
          <p:cNvPr id="3" name="Content Placeholder 2"/>
          <p:cNvSpPr>
            <a:spLocks noGrp="1"/>
          </p:cNvSpPr>
          <p:nvPr>
            <p:ph sz="half" idx="1"/>
          </p:nvPr>
        </p:nvSpPr>
        <p:spPr/>
        <p:txBody>
          <a:bodyPr/>
          <a:lstStyle/>
          <a:p>
            <a:r>
              <a:rPr lang="en-US" dirty="0"/>
              <a:t>Server - Acts as a server which can serve millions of people.(can access data from anywhere)</a:t>
            </a:r>
          </a:p>
          <a:p>
            <a:pPr marL="0" indent="0">
              <a:buNone/>
            </a:pPr>
            <a:br>
              <a:rPr lang="en-US" dirty="0"/>
            </a:br>
            <a:endParaRPr lang="en-US" dirty="0"/>
          </a:p>
        </p:txBody>
      </p:sp>
      <p:sp>
        <p:nvSpPr>
          <p:cNvPr id="4" name="Content Placeholder 3"/>
          <p:cNvSpPr>
            <a:spLocks noGrp="1"/>
          </p:cNvSpPr>
          <p:nvPr>
            <p:ph sz="half" idx="2"/>
          </p:nvPr>
        </p:nvSpPr>
        <p:spPr/>
        <p:txBody>
          <a:bodyPr/>
          <a:lstStyle/>
          <a:p>
            <a:r>
              <a:rPr lang="en-US" dirty="0"/>
              <a:t>Client - Acts as a usual client which can receive the data from a server.</a:t>
            </a:r>
            <a:br>
              <a:rPr lang="en-US" dirty="0"/>
            </a:br>
            <a:endParaRPr lang="en-US" dirty="0"/>
          </a:p>
        </p:txBody>
      </p:sp>
    </p:spTree>
    <p:extLst>
      <p:ext uri="{BB962C8B-B14F-4D97-AF65-F5344CB8AC3E}">
        <p14:creationId xmlns:p14="http://schemas.microsoft.com/office/powerpoint/2010/main" val="19974194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Xampp</a:t>
            </a:r>
            <a:r>
              <a:rPr lang="en-US" dirty="0"/>
              <a:t> </a:t>
            </a:r>
          </a:p>
        </p:txBody>
      </p:sp>
      <p:sp>
        <p:nvSpPr>
          <p:cNvPr id="3" name="Content Placeholder 2"/>
          <p:cNvSpPr>
            <a:spLocks noGrp="1"/>
          </p:cNvSpPr>
          <p:nvPr>
            <p:ph sz="half" idx="1"/>
          </p:nvPr>
        </p:nvSpPr>
        <p:spPr>
          <a:xfrm>
            <a:off x="1218883" y="1706880"/>
            <a:ext cx="10360501" cy="4465320"/>
          </a:xfrm>
        </p:spPr>
        <p:txBody>
          <a:bodyPr>
            <a:normAutofit/>
          </a:bodyPr>
          <a:lstStyle/>
          <a:p>
            <a:r>
              <a:rPr lang="en-US" dirty="0" err="1"/>
              <a:t>Xampp</a:t>
            </a:r>
            <a:r>
              <a:rPr lang="en-US" dirty="0"/>
              <a:t> supports all server side programming languages that include:</a:t>
            </a:r>
          </a:p>
          <a:p>
            <a:r>
              <a:rPr lang="en-US" dirty="0"/>
              <a:t>•PHP •SQL •ASPX •ASP •.NET •RUBY </a:t>
            </a:r>
          </a:p>
          <a:p>
            <a:r>
              <a:rPr lang="en-US" dirty="0"/>
              <a:t>One must have a text editor in order to code. (for example Notepad++, Sublime etc.)</a:t>
            </a:r>
          </a:p>
          <a:p>
            <a:pPr marL="0" indent="0">
              <a:buNone/>
            </a:pPr>
            <a:endParaRPr lang="en-US" dirty="0"/>
          </a:p>
        </p:txBody>
      </p:sp>
    </p:spTree>
    <p:extLst>
      <p:ext uri="{BB962C8B-B14F-4D97-AF65-F5344CB8AC3E}">
        <p14:creationId xmlns:p14="http://schemas.microsoft.com/office/powerpoint/2010/main" val="1741096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Xampp</a:t>
            </a:r>
            <a:r>
              <a:rPr lang="en-US" dirty="0"/>
              <a:t> Control Panel</a:t>
            </a:r>
          </a:p>
        </p:txBody>
      </p:sp>
      <p:sp>
        <p:nvSpPr>
          <p:cNvPr id="4" name="Content Placeholder 3"/>
          <p:cNvSpPr>
            <a:spLocks noGrp="1"/>
          </p:cNvSpPr>
          <p:nvPr>
            <p:ph sz="half" idx="2"/>
          </p:nvPr>
        </p:nvSpPr>
        <p:spPr>
          <a:xfrm>
            <a:off x="6500707" y="1706880"/>
            <a:ext cx="5078677" cy="4465320"/>
          </a:xfrm>
        </p:spPr>
        <p:txBody>
          <a:bodyPr>
            <a:normAutofit/>
          </a:bodyPr>
          <a:lstStyle/>
          <a:p>
            <a:r>
              <a:rPr lang="en-US" dirty="0"/>
              <a:t>This is the </a:t>
            </a:r>
            <a:r>
              <a:rPr lang="en-US" dirty="0" err="1"/>
              <a:t>xampp</a:t>
            </a:r>
            <a:r>
              <a:rPr lang="en-US" dirty="0"/>
              <a:t> control panel where one can enable server side programming and the </a:t>
            </a:r>
            <a:r>
              <a:rPr lang="en-US" dirty="0" err="1"/>
              <a:t>sql</a:t>
            </a:r>
            <a:r>
              <a:rPr lang="en-US" dirty="0"/>
              <a:t> database.</a:t>
            </a:r>
          </a:p>
          <a:p>
            <a:r>
              <a:rPr lang="en-US" dirty="0"/>
              <a:t>Apache uses port 80.So, no program should be running on port 80.</a:t>
            </a:r>
          </a:p>
          <a:p>
            <a:r>
              <a:rPr lang="en-US" dirty="0"/>
              <a:t>MySQL uses port number 3306. </a:t>
            </a:r>
            <a:r>
              <a:rPr lang="en-US" dirty="0" err="1"/>
              <a:t>So,no</a:t>
            </a:r>
            <a:r>
              <a:rPr lang="en-US" dirty="0"/>
              <a:t> program must be running on that port too.</a:t>
            </a:r>
          </a:p>
          <a:p>
            <a:pPr marL="0" indent="0">
              <a:buNone/>
            </a:pPr>
            <a:endParaRPr lang="en-US" dirty="0"/>
          </a:p>
        </p:txBody>
      </p:sp>
      <p:pic>
        <p:nvPicPr>
          <p:cNvPr id="2050" name="Picture 2" descr="https://lh4.googleusercontent.com/lDaRRO-9PnVlpTG7N14jsDV_KjwN6kNm148KVMCWCwP7aXdJmUW97RXvAP-MT8qG8zRp_ojRqyg8PiWK97AaSZD-6FdeKTAc53FjdQTbVN3Mgony9XLDoulSgG6rBcFoqz8y6Rnw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2057400"/>
            <a:ext cx="4629150" cy="306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6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Xampp</a:t>
            </a:r>
            <a:r>
              <a:rPr lang="en-US" dirty="0"/>
              <a:t> not Working?    </a:t>
            </a:r>
          </a:p>
        </p:txBody>
      </p:sp>
      <p:sp>
        <p:nvSpPr>
          <p:cNvPr id="4" name="Content Placeholder 3"/>
          <p:cNvSpPr>
            <a:spLocks noGrp="1"/>
          </p:cNvSpPr>
          <p:nvPr>
            <p:ph sz="half" idx="2"/>
          </p:nvPr>
        </p:nvSpPr>
        <p:spPr/>
        <p:txBody>
          <a:bodyPr>
            <a:normAutofit/>
          </a:bodyPr>
          <a:lstStyle/>
          <a:p>
            <a:r>
              <a:rPr lang="en-US" dirty="0"/>
              <a:t>If </a:t>
            </a:r>
            <a:r>
              <a:rPr lang="en-US" dirty="0" err="1"/>
              <a:t>xampp</a:t>
            </a:r>
            <a:r>
              <a:rPr lang="en-US" dirty="0"/>
              <a:t> does not work, then go to task manager and check the ports. If there are any systems running on port 80 or port 3306, then there will be a clash between them. So you will need to stop those ports for apache and MySQL to function.</a:t>
            </a:r>
          </a:p>
          <a:p>
            <a:pPr marL="0" indent="0">
              <a:buNone/>
            </a:pPr>
            <a:endParaRPr lang="en-US" dirty="0"/>
          </a:p>
        </p:txBody>
      </p:sp>
      <p:pic>
        <p:nvPicPr>
          <p:cNvPr id="3074" name="Picture 2" descr="https://lh6.googleusercontent.com/chpdyyX3lCb3sDJtSRdqo9tma4e47y0h_2RDxfhzP9pvJiyhXbIt8e88_OJsoEOAl8LsjpBrZD2mmY9TlN0cw6BhmU8TPqoLtmD1T27avuIvjemhwn_Qm9Dx0p0_LinvDTxLe3wY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706880"/>
            <a:ext cx="3638550" cy="334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54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Code – Part 1 </a:t>
            </a:r>
          </a:p>
        </p:txBody>
      </p:sp>
      <p:pic>
        <p:nvPicPr>
          <p:cNvPr id="5" name="Content Placeholder 4"/>
          <p:cNvPicPr>
            <a:picLocks noGrp="1" noChangeAspect="1"/>
          </p:cNvPicPr>
          <p:nvPr>
            <p:ph sz="half" idx="1"/>
          </p:nvPr>
        </p:nvPicPr>
        <p:blipFill>
          <a:blip r:embed="rId2"/>
          <a:stretch>
            <a:fillRect/>
          </a:stretch>
        </p:blipFill>
        <p:spPr>
          <a:xfrm>
            <a:off x="1844107" y="1706563"/>
            <a:ext cx="3828598" cy="4465637"/>
          </a:xfrm>
          <a:prstGeom prst="rect">
            <a:avLst/>
          </a:prstGeom>
        </p:spPr>
      </p:pic>
      <p:pic>
        <p:nvPicPr>
          <p:cNvPr id="6" name="Picture 5"/>
          <p:cNvPicPr>
            <a:picLocks noChangeAspect="1"/>
          </p:cNvPicPr>
          <p:nvPr/>
        </p:nvPicPr>
        <p:blipFill>
          <a:blip r:embed="rId3"/>
          <a:stretch>
            <a:fillRect/>
          </a:stretch>
        </p:blipFill>
        <p:spPr>
          <a:xfrm>
            <a:off x="6170612" y="1706563"/>
            <a:ext cx="3962399" cy="4465637"/>
          </a:xfrm>
          <a:prstGeom prst="rect">
            <a:avLst/>
          </a:prstGeom>
        </p:spPr>
      </p:pic>
    </p:spTree>
    <p:extLst>
      <p:ext uri="{BB962C8B-B14F-4D97-AF65-F5344CB8AC3E}">
        <p14:creationId xmlns:p14="http://schemas.microsoft.com/office/powerpoint/2010/main" val="435728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Code Part 2</a:t>
            </a:r>
          </a:p>
        </p:txBody>
      </p:sp>
      <p:pic>
        <p:nvPicPr>
          <p:cNvPr id="5" name="Picture 4"/>
          <p:cNvPicPr>
            <a:picLocks noChangeAspect="1"/>
          </p:cNvPicPr>
          <p:nvPr/>
        </p:nvPicPr>
        <p:blipFill>
          <a:blip r:embed="rId2"/>
          <a:stretch>
            <a:fillRect/>
          </a:stretch>
        </p:blipFill>
        <p:spPr>
          <a:xfrm>
            <a:off x="1674812" y="1676400"/>
            <a:ext cx="4605337" cy="4795248"/>
          </a:xfrm>
          <a:prstGeom prst="rect">
            <a:avLst/>
          </a:prstGeom>
        </p:spPr>
      </p:pic>
      <p:pic>
        <p:nvPicPr>
          <p:cNvPr id="6" name="Picture 5"/>
          <p:cNvPicPr>
            <a:picLocks noChangeAspect="1"/>
          </p:cNvPicPr>
          <p:nvPr/>
        </p:nvPicPr>
        <p:blipFill>
          <a:blip r:embed="rId3"/>
          <a:stretch>
            <a:fillRect/>
          </a:stretch>
        </p:blipFill>
        <p:spPr>
          <a:xfrm>
            <a:off x="6704012" y="1676400"/>
            <a:ext cx="5000625" cy="2047875"/>
          </a:xfrm>
          <a:prstGeom prst="rect">
            <a:avLst/>
          </a:prstGeom>
        </p:spPr>
      </p:pic>
    </p:spTree>
    <p:extLst>
      <p:ext uri="{BB962C8B-B14F-4D97-AF65-F5344CB8AC3E}">
        <p14:creationId xmlns:p14="http://schemas.microsoft.com/office/powerpoint/2010/main" val="1407048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Connection	</a:t>
            </a:r>
          </a:p>
        </p:txBody>
      </p:sp>
      <p:pic>
        <p:nvPicPr>
          <p:cNvPr id="3" name="Picture 2"/>
          <p:cNvPicPr>
            <a:picLocks noChangeAspect="1"/>
          </p:cNvPicPr>
          <p:nvPr/>
        </p:nvPicPr>
        <p:blipFill>
          <a:blip r:embed="rId2"/>
          <a:stretch>
            <a:fillRect/>
          </a:stretch>
        </p:blipFill>
        <p:spPr>
          <a:xfrm>
            <a:off x="3046412" y="1530405"/>
            <a:ext cx="5744288" cy="4593907"/>
          </a:xfrm>
          <a:prstGeom prst="rect">
            <a:avLst/>
          </a:prstGeom>
        </p:spPr>
      </p:pic>
    </p:spTree>
    <p:extLst>
      <p:ext uri="{BB962C8B-B14F-4D97-AF65-F5344CB8AC3E}">
        <p14:creationId xmlns:p14="http://schemas.microsoft.com/office/powerpoint/2010/main" val="2421402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Time </a:t>
            </a:r>
          </a:p>
        </p:txBody>
      </p:sp>
      <p:pic>
        <p:nvPicPr>
          <p:cNvPr id="5" name="Picture 4"/>
          <p:cNvPicPr>
            <a:picLocks noChangeAspect="1"/>
          </p:cNvPicPr>
          <p:nvPr/>
        </p:nvPicPr>
        <p:blipFill>
          <a:blip r:embed="rId2"/>
          <a:stretch>
            <a:fillRect/>
          </a:stretch>
        </p:blipFill>
        <p:spPr>
          <a:xfrm>
            <a:off x="1979612" y="1828800"/>
            <a:ext cx="8515350" cy="4143375"/>
          </a:xfrm>
          <a:prstGeom prst="rect">
            <a:avLst/>
          </a:prstGeom>
        </p:spPr>
      </p:pic>
    </p:spTree>
    <p:extLst>
      <p:ext uri="{BB962C8B-B14F-4D97-AF65-F5344CB8AC3E}">
        <p14:creationId xmlns:p14="http://schemas.microsoft.com/office/powerpoint/2010/main" val="3468999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1</a:t>
            </a:r>
          </a:p>
        </p:txBody>
      </p:sp>
      <p:pic>
        <p:nvPicPr>
          <p:cNvPr id="5" name="Picture 4"/>
          <p:cNvPicPr>
            <a:picLocks noChangeAspect="1"/>
          </p:cNvPicPr>
          <p:nvPr/>
        </p:nvPicPr>
        <p:blipFill>
          <a:blip r:embed="rId2"/>
          <a:stretch>
            <a:fillRect/>
          </a:stretch>
        </p:blipFill>
        <p:spPr>
          <a:xfrm>
            <a:off x="2589212" y="1676400"/>
            <a:ext cx="7124700" cy="4528503"/>
          </a:xfrm>
          <a:prstGeom prst="rect">
            <a:avLst/>
          </a:prstGeom>
        </p:spPr>
      </p:pic>
    </p:spTree>
    <p:extLst>
      <p:ext uri="{BB962C8B-B14F-4D97-AF65-F5344CB8AC3E}">
        <p14:creationId xmlns:p14="http://schemas.microsoft.com/office/powerpoint/2010/main" val="775875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2</a:t>
            </a:r>
          </a:p>
        </p:txBody>
      </p:sp>
      <p:pic>
        <p:nvPicPr>
          <p:cNvPr id="5" name="Picture 4"/>
          <p:cNvPicPr>
            <a:picLocks noChangeAspect="1"/>
          </p:cNvPicPr>
          <p:nvPr/>
        </p:nvPicPr>
        <p:blipFill>
          <a:blip r:embed="rId2"/>
          <a:stretch>
            <a:fillRect/>
          </a:stretch>
        </p:blipFill>
        <p:spPr>
          <a:xfrm>
            <a:off x="1827212" y="1624912"/>
            <a:ext cx="8029575" cy="5206584"/>
          </a:xfrm>
          <a:prstGeom prst="rect">
            <a:avLst/>
          </a:prstGeom>
        </p:spPr>
      </p:pic>
    </p:spTree>
    <p:extLst>
      <p:ext uri="{BB962C8B-B14F-4D97-AF65-F5344CB8AC3E}">
        <p14:creationId xmlns:p14="http://schemas.microsoft.com/office/powerpoint/2010/main" val="1324938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Overview</a:t>
            </a:r>
          </a:p>
          <a:p>
            <a:r>
              <a:rPr lang="en-US" dirty="0"/>
              <a:t>Architecture</a:t>
            </a:r>
          </a:p>
          <a:p>
            <a:r>
              <a:rPr lang="en-US" dirty="0"/>
              <a:t>Hardware</a:t>
            </a:r>
          </a:p>
          <a:p>
            <a:r>
              <a:rPr lang="en-US" dirty="0"/>
              <a:t>Software Programming </a:t>
            </a:r>
          </a:p>
          <a:p>
            <a:r>
              <a:rPr lang="en-US" dirty="0"/>
              <a:t>Benefits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3</a:t>
            </a:r>
          </a:p>
        </p:txBody>
      </p:sp>
      <p:pic>
        <p:nvPicPr>
          <p:cNvPr id="5" name="Picture 4"/>
          <p:cNvPicPr>
            <a:picLocks noChangeAspect="1"/>
          </p:cNvPicPr>
          <p:nvPr/>
        </p:nvPicPr>
        <p:blipFill>
          <a:blip r:embed="rId2"/>
          <a:stretch>
            <a:fillRect/>
          </a:stretch>
        </p:blipFill>
        <p:spPr>
          <a:xfrm>
            <a:off x="2970212" y="1600200"/>
            <a:ext cx="6200775" cy="4936814"/>
          </a:xfrm>
          <a:prstGeom prst="rect">
            <a:avLst/>
          </a:prstGeom>
        </p:spPr>
      </p:pic>
    </p:spTree>
    <p:extLst>
      <p:ext uri="{BB962C8B-B14F-4D97-AF65-F5344CB8AC3E}">
        <p14:creationId xmlns:p14="http://schemas.microsoft.com/office/powerpoint/2010/main" val="295901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4</a:t>
            </a:r>
          </a:p>
        </p:txBody>
      </p:sp>
      <p:pic>
        <p:nvPicPr>
          <p:cNvPr id="6" name="Picture 5"/>
          <p:cNvPicPr>
            <a:picLocks noChangeAspect="1"/>
          </p:cNvPicPr>
          <p:nvPr/>
        </p:nvPicPr>
        <p:blipFill>
          <a:blip r:embed="rId2"/>
          <a:stretch>
            <a:fillRect/>
          </a:stretch>
        </p:blipFill>
        <p:spPr>
          <a:xfrm>
            <a:off x="2513012" y="1600200"/>
            <a:ext cx="7024687" cy="4779227"/>
          </a:xfrm>
          <a:prstGeom prst="rect">
            <a:avLst/>
          </a:prstGeom>
        </p:spPr>
      </p:pic>
    </p:spTree>
    <p:extLst>
      <p:ext uri="{BB962C8B-B14F-4D97-AF65-F5344CB8AC3E}">
        <p14:creationId xmlns:p14="http://schemas.microsoft.com/office/powerpoint/2010/main" val="3841558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5</a:t>
            </a:r>
          </a:p>
        </p:txBody>
      </p:sp>
      <p:pic>
        <p:nvPicPr>
          <p:cNvPr id="6" name="Picture 5"/>
          <p:cNvPicPr>
            <a:picLocks noChangeAspect="1"/>
          </p:cNvPicPr>
          <p:nvPr/>
        </p:nvPicPr>
        <p:blipFill>
          <a:blip r:embed="rId2"/>
          <a:stretch>
            <a:fillRect/>
          </a:stretch>
        </p:blipFill>
        <p:spPr>
          <a:xfrm>
            <a:off x="2360612" y="1524000"/>
            <a:ext cx="3059691" cy="5066334"/>
          </a:xfrm>
          <a:prstGeom prst="rect">
            <a:avLst/>
          </a:prstGeom>
        </p:spPr>
      </p:pic>
      <p:pic>
        <p:nvPicPr>
          <p:cNvPr id="7" name="Picture 6"/>
          <p:cNvPicPr>
            <a:picLocks noChangeAspect="1"/>
          </p:cNvPicPr>
          <p:nvPr/>
        </p:nvPicPr>
        <p:blipFill>
          <a:blip r:embed="rId3"/>
          <a:stretch>
            <a:fillRect/>
          </a:stretch>
        </p:blipFill>
        <p:spPr>
          <a:xfrm>
            <a:off x="7085012" y="1524000"/>
            <a:ext cx="3035922" cy="5085867"/>
          </a:xfrm>
          <a:prstGeom prst="rect">
            <a:avLst/>
          </a:prstGeom>
        </p:spPr>
      </p:pic>
    </p:spTree>
    <p:extLst>
      <p:ext uri="{BB962C8B-B14F-4D97-AF65-F5344CB8AC3E}">
        <p14:creationId xmlns:p14="http://schemas.microsoft.com/office/powerpoint/2010/main" val="391772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6</a:t>
            </a:r>
          </a:p>
        </p:txBody>
      </p:sp>
      <p:pic>
        <p:nvPicPr>
          <p:cNvPr id="5" name="Picture 4"/>
          <p:cNvPicPr>
            <a:picLocks noChangeAspect="1"/>
          </p:cNvPicPr>
          <p:nvPr/>
        </p:nvPicPr>
        <p:blipFill>
          <a:blip r:embed="rId2"/>
          <a:stretch>
            <a:fillRect/>
          </a:stretch>
        </p:blipFill>
        <p:spPr>
          <a:xfrm>
            <a:off x="2436812" y="1600200"/>
            <a:ext cx="6715125" cy="4849192"/>
          </a:xfrm>
          <a:prstGeom prst="rect">
            <a:avLst/>
          </a:prstGeom>
        </p:spPr>
      </p:pic>
    </p:spTree>
    <p:extLst>
      <p:ext uri="{BB962C8B-B14F-4D97-AF65-F5344CB8AC3E}">
        <p14:creationId xmlns:p14="http://schemas.microsoft.com/office/powerpoint/2010/main" val="2749692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home screen – Part 7</a:t>
            </a:r>
          </a:p>
        </p:txBody>
      </p:sp>
      <p:pic>
        <p:nvPicPr>
          <p:cNvPr id="5" name="Picture 4"/>
          <p:cNvPicPr>
            <a:picLocks noChangeAspect="1"/>
          </p:cNvPicPr>
          <p:nvPr/>
        </p:nvPicPr>
        <p:blipFill>
          <a:blip r:embed="rId2"/>
          <a:stretch>
            <a:fillRect/>
          </a:stretch>
        </p:blipFill>
        <p:spPr>
          <a:xfrm>
            <a:off x="1979613" y="1498600"/>
            <a:ext cx="7239000" cy="4368711"/>
          </a:xfrm>
          <a:prstGeom prst="rect">
            <a:avLst/>
          </a:prstGeom>
        </p:spPr>
      </p:pic>
      <p:pic>
        <p:nvPicPr>
          <p:cNvPr id="7" name="Picture 6"/>
          <p:cNvPicPr>
            <a:picLocks noChangeAspect="1"/>
          </p:cNvPicPr>
          <p:nvPr/>
        </p:nvPicPr>
        <p:blipFill>
          <a:blip r:embed="rId3"/>
          <a:stretch>
            <a:fillRect/>
          </a:stretch>
        </p:blipFill>
        <p:spPr>
          <a:xfrm>
            <a:off x="1977361" y="5867311"/>
            <a:ext cx="7241251" cy="670990"/>
          </a:xfrm>
          <a:prstGeom prst="rect">
            <a:avLst/>
          </a:prstGeom>
        </p:spPr>
      </p:pic>
    </p:spTree>
    <p:extLst>
      <p:ext uri="{BB962C8B-B14F-4D97-AF65-F5344CB8AC3E}">
        <p14:creationId xmlns:p14="http://schemas.microsoft.com/office/powerpoint/2010/main" val="766396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Bar graph Procedure </a:t>
            </a:r>
          </a:p>
        </p:txBody>
      </p:sp>
      <p:pic>
        <p:nvPicPr>
          <p:cNvPr id="5" name="Picture 4"/>
          <p:cNvPicPr>
            <a:picLocks noChangeAspect="1"/>
          </p:cNvPicPr>
          <p:nvPr/>
        </p:nvPicPr>
        <p:blipFill>
          <a:blip r:embed="rId2"/>
          <a:stretch>
            <a:fillRect/>
          </a:stretch>
        </p:blipFill>
        <p:spPr>
          <a:xfrm>
            <a:off x="3503612" y="1676400"/>
            <a:ext cx="4470298" cy="4490255"/>
          </a:xfrm>
          <a:prstGeom prst="rect">
            <a:avLst/>
          </a:prstGeom>
        </p:spPr>
      </p:pic>
    </p:spTree>
    <p:extLst>
      <p:ext uri="{BB962C8B-B14F-4D97-AF65-F5344CB8AC3E}">
        <p14:creationId xmlns:p14="http://schemas.microsoft.com/office/powerpoint/2010/main" val="3337367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JS – Part 1 </a:t>
            </a:r>
          </a:p>
        </p:txBody>
      </p:sp>
      <p:pic>
        <p:nvPicPr>
          <p:cNvPr id="5" name="Picture 4"/>
          <p:cNvPicPr>
            <a:picLocks noChangeAspect="1"/>
          </p:cNvPicPr>
          <p:nvPr/>
        </p:nvPicPr>
        <p:blipFill>
          <a:blip r:embed="rId2"/>
          <a:stretch>
            <a:fillRect/>
          </a:stretch>
        </p:blipFill>
        <p:spPr>
          <a:xfrm>
            <a:off x="1293812" y="1676400"/>
            <a:ext cx="7248525" cy="4621577"/>
          </a:xfrm>
          <a:prstGeom prst="rect">
            <a:avLst/>
          </a:prstGeom>
        </p:spPr>
      </p:pic>
      <p:sp>
        <p:nvSpPr>
          <p:cNvPr id="6" name="Rounded Rectangle 5"/>
          <p:cNvSpPr/>
          <p:nvPr/>
        </p:nvSpPr>
        <p:spPr>
          <a:xfrm>
            <a:off x="1827212" y="2590800"/>
            <a:ext cx="4343400" cy="3810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Arrow Connector 7"/>
          <p:cNvCxnSpPr/>
          <p:nvPr/>
        </p:nvCxnSpPr>
        <p:spPr>
          <a:xfrm>
            <a:off x="6170612" y="2781300"/>
            <a:ext cx="2819400"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990012" y="2362200"/>
            <a:ext cx="2362200" cy="1477328"/>
          </a:xfrm>
          <a:prstGeom prst="rect">
            <a:avLst/>
          </a:prstGeom>
          <a:noFill/>
          <a:ln w="28575">
            <a:solidFill>
              <a:schemeClr val="accent5"/>
            </a:solidFill>
          </a:ln>
        </p:spPr>
        <p:txBody>
          <a:bodyPr wrap="square" rtlCol="0">
            <a:spAutoFit/>
          </a:bodyPr>
          <a:lstStyle/>
          <a:p>
            <a:r>
              <a:rPr lang="en-US" sz="1500" dirty="0">
                <a:solidFill>
                  <a:schemeClr val="accent5">
                    <a:lumMod val="60000"/>
                    <a:lumOff val="40000"/>
                  </a:schemeClr>
                </a:solidFill>
              </a:rPr>
              <a:t>These lines of code include a specific framework called HIGHCHARTS JS. This JS framework enables the usage of graphs and other statistical content.</a:t>
            </a:r>
          </a:p>
        </p:txBody>
      </p:sp>
    </p:spTree>
    <p:extLst>
      <p:ext uri="{BB962C8B-B14F-4D97-AF65-F5344CB8AC3E}">
        <p14:creationId xmlns:p14="http://schemas.microsoft.com/office/powerpoint/2010/main" val="3763167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JS – Part 2</a:t>
            </a:r>
          </a:p>
        </p:txBody>
      </p:sp>
      <p:pic>
        <p:nvPicPr>
          <p:cNvPr id="5" name="Picture 4"/>
          <p:cNvPicPr>
            <a:picLocks noChangeAspect="1"/>
          </p:cNvPicPr>
          <p:nvPr/>
        </p:nvPicPr>
        <p:blipFill>
          <a:blip r:embed="rId2"/>
          <a:stretch>
            <a:fillRect/>
          </a:stretch>
        </p:blipFill>
        <p:spPr>
          <a:xfrm>
            <a:off x="3808412" y="1676400"/>
            <a:ext cx="4019550" cy="4850257"/>
          </a:xfrm>
          <a:prstGeom prst="rect">
            <a:avLst/>
          </a:prstGeom>
        </p:spPr>
      </p:pic>
    </p:spTree>
    <p:extLst>
      <p:ext uri="{BB962C8B-B14F-4D97-AF65-F5344CB8AC3E}">
        <p14:creationId xmlns:p14="http://schemas.microsoft.com/office/powerpoint/2010/main" val="2930075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JS – Part 3</a:t>
            </a:r>
          </a:p>
        </p:txBody>
      </p:sp>
      <p:pic>
        <p:nvPicPr>
          <p:cNvPr id="5" name="Picture 4"/>
          <p:cNvPicPr>
            <a:picLocks noChangeAspect="1"/>
          </p:cNvPicPr>
          <p:nvPr/>
        </p:nvPicPr>
        <p:blipFill>
          <a:blip r:embed="rId2"/>
          <a:stretch>
            <a:fillRect/>
          </a:stretch>
        </p:blipFill>
        <p:spPr>
          <a:xfrm>
            <a:off x="2132012" y="1472758"/>
            <a:ext cx="7620000" cy="5297826"/>
          </a:xfrm>
          <a:prstGeom prst="rect">
            <a:avLst/>
          </a:prstGeom>
        </p:spPr>
      </p:pic>
    </p:spTree>
    <p:extLst>
      <p:ext uri="{BB962C8B-B14F-4D97-AF65-F5344CB8AC3E}">
        <p14:creationId xmlns:p14="http://schemas.microsoft.com/office/powerpoint/2010/main" val="615549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JS – Part 4</a:t>
            </a:r>
          </a:p>
        </p:txBody>
      </p:sp>
      <p:pic>
        <p:nvPicPr>
          <p:cNvPr id="5" name="Picture 4"/>
          <p:cNvPicPr>
            <a:picLocks noChangeAspect="1"/>
          </p:cNvPicPr>
          <p:nvPr/>
        </p:nvPicPr>
        <p:blipFill>
          <a:blip r:embed="rId2"/>
          <a:stretch>
            <a:fillRect/>
          </a:stretch>
        </p:blipFill>
        <p:spPr>
          <a:xfrm>
            <a:off x="1212849" y="2247900"/>
            <a:ext cx="9763125" cy="2362200"/>
          </a:xfrm>
          <a:prstGeom prst="rect">
            <a:avLst/>
          </a:prstGeom>
        </p:spPr>
      </p:pic>
    </p:spTree>
    <p:extLst>
      <p:ext uri="{BB962C8B-B14F-4D97-AF65-F5344CB8AC3E}">
        <p14:creationId xmlns:p14="http://schemas.microsoft.com/office/powerpoint/2010/main" val="2110821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Overview</a:t>
            </a:r>
            <a:r>
              <a:rPr lang="en-US" dirty="0"/>
              <a:t>    </a:t>
            </a:r>
          </a:p>
        </p:txBody>
      </p:sp>
      <p:sp>
        <p:nvSpPr>
          <p:cNvPr id="3" name="Content Placeholder 2"/>
          <p:cNvSpPr>
            <a:spLocks noGrp="1"/>
          </p:cNvSpPr>
          <p:nvPr>
            <p:ph sz="half" idx="1"/>
          </p:nvPr>
        </p:nvSpPr>
        <p:spPr/>
        <p:txBody>
          <a:bodyPr/>
          <a:lstStyle/>
          <a:p>
            <a:r>
              <a:rPr lang="en-US" dirty="0"/>
              <a:t>Prototyping  with Arduino Boards to find the number of minutes you are brushing. </a:t>
            </a:r>
          </a:p>
          <a:p>
            <a:r>
              <a:rPr lang="en-US" dirty="0"/>
              <a:t>This can be extended to various other applications such as pushing data from a thermostat or a light intensity resistor to a database server.</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Displaying the Data – Part 1</a:t>
            </a:r>
          </a:p>
        </p:txBody>
      </p:sp>
      <p:pic>
        <p:nvPicPr>
          <p:cNvPr id="5" name="Picture 4"/>
          <p:cNvPicPr>
            <a:picLocks noChangeAspect="1"/>
          </p:cNvPicPr>
          <p:nvPr/>
        </p:nvPicPr>
        <p:blipFill>
          <a:blip r:embed="rId2"/>
          <a:stretch>
            <a:fillRect/>
          </a:stretch>
        </p:blipFill>
        <p:spPr>
          <a:xfrm>
            <a:off x="2572464" y="1828800"/>
            <a:ext cx="7653337" cy="4449153"/>
          </a:xfrm>
          <a:prstGeom prst="rect">
            <a:avLst/>
          </a:prstGeom>
        </p:spPr>
      </p:pic>
    </p:spTree>
    <p:extLst>
      <p:ext uri="{BB962C8B-B14F-4D97-AF65-F5344CB8AC3E}">
        <p14:creationId xmlns:p14="http://schemas.microsoft.com/office/powerpoint/2010/main" val="3026393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Displaying the Data – Part 2</a:t>
            </a:r>
          </a:p>
        </p:txBody>
      </p:sp>
      <p:pic>
        <p:nvPicPr>
          <p:cNvPr id="5" name="Picture 4"/>
          <p:cNvPicPr>
            <a:picLocks noChangeAspect="1"/>
          </p:cNvPicPr>
          <p:nvPr/>
        </p:nvPicPr>
        <p:blipFill>
          <a:blip r:embed="rId2"/>
          <a:stretch>
            <a:fillRect/>
          </a:stretch>
        </p:blipFill>
        <p:spPr>
          <a:xfrm>
            <a:off x="3351212" y="2057400"/>
            <a:ext cx="4819650" cy="2512203"/>
          </a:xfrm>
          <a:prstGeom prst="rect">
            <a:avLst/>
          </a:prstGeom>
        </p:spPr>
      </p:pic>
    </p:spTree>
    <p:extLst>
      <p:ext uri="{BB962C8B-B14F-4D97-AF65-F5344CB8AC3E}">
        <p14:creationId xmlns:p14="http://schemas.microsoft.com/office/powerpoint/2010/main" val="3269521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 of The Webpage – Part 1 </a:t>
            </a:r>
          </a:p>
        </p:txBody>
      </p:sp>
      <p:pic>
        <p:nvPicPr>
          <p:cNvPr id="5" name="Picture 4"/>
          <p:cNvPicPr>
            <a:picLocks noChangeAspect="1"/>
          </p:cNvPicPr>
          <p:nvPr/>
        </p:nvPicPr>
        <p:blipFill>
          <a:blip r:embed="rId2"/>
          <a:stretch>
            <a:fillRect/>
          </a:stretch>
        </p:blipFill>
        <p:spPr>
          <a:xfrm>
            <a:off x="2360612" y="1828800"/>
            <a:ext cx="7620000" cy="4087812"/>
          </a:xfrm>
          <a:prstGeom prst="rect">
            <a:avLst/>
          </a:prstGeom>
        </p:spPr>
      </p:pic>
    </p:spTree>
    <p:extLst>
      <p:ext uri="{BB962C8B-B14F-4D97-AF65-F5344CB8AC3E}">
        <p14:creationId xmlns:p14="http://schemas.microsoft.com/office/powerpoint/2010/main" val="381476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 of the Webpage – Part 2</a:t>
            </a:r>
          </a:p>
        </p:txBody>
      </p:sp>
      <p:pic>
        <p:nvPicPr>
          <p:cNvPr id="5" name="Picture 4"/>
          <p:cNvPicPr>
            <a:picLocks noChangeAspect="1"/>
          </p:cNvPicPr>
          <p:nvPr/>
        </p:nvPicPr>
        <p:blipFill>
          <a:blip r:embed="rId2"/>
          <a:stretch>
            <a:fillRect/>
          </a:stretch>
        </p:blipFill>
        <p:spPr>
          <a:xfrm>
            <a:off x="2360612" y="1828800"/>
            <a:ext cx="7297445" cy="3914775"/>
          </a:xfrm>
          <a:prstGeom prst="rect">
            <a:avLst/>
          </a:prstGeom>
        </p:spPr>
      </p:pic>
    </p:spTree>
    <p:extLst>
      <p:ext uri="{BB962C8B-B14F-4D97-AF65-F5344CB8AC3E}">
        <p14:creationId xmlns:p14="http://schemas.microsoft.com/office/powerpoint/2010/main" val="2351601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next? </a:t>
            </a:r>
          </a:p>
        </p:txBody>
      </p:sp>
      <p:sp>
        <p:nvSpPr>
          <p:cNvPr id="3" name="Content Placeholder 2"/>
          <p:cNvSpPr>
            <a:spLocks noGrp="1"/>
          </p:cNvSpPr>
          <p:nvPr>
            <p:ph sz="half" idx="1"/>
          </p:nvPr>
        </p:nvSpPr>
        <p:spPr>
          <a:xfrm>
            <a:off x="1218883" y="1676400"/>
            <a:ext cx="5078677" cy="4465320"/>
          </a:xfrm>
        </p:spPr>
        <p:txBody>
          <a:bodyPr>
            <a:normAutofit fontScale="92500" lnSpcReduction="10000"/>
          </a:bodyPr>
          <a:lstStyle/>
          <a:p>
            <a:r>
              <a:rPr lang="en-US" dirty="0"/>
              <a:t>Now that all the code is written and run, we need to test everything and re-run the code to test that everything is running properly. </a:t>
            </a:r>
          </a:p>
          <a:p>
            <a:r>
              <a:rPr lang="en-US" dirty="0"/>
              <a:t>There might be several bottlenecks, but there are several ways to fix them. </a:t>
            </a:r>
          </a:p>
          <a:p>
            <a:r>
              <a:rPr lang="en-US" dirty="0"/>
              <a:t>For instance, I faced a problem where the Ethernet shield would not connect properly. Here is what I did: </a:t>
            </a:r>
          </a:p>
        </p:txBody>
      </p:sp>
      <p:sp>
        <p:nvSpPr>
          <p:cNvPr id="15" name="Freeform 14"/>
          <p:cNvSpPr/>
          <p:nvPr/>
        </p:nvSpPr>
        <p:spPr>
          <a:xfrm>
            <a:off x="6094412" y="1949538"/>
            <a:ext cx="2218287" cy="3919044"/>
          </a:xfrm>
          <a:custGeom>
            <a:avLst/>
            <a:gdLst>
              <a:gd name="connsiteX0" fmla="*/ 0 w 3721210"/>
              <a:gd name="connsiteY0" fmla="*/ 4081383 h 4406650"/>
              <a:gd name="connsiteX1" fmla="*/ 1653871 w 3721210"/>
              <a:gd name="connsiteY1" fmla="*/ 4057529 h 4406650"/>
              <a:gd name="connsiteX2" fmla="*/ 1804946 w 3721210"/>
              <a:gd name="connsiteY2" fmla="*/ 511247 h 4406650"/>
              <a:gd name="connsiteX3" fmla="*/ 3721210 w 3721210"/>
              <a:gd name="connsiteY3" fmla="*/ 97780 h 4406650"/>
            </a:gdLst>
            <a:ahLst/>
            <a:cxnLst>
              <a:cxn ang="0">
                <a:pos x="connsiteX0" y="connsiteY0"/>
              </a:cxn>
              <a:cxn ang="0">
                <a:pos x="connsiteX1" y="connsiteY1"/>
              </a:cxn>
              <a:cxn ang="0">
                <a:pos x="connsiteX2" y="connsiteY2"/>
              </a:cxn>
              <a:cxn ang="0">
                <a:pos x="connsiteX3" y="connsiteY3"/>
              </a:cxn>
            </a:cxnLst>
            <a:rect l="l" t="t" r="r" b="b"/>
            <a:pathLst>
              <a:path w="3721210" h="4406650">
                <a:moveTo>
                  <a:pt x="0" y="4081383"/>
                </a:moveTo>
                <a:cubicBezTo>
                  <a:pt x="676523" y="4366967"/>
                  <a:pt x="1353047" y="4652552"/>
                  <a:pt x="1653871" y="4057529"/>
                </a:cubicBezTo>
                <a:cubicBezTo>
                  <a:pt x="1954695" y="3462506"/>
                  <a:pt x="1460390" y="1171205"/>
                  <a:pt x="1804946" y="511247"/>
                </a:cubicBezTo>
                <a:cubicBezTo>
                  <a:pt x="2149502" y="-148711"/>
                  <a:pt x="2935356" y="-25466"/>
                  <a:pt x="3721210" y="977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0412" y="1251934"/>
            <a:ext cx="2667000" cy="3323987"/>
          </a:xfrm>
          <a:prstGeom prst="rect">
            <a:avLst/>
          </a:prstGeom>
          <a:noFill/>
        </p:spPr>
        <p:txBody>
          <a:bodyPr wrap="square" rtlCol="0">
            <a:spAutoFit/>
          </a:bodyPr>
          <a:lstStyle/>
          <a:p>
            <a:r>
              <a:rPr lang="en-US" sz="1400" dirty="0"/>
              <a:t>If the Ethernet Board is not working, then:</a:t>
            </a:r>
          </a:p>
          <a:p>
            <a:endParaRPr lang="en-US" sz="1400" dirty="0"/>
          </a:p>
          <a:p>
            <a:r>
              <a:rPr lang="en-US" sz="1400" dirty="0">
                <a:solidFill>
                  <a:schemeClr val="tx2">
                    <a:lumMod val="75000"/>
                  </a:schemeClr>
                </a:solidFill>
              </a:rPr>
              <a:t>1.Reset the ARDUINO BOARD.</a:t>
            </a:r>
          </a:p>
          <a:p>
            <a:r>
              <a:rPr lang="en-US" sz="1400" dirty="0">
                <a:solidFill>
                  <a:schemeClr val="tx2">
                    <a:lumMod val="75000"/>
                  </a:schemeClr>
                </a:solidFill>
              </a:rPr>
              <a:t>2.Reset the ETHERNET BOARD.</a:t>
            </a:r>
          </a:p>
          <a:p>
            <a:r>
              <a:rPr lang="en-US" sz="1400" dirty="0">
                <a:solidFill>
                  <a:schemeClr val="tx2">
                    <a:lumMod val="75000"/>
                  </a:schemeClr>
                </a:solidFill>
              </a:rPr>
              <a:t>3.Uncheck Sharing option under WIFI Properties.</a:t>
            </a:r>
          </a:p>
          <a:p>
            <a:r>
              <a:rPr lang="en-US" sz="1400" dirty="0">
                <a:solidFill>
                  <a:schemeClr val="tx2">
                    <a:lumMod val="75000"/>
                  </a:schemeClr>
                </a:solidFill>
              </a:rPr>
              <a:t>4.Check the sharing option back.</a:t>
            </a:r>
          </a:p>
          <a:p>
            <a:r>
              <a:rPr lang="en-US" sz="1400" dirty="0">
                <a:solidFill>
                  <a:schemeClr val="tx2">
                    <a:lumMod val="75000"/>
                  </a:schemeClr>
                </a:solidFill>
              </a:rPr>
              <a:t>5.Disable WIFI.</a:t>
            </a:r>
          </a:p>
          <a:p>
            <a:r>
              <a:rPr lang="en-US" sz="1400" dirty="0">
                <a:solidFill>
                  <a:schemeClr val="tx2">
                    <a:lumMod val="75000"/>
                  </a:schemeClr>
                </a:solidFill>
              </a:rPr>
              <a:t>6.Enable WIFI.</a:t>
            </a:r>
          </a:p>
          <a:p>
            <a:r>
              <a:rPr lang="en-US" sz="1400" dirty="0">
                <a:solidFill>
                  <a:schemeClr val="tx2">
                    <a:lumMod val="75000"/>
                  </a:schemeClr>
                </a:solidFill>
              </a:rPr>
              <a:t>7.Disable Ethernet.</a:t>
            </a:r>
          </a:p>
          <a:p>
            <a:r>
              <a:rPr lang="en-US" sz="1400" dirty="0">
                <a:solidFill>
                  <a:schemeClr val="tx2">
                    <a:lumMod val="75000"/>
                  </a:schemeClr>
                </a:solidFill>
              </a:rPr>
              <a:t>8.Enable Ethernet.</a:t>
            </a:r>
          </a:p>
          <a:p>
            <a:r>
              <a:rPr lang="en-US" sz="1400" dirty="0">
                <a:solidFill>
                  <a:schemeClr val="tx2">
                    <a:lumMod val="75000"/>
                  </a:schemeClr>
                </a:solidFill>
              </a:rPr>
              <a:t>9.Run IP Address Printer. (Should print out a valid address)</a:t>
            </a:r>
          </a:p>
          <a:p>
            <a:endParaRPr lang="en-US" sz="1400" dirty="0"/>
          </a:p>
        </p:txBody>
      </p:sp>
    </p:spTree>
    <p:extLst>
      <p:ext uri="{BB962C8B-B14F-4D97-AF65-F5344CB8AC3E}">
        <p14:creationId xmlns:p14="http://schemas.microsoft.com/office/powerpoint/2010/main" val="451336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sz="half" idx="1"/>
          </p:nvPr>
        </p:nvSpPr>
        <p:spPr>
          <a:xfrm>
            <a:off x="1218883" y="1706880"/>
            <a:ext cx="10666729" cy="4465320"/>
          </a:xfrm>
        </p:spPr>
        <p:txBody>
          <a:bodyPr/>
          <a:lstStyle/>
          <a:p>
            <a:r>
              <a:rPr lang="en-US" dirty="0"/>
              <a:t>The main purpose of this project is to calculate the time taken by a person to brush his/her teeth. This will help us manipulate increasing or decreasing brushing times. </a:t>
            </a:r>
          </a:p>
          <a:p>
            <a:r>
              <a:rPr lang="en-US" dirty="0"/>
              <a:t>This is a great example of a helpful IOT project. </a:t>
            </a:r>
          </a:p>
          <a:p>
            <a:endParaRPr lang="en-US" dirty="0"/>
          </a:p>
        </p:txBody>
      </p:sp>
    </p:spTree>
    <p:extLst>
      <p:ext uri="{BB962C8B-B14F-4D97-AF65-F5344CB8AC3E}">
        <p14:creationId xmlns:p14="http://schemas.microsoft.com/office/powerpoint/2010/main" val="2879437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my motive? More Improvements? </a:t>
            </a:r>
          </a:p>
        </p:txBody>
      </p:sp>
      <p:sp>
        <p:nvSpPr>
          <p:cNvPr id="3" name="Content Placeholder 2"/>
          <p:cNvSpPr>
            <a:spLocks noGrp="1"/>
          </p:cNvSpPr>
          <p:nvPr>
            <p:ph sz="half" idx="1"/>
          </p:nvPr>
        </p:nvSpPr>
        <p:spPr>
          <a:xfrm>
            <a:off x="1218883" y="1706880"/>
            <a:ext cx="10590529" cy="4465320"/>
          </a:xfrm>
        </p:spPr>
        <p:txBody>
          <a:bodyPr/>
          <a:lstStyle/>
          <a:p>
            <a:r>
              <a:rPr lang="en-US" dirty="0"/>
              <a:t>My motive is to create applications that serve a purpose in real life using technology and programming.</a:t>
            </a:r>
          </a:p>
          <a:p>
            <a:r>
              <a:rPr lang="en-US" dirty="0"/>
              <a:t>If given more time, it is certain that I would improve the sensitivity and add more statistical data to it. </a:t>
            </a:r>
          </a:p>
          <a:p>
            <a:r>
              <a:rPr lang="en-US" dirty="0"/>
              <a:t>Many other external application like SMS and Email can also be added, for example: If a person had brushed for less than 2 minutes, then it would send an SMS straight to his / her parent. </a:t>
            </a:r>
          </a:p>
          <a:p>
            <a:r>
              <a:rPr lang="en-US" dirty="0"/>
              <a:t>A mobile app can also be created to get access to the data instead of a website. </a:t>
            </a:r>
          </a:p>
        </p:txBody>
      </p:sp>
    </p:spTree>
    <p:extLst>
      <p:ext uri="{BB962C8B-B14F-4D97-AF65-F5344CB8AC3E}">
        <p14:creationId xmlns:p14="http://schemas.microsoft.com/office/powerpoint/2010/main" val="1139680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55812" y="2362200"/>
            <a:ext cx="8610600" cy="1754326"/>
          </a:xfrm>
          <a:prstGeom prst="rect">
            <a:avLst/>
          </a:prstGeom>
          <a:noFill/>
        </p:spPr>
        <p:txBody>
          <a:bodyPr wrap="square" rtlCol="0">
            <a:spAutoFit/>
          </a:bodyPr>
          <a:lstStyle/>
          <a:p>
            <a:r>
              <a:rPr lang="en-US" sz="3600" dirty="0">
                <a:solidFill>
                  <a:schemeClr val="accent1">
                    <a:lumMod val="60000"/>
                    <a:lumOff val="40000"/>
                  </a:schemeClr>
                </a:solidFill>
              </a:rPr>
              <a:t>public static void</a:t>
            </a:r>
            <a:r>
              <a:rPr lang="en-US" sz="3600" dirty="0"/>
              <a:t> main (</a:t>
            </a:r>
            <a:r>
              <a:rPr lang="en-US" sz="3600" dirty="0">
                <a:solidFill>
                  <a:schemeClr val="bg2">
                    <a:lumMod val="60000"/>
                    <a:lumOff val="40000"/>
                  </a:schemeClr>
                </a:solidFill>
              </a:rPr>
              <a:t>String</a:t>
            </a:r>
            <a:r>
              <a:rPr lang="en-US" sz="3600" dirty="0"/>
              <a:t> args[]){</a:t>
            </a:r>
            <a:br>
              <a:rPr lang="en-US" sz="3600" dirty="0"/>
            </a:br>
            <a:r>
              <a:rPr lang="en-US" sz="3600" dirty="0"/>
              <a:t> 	</a:t>
            </a:r>
            <a:r>
              <a:rPr lang="en-US" sz="3600" dirty="0">
                <a:solidFill>
                  <a:srgbClr val="0070C0"/>
                </a:solidFill>
              </a:rPr>
              <a:t>print</a:t>
            </a:r>
            <a:r>
              <a:rPr lang="en-US" sz="3600" dirty="0"/>
              <a:t>(</a:t>
            </a:r>
            <a:r>
              <a:rPr lang="en-US" sz="3600" dirty="0">
                <a:solidFill>
                  <a:srgbClr val="33CC33"/>
                </a:solidFill>
              </a:rPr>
              <a:t>“Thank you!”</a:t>
            </a:r>
            <a:r>
              <a:rPr lang="en-US" sz="3600" dirty="0"/>
              <a:t>); </a:t>
            </a:r>
            <a:br>
              <a:rPr lang="en-US" sz="3600" dirty="0"/>
            </a:br>
            <a:r>
              <a:rPr lang="en-US" sz="3600" dirty="0"/>
              <a:t>}</a:t>
            </a:r>
          </a:p>
        </p:txBody>
      </p:sp>
    </p:spTree>
    <p:extLst>
      <p:ext uri="{BB962C8B-B14F-4D97-AF65-F5344CB8AC3E}">
        <p14:creationId xmlns:p14="http://schemas.microsoft.com/office/powerpoint/2010/main" val="1571721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Items Required</a:t>
            </a:r>
          </a:p>
        </p:txBody>
      </p:sp>
      <p:sp>
        <p:nvSpPr>
          <p:cNvPr id="2" name="Content Placeholder 1"/>
          <p:cNvSpPr>
            <a:spLocks noGrp="1"/>
          </p:cNvSpPr>
          <p:nvPr>
            <p:ph idx="1"/>
          </p:nvPr>
        </p:nvSpPr>
        <p:spPr/>
        <p:txBody>
          <a:bodyPr/>
          <a:lstStyle/>
          <a:p>
            <a:r>
              <a:rPr lang="en-US" dirty="0"/>
              <a:t>An Arduino board</a:t>
            </a:r>
          </a:p>
          <a:p>
            <a:r>
              <a:rPr lang="en-US" dirty="0"/>
              <a:t>An Ethernet shield </a:t>
            </a:r>
          </a:p>
          <a:p>
            <a:r>
              <a:rPr lang="en-US" dirty="0"/>
              <a:t>USB cable type-B</a:t>
            </a:r>
          </a:p>
          <a:p>
            <a:r>
              <a:rPr lang="en-US" dirty="0"/>
              <a:t>RJ45 cable (Ethernet cable)</a:t>
            </a:r>
          </a:p>
          <a:p>
            <a:r>
              <a:rPr lang="en-US" dirty="0"/>
              <a:t>Ultrasonic Range Finder</a:t>
            </a:r>
          </a:p>
          <a:p>
            <a:r>
              <a:rPr lang="en-US" dirty="0"/>
              <a:t>A solderless breadboard</a:t>
            </a:r>
          </a:p>
          <a:p>
            <a:r>
              <a:rPr lang="en-US" dirty="0"/>
              <a:t>A few jumper cables</a:t>
            </a:r>
            <a:br>
              <a:rPr lang="en-US" dirty="0"/>
            </a:b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required</a:t>
            </a:r>
          </a:p>
        </p:txBody>
      </p:sp>
      <p:sp>
        <p:nvSpPr>
          <p:cNvPr id="3" name="Content Placeholder 2"/>
          <p:cNvSpPr>
            <a:spLocks noGrp="1"/>
          </p:cNvSpPr>
          <p:nvPr>
            <p:ph sz="half" idx="1"/>
          </p:nvPr>
        </p:nvSpPr>
        <p:spPr/>
        <p:txBody>
          <a:bodyPr>
            <a:normAutofit lnSpcReduction="10000"/>
          </a:bodyPr>
          <a:lstStyle/>
          <a:p>
            <a:r>
              <a:rPr lang="en-US" dirty="0"/>
              <a:t>In order to accomplish this project, one should know how to program in: </a:t>
            </a:r>
          </a:p>
          <a:p>
            <a:r>
              <a:rPr lang="en-US" dirty="0"/>
              <a:t>PHP </a:t>
            </a:r>
          </a:p>
          <a:p>
            <a:r>
              <a:rPr lang="en-US" dirty="0"/>
              <a:t>SQL</a:t>
            </a:r>
          </a:p>
          <a:p>
            <a:r>
              <a:rPr lang="en-US" dirty="0"/>
              <a:t>HTML</a:t>
            </a:r>
          </a:p>
          <a:p>
            <a:r>
              <a:rPr lang="en-US" dirty="0"/>
              <a:t>CSS </a:t>
            </a:r>
          </a:p>
          <a:p>
            <a:r>
              <a:rPr lang="en-US" dirty="0"/>
              <a:t>JavaScript</a:t>
            </a:r>
          </a:p>
          <a:p>
            <a:r>
              <a:rPr lang="en-US" dirty="0"/>
              <a:t>C++</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graphicFrame>
        <p:nvGraphicFramePr>
          <p:cNvPr id="9" name="Diagram 8"/>
          <p:cNvGraphicFramePr/>
          <p:nvPr>
            <p:extLst>
              <p:ext uri="{D42A27DB-BD31-4B8C-83A1-F6EECF244321}">
                <p14:modId xmlns:p14="http://schemas.microsoft.com/office/powerpoint/2010/main" val="3193115745"/>
              </p:ext>
            </p:extLst>
          </p:nvPr>
        </p:nvGraphicFramePr>
        <p:xfrm>
          <a:off x="1751568" y="2286000"/>
          <a:ext cx="9295129"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342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  for the Ultrasonic Range Finder </a:t>
            </a:r>
          </a:p>
        </p:txBody>
      </p:sp>
      <p:sp>
        <p:nvSpPr>
          <p:cNvPr id="4" name="Content Placeholder 3"/>
          <p:cNvSpPr>
            <a:spLocks noGrp="1"/>
          </p:cNvSpPr>
          <p:nvPr>
            <p:ph sz="half" idx="2"/>
          </p:nvPr>
        </p:nvSpPr>
        <p:spPr/>
        <p:txBody>
          <a:bodyPr/>
          <a:lstStyle/>
          <a:p>
            <a:r>
              <a:rPr lang="en-US" dirty="0"/>
              <a:t>Connect your ultrasonic sensor as shown in the image. Switch the echo and trig pins if needed according to your preference. </a:t>
            </a:r>
          </a:p>
        </p:txBody>
      </p:sp>
      <p:pic>
        <p:nvPicPr>
          <p:cNvPr id="5" name="Picture 4"/>
          <p:cNvPicPr>
            <a:picLocks noChangeAspect="1"/>
          </p:cNvPicPr>
          <p:nvPr/>
        </p:nvPicPr>
        <p:blipFill>
          <a:blip r:embed="rId2"/>
          <a:stretch>
            <a:fillRect/>
          </a:stretch>
        </p:blipFill>
        <p:spPr>
          <a:xfrm>
            <a:off x="989012" y="2209800"/>
            <a:ext cx="5207256" cy="2693221"/>
          </a:xfrm>
          <a:prstGeom prst="rect">
            <a:avLst/>
          </a:prstGeom>
        </p:spPr>
      </p:pic>
    </p:spTree>
    <p:extLst>
      <p:ext uri="{BB962C8B-B14F-4D97-AF65-F5344CB8AC3E}">
        <p14:creationId xmlns:p14="http://schemas.microsoft.com/office/powerpoint/2010/main" val="1398642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sz="half" idx="1"/>
          </p:nvPr>
        </p:nvSpPr>
        <p:spPr/>
        <p:txBody>
          <a:bodyPr/>
          <a:lstStyle/>
          <a:p>
            <a:r>
              <a:rPr lang="en-US" dirty="0"/>
              <a:t>The Arduino is a microcontroller that can be programmed to perform the particular tasks that you want it to do. In order to control the ultrasonic sensor via internet, there should be an Ethernet shield mounted on top of it.</a:t>
            </a:r>
          </a:p>
          <a:p>
            <a:pPr marL="0" indent="0">
              <a:buNone/>
            </a:pPr>
            <a:endParaRPr lang="en-US" dirty="0"/>
          </a:p>
        </p:txBody>
      </p:sp>
      <p:pic>
        <p:nvPicPr>
          <p:cNvPr id="1026" name="Picture 2" descr="https://lh5.googleusercontent.com/inOWNBls0OULUkvDZ2Le-2W66VJoGwETYXtmf3DVNmzSJ7App2oOFo0RlshziTqHX2VHXCwhp89EIObtgBOiVa1DRqOKxAuYVlYcDt6Ds9aLstCYDnji8gfenzQQhp9GIcgdPJvt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612" y="1703932"/>
            <a:ext cx="2345489" cy="1902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i_pvn3v6XsJ2SwduLkTVsdvBfej6jZEUwX1VRmsKD31snWAQZerKMpX_bthIBn5TW_geYvLq44hdu-FNq6bD3ZrUN7Y9NTJoN1A3wgrR4uR_tS334XQoWubzkj5hWE5wLh01cw1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937" y="4114800"/>
            <a:ext cx="2128837" cy="159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3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Data from Anywhere!</a:t>
            </a:r>
          </a:p>
        </p:txBody>
      </p:sp>
      <p:sp>
        <p:nvSpPr>
          <p:cNvPr id="3" name="Content Placeholder 2"/>
          <p:cNvSpPr>
            <a:spLocks noGrp="1"/>
          </p:cNvSpPr>
          <p:nvPr>
            <p:ph sz="half" idx="1"/>
          </p:nvPr>
        </p:nvSpPr>
        <p:spPr>
          <a:xfrm>
            <a:off x="1218883" y="1706880"/>
            <a:ext cx="10590529" cy="4465320"/>
          </a:xfrm>
        </p:spPr>
        <p:txBody>
          <a:bodyPr/>
          <a:lstStyle/>
          <a:p>
            <a:r>
              <a:rPr lang="en-US" dirty="0"/>
              <a:t>You would want to access it from anywhere, right?</a:t>
            </a:r>
          </a:p>
          <a:p>
            <a:r>
              <a:rPr lang="en-US" dirty="0"/>
              <a:t>So ,in order to do that we will have to create a server which can be accessed from anywhere. The Arduino Uno has only 32KB of program memory. So it is not powerful enough to contain html script.</a:t>
            </a:r>
          </a:p>
          <a:p>
            <a:r>
              <a:rPr lang="en-US" dirty="0"/>
              <a:t>So I downloaded </a:t>
            </a:r>
            <a:r>
              <a:rPr lang="en-US" dirty="0" err="1"/>
              <a:t>Xampp</a:t>
            </a:r>
            <a:r>
              <a:rPr lang="en-US" dirty="0"/>
              <a:t> which is a software that supports server side programming.</a:t>
            </a:r>
          </a:p>
          <a:p>
            <a:pPr marL="0" indent="0">
              <a:buNone/>
            </a:pPr>
            <a:endParaRPr lang="en-US" dirty="0"/>
          </a:p>
        </p:txBody>
      </p:sp>
    </p:spTree>
    <p:extLst>
      <p:ext uri="{BB962C8B-B14F-4D97-AF65-F5344CB8AC3E}">
        <p14:creationId xmlns:p14="http://schemas.microsoft.com/office/powerpoint/2010/main" val="3307576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339</TotalTime>
  <Words>901</Words>
  <Application>Microsoft Office PowerPoint</Application>
  <PresentationFormat>Custom</PresentationFormat>
  <Paragraphs>100</Paragraphs>
  <Slides>37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Tech 16x9</vt:lpstr>
      <vt:lpstr>Smart brushing pattern monitoring system</vt:lpstr>
      <vt:lpstr>Agenda</vt:lpstr>
      <vt:lpstr>Overview    </vt:lpstr>
      <vt:lpstr>Items Required</vt:lpstr>
      <vt:lpstr>Software required</vt:lpstr>
      <vt:lpstr>Process</vt:lpstr>
      <vt:lpstr>Connections  for the Ultrasonic Range Finder </vt:lpstr>
      <vt:lpstr>Architecture</vt:lpstr>
      <vt:lpstr>View Data from Anywhere!</vt:lpstr>
      <vt:lpstr>Servers and Clients</vt:lpstr>
      <vt:lpstr>Xampp </vt:lpstr>
      <vt:lpstr>Xampp Control Panel</vt:lpstr>
      <vt:lpstr>Xampp not Working?    </vt:lpstr>
      <vt:lpstr>Arduino Code – Part 1 </vt:lpstr>
      <vt:lpstr>Arduino Code Part 2</vt:lpstr>
      <vt:lpstr>SQL Connection </vt:lpstr>
      <vt:lpstr>Update Time </vt:lpstr>
      <vt:lpstr>Web Page home screen – Part 1</vt:lpstr>
      <vt:lpstr>Web Page home screen – Part 2</vt:lpstr>
      <vt:lpstr>Web Page home screen – Part 3</vt:lpstr>
      <vt:lpstr>Web Page home screen – Part 4</vt:lpstr>
      <vt:lpstr>Web Page home screen – Part 5</vt:lpstr>
      <vt:lpstr>Web Page home screen – Part 6</vt:lpstr>
      <vt:lpstr>Web Page home screen – Part 7</vt:lpstr>
      <vt:lpstr>SQL Bar graph Procedure </vt:lpstr>
      <vt:lpstr>Bar graph JS – Part 1 </vt:lpstr>
      <vt:lpstr>Bar graph JS – Part 2</vt:lpstr>
      <vt:lpstr>Bar graph JS – Part 3</vt:lpstr>
      <vt:lpstr>Bar graph JS – Part 4</vt:lpstr>
      <vt:lpstr>Finally! Displaying the Data – Part 1</vt:lpstr>
      <vt:lpstr>Finally! Displaying the Data – Part 2</vt:lpstr>
      <vt:lpstr>Snippets of The Webpage – Part 1 </vt:lpstr>
      <vt:lpstr>Snippets of the Webpage – Part 2</vt:lpstr>
      <vt:lpstr>What next? </vt:lpstr>
      <vt:lpstr>Benefits</vt:lpstr>
      <vt:lpstr>What is my motive? More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Fair Project</dc:title>
  <dc:creator>Akash Palaniappan Veerappan</dc:creator>
  <cp:lastModifiedBy>Akash Palaniappan Veerappan</cp:lastModifiedBy>
  <cp:revision>23</cp:revision>
  <dcterms:created xsi:type="dcterms:W3CDTF">2017-01-14T19:29:58Z</dcterms:created>
  <dcterms:modified xsi:type="dcterms:W3CDTF">2017-01-23T01:15:10Z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