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Lst>
  <p:sldSz type="screen16x9" cy="6858000" cx="12192000"/>
  <p:notesSz cx="12192000" cy="6858000"/>
  <p:defaultTextStyle>
    <a:defPPr>
      <a:defRPr kern="0"/>
    </a:def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85714" autoAdjust="0"/>
  </p:normalViewPr>
  <p:slideViewPr>
    <p:cSldViewPr>
      <p:cViewPr varScale="1">
        <p:scale>
          <a:sx n="73" d="100"/>
          <a:sy n="73" d="100"/>
        </p:scale>
        <p:origin x="104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9" name=""/>
        <p:cNvGrpSpPr/>
        <p:nvPr/>
      </p:nvGrpSpPr>
      <p:grpSpPr>
        <a:xfrm>
          <a:off x="0" y="0"/>
          <a:ext cx="0" cy="0"/>
          <a:chOff x="0" y="0"/>
          <a:chExt cx="0" cy="0"/>
        </a:xfrm>
      </p:grpSpPr>
      <p:sp>
        <p:nvSpPr>
          <p:cNvPr id="104869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7" name=""/>
        <p:cNvGrpSpPr/>
        <p:nvPr/>
      </p:nvGrpSpPr>
      <p:grpSpPr>
        <a:xfrm>
          <a:off x="0" y="0"/>
          <a:ext cx="0" cy="0"/>
          <a:chOff x="0" y="0"/>
          <a:chExt cx="0" cy="0"/>
        </a:xfrm>
      </p:grpSpPr>
      <p:sp>
        <p:nvSpPr>
          <p:cNvPr id="1048591" name="Holder 2"/>
          <p:cNvSpPr>
            <a:spLocks noGrp="1"/>
          </p:cNvSpPr>
          <p:nvPr>
            <p:ph type="ctrTitle"/>
          </p:nvPr>
        </p:nvSpPr>
        <p:spPr>
          <a:xfrm>
            <a:off x="739775" y="291147"/>
            <a:ext cx="3304540"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5"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6"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6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3"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4"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05"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7"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558165" y="385444"/>
            <a:ext cx="9764395" cy="1122362"/>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590" name="Holder 6"/>
          <p:cNvSpPr>
            <a:spLocks noGrp="1"/>
          </p:cNvSpPr>
          <p:nvPr>
            <p:ph type="sldNum" sz="quarter" idx="7"/>
          </p:nvPr>
        </p:nvSpPr>
        <p:spPr>
          <a:xfrm>
            <a:off x="11277218" y="6473337"/>
            <a:ext cx="241300"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hyperlink" Target="abc" TargetMode="External"/><Relationship Id="rId3" Type="http://schemas.openxmlformats.org/officeDocument/2006/relationships/image" Target="../media/image10.png"/><Relationship Id="rId4"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p:nvPr/>
        </p:nvSpPr>
        <p:spPr>
          <a:xfrm>
            <a:off x="6096000" y="1985645"/>
            <a:ext cx="2599690" cy="461011"/>
          </a:xfrm>
          <a:prstGeom prst="rect"/>
        </p:spPr>
        <p:txBody>
          <a:bodyPr bIns="0" lIns="0" rIns="0" rtlCol="0" tIns="16510" vert="horz" wrap="square">
            <a:spAutoFit/>
          </a:bodyPr>
          <a:p>
            <a:pPr marL="12700">
              <a:lnSpc>
                <a:spcPct val="100000"/>
              </a:lnSpc>
              <a:spcBef>
                <a:spcPts val="130"/>
              </a:spcBef>
            </a:pPr>
            <a:r>
              <a:rPr dirty="0" sz="3200" lang="en-US">
                <a:latin typeface="Trebuchet MS"/>
                <a:cs typeface="Trebuchet MS"/>
              </a:rPr>
              <a:t>A</a:t>
            </a:r>
            <a:r>
              <a:rPr dirty="0" sz="3200" lang="en-US">
                <a:latin typeface="Trebuchet MS"/>
                <a:cs typeface="Trebuchet MS"/>
              </a:rPr>
              <a:t>K</a:t>
            </a:r>
            <a:r>
              <a:rPr dirty="0" sz="3200" lang="en-US">
                <a:latin typeface="Trebuchet MS"/>
                <a:cs typeface="Trebuchet MS"/>
              </a:rPr>
              <a:t>A</a:t>
            </a:r>
            <a:r>
              <a:rPr dirty="0" sz="3200" lang="en-US">
                <a:latin typeface="Trebuchet MS"/>
                <a:cs typeface="Trebuchet MS"/>
              </a:rPr>
              <a:t>S</a:t>
            </a:r>
            <a:r>
              <a:rPr dirty="0" sz="3200" lang="en-US">
                <a:latin typeface="Trebuchet MS"/>
                <a:cs typeface="Trebuchet MS"/>
              </a:rPr>
              <a:t>H</a:t>
            </a:r>
            <a:r>
              <a:rPr dirty="0" sz="3200" lang="en-US">
                <a:latin typeface="Trebuchet MS"/>
                <a:cs typeface="Trebuchet MS"/>
              </a:rPr>
              <a:t>.</a:t>
            </a:r>
            <a:r>
              <a:rPr dirty="0" sz="3200" lang="en-US">
                <a:latin typeface="Trebuchet MS"/>
                <a:cs typeface="Trebuchet MS"/>
              </a:rPr>
              <a:t> </a:t>
            </a:r>
            <a:r>
              <a:rPr dirty="0" sz="3200" lang="en-US">
                <a:latin typeface="Trebuchet MS"/>
                <a:cs typeface="Trebuchet MS"/>
              </a:rPr>
              <a:t>A</a:t>
            </a:r>
            <a:endParaRPr altLang="en-US" lang="zh-CN"/>
          </a:p>
        </p:txBody>
      </p:sp>
      <p:pic>
        <p:nvPicPr>
          <p:cNvPr id="2097152" name="object 9"/>
          <p:cNvPicPr>
            <a:picLocks/>
          </p:cNvPicPr>
          <p:nvPr/>
        </p:nvPicPr>
        <p:blipFill>
          <a:blip xmlns:r="http://schemas.openxmlformats.org/officeDocument/2006/relationships" r:embed="rId1" cstate="print"/>
          <a:stretch>
            <a:fillRect/>
          </a:stretch>
        </p:blipFill>
        <p:spPr>
          <a:xfrm>
            <a:off x="-195803" y="6569222"/>
            <a:ext cx="2143125" cy="200025"/>
          </a:xfrm>
          <a:prstGeom prst="rect"/>
        </p:spPr>
      </p:pic>
      <p:sp>
        <p:nvSpPr>
          <p:cNvPr id="1048601" name="object 11"/>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t>1</a:t>
            </a:fld>
            <a:endParaRPr dirty="0" spc="-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7"/>
          <p:cNvSpPr txBox="1">
            <a:spLocks noGrp="1"/>
          </p:cNvSpPr>
          <p:nvPr>
            <p:ph type="title"/>
          </p:nvPr>
        </p:nvSpPr>
        <p:spPr>
          <a:xfrm>
            <a:off x="558165" y="385444"/>
            <a:ext cx="9764395" cy="673735"/>
          </a:xfrm>
          <a:prstGeom prst="rect"/>
        </p:spPr>
        <p:txBody>
          <a:bodyPr bIns="0" lIns="0" rIns="0" rtlCol="0" tIns="13335" vert="horz" wrap="square">
            <a:spAutoFit/>
          </a:bodyPr>
          <a:p>
            <a:pPr marL="209550">
              <a:lnSpc>
                <a:spcPct val="100000"/>
              </a:lnSpc>
              <a:spcBef>
                <a:spcPts val="105"/>
              </a:spcBef>
            </a:pPr>
            <a:r>
              <a:rPr dirty="0" spc="-60"/>
              <a:t>RESULTS</a:t>
            </a:r>
          </a:p>
        </p:txBody>
      </p:sp>
      <p:sp>
        <p:nvSpPr>
          <p:cNvPr id="1048680" name="object 9"/>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25"/>
              <a:t>10</a:t>
            </a:fld>
            <a:endParaRPr dirty="0" spc="-25"/>
          </a:p>
        </p:txBody>
      </p:sp>
      <p:sp>
        <p:nvSpPr>
          <p:cNvPr id="1048681" name="object 8"/>
          <p:cNvSpPr txBox="1"/>
          <p:nvPr/>
        </p:nvSpPr>
        <p:spPr>
          <a:xfrm>
            <a:off x="683259" y="6111875"/>
            <a:ext cx="1230630" cy="283211"/>
          </a:xfrm>
          <a:prstGeom prst="rect"/>
        </p:spPr>
        <p:txBody>
          <a:bodyPr bIns="0" lIns="0" rIns="0" rtlCol="0" tIns="16510" vert="horz" wrap="square">
            <a:spAutoFit/>
          </a:bodyPr>
          <a:p>
            <a:pPr marL="12700">
              <a:lnSpc>
                <a:spcPct val="100000"/>
              </a:lnSpc>
              <a:spcBef>
                <a:spcPts val="130"/>
              </a:spcBef>
            </a:pPr>
            <a:r>
              <a:rPr dirty="0" sz="2000" u="sng">
                <a:solidFill>
                  <a:srgbClr val="006FC0"/>
                </a:solidFill>
                <a:uFill>
                  <a:solidFill>
                    <a:srgbClr val="006FC0"/>
                  </a:solidFill>
                </a:uFill>
                <a:latin typeface="Trebuchet MS"/>
                <a:cs typeface="Trebuchet MS"/>
                <a:hlinkClick r:id="rId2"/>
              </a:rPr>
              <a:t>Demo</a:t>
            </a:r>
            <a:r>
              <a:rPr dirty="0" sz="2000" spc="10" u="sng">
                <a:solidFill>
                  <a:srgbClr val="006FC0"/>
                </a:solidFill>
                <a:uFill>
                  <a:solidFill>
                    <a:srgbClr val="006FC0"/>
                  </a:solidFill>
                </a:uFill>
                <a:latin typeface="Trebuchet MS"/>
                <a:cs typeface="Trebuchet MS"/>
                <a:hlinkClick r:id="rId2"/>
              </a:rPr>
              <a:t> </a:t>
            </a:r>
            <a:r>
              <a:rPr dirty="0" sz="2000" spc="-20" u="sng">
                <a:solidFill>
                  <a:srgbClr val="006FC0"/>
                </a:solidFill>
                <a:uFill>
                  <a:solidFill>
                    <a:srgbClr val="006FC0"/>
                  </a:solidFill>
                </a:uFill>
                <a:latin typeface="Trebuchet MS"/>
                <a:cs typeface="Trebuchet MS"/>
                <a:hlinkClick r:id="rId2"/>
              </a:rPr>
              <a:t>Link</a:t>
            </a:r>
            <a:endParaRPr sz="2000">
              <a:latin typeface="Trebuchet MS"/>
              <a:cs typeface="Trebuchet MS"/>
            </a:endParaRPr>
          </a:p>
        </p:txBody>
      </p:sp>
      <p:sp>
        <p:nvSpPr>
          <p:cNvPr id="1048682" name="TextBox 12"/>
          <p:cNvSpPr txBox="1"/>
          <p:nvPr/>
        </p:nvSpPr>
        <p:spPr>
          <a:xfrm>
            <a:off x="1206050" y="1139963"/>
            <a:ext cx="8468623" cy="815340"/>
          </a:xfrm>
          <a:prstGeom prst="rect"/>
          <a:noFill/>
        </p:spPr>
        <p:txBody>
          <a:bodyPr wrap="square">
            <a:spAutoFit/>
          </a:bodyPr>
          <a:p>
            <a:r>
              <a:rPr dirty="0" lang="en-US"/>
              <a:t>Our model achieves a test accuracy of 80%, surpassing the target accuracy of 75%. It also demonstrates high precision, recall, and F1-score values across all classes, indicating its robustness and effectiveness in image classification tasks.</a:t>
            </a:r>
            <a:endParaRPr dirty="0" lang="en-IN"/>
          </a:p>
        </p:txBody>
      </p:sp>
      <p:pic>
        <p:nvPicPr>
          <p:cNvPr id="2097165" name="Picture 14"/>
          <p:cNvPicPr>
            <a:picLocks noChangeAspect="1"/>
          </p:cNvPicPr>
          <p:nvPr/>
        </p:nvPicPr>
        <p:blipFill>
          <a:blip xmlns:r="http://schemas.openxmlformats.org/officeDocument/2006/relationships" r:embed="rId3"/>
          <a:stretch>
            <a:fillRect/>
          </a:stretch>
        </p:blipFill>
        <p:spPr>
          <a:xfrm>
            <a:off x="2057400" y="2362200"/>
            <a:ext cx="6735189" cy="3457575"/>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1" name=""/>
        <p:cNvGrpSpPr/>
        <p:nvPr/>
      </p:nvGrpSpPr>
      <p:grpSpPr>
        <a:xfrm>
          <a:off x="0" y="0"/>
          <a:ext cx="0" cy="0"/>
          <a:chOff x="0" y="0"/>
          <a:chExt cx="0" cy="0"/>
        </a:xfrm>
      </p:grpSpPr>
      <p:sp>
        <p:nvSpPr>
          <p:cNvPr id="1048606" name="object 2"/>
          <p:cNvSpPr/>
          <p:nvPr/>
        </p:nvSpPr>
        <p:spPr>
          <a:xfrm>
            <a:off x="0" y="965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2" name="object 3"/>
          <p:cNvGrpSpPr/>
          <p:nvPr/>
        </p:nvGrpSpPr>
        <p:grpSpPr>
          <a:xfrm>
            <a:off x="7443849" y="0"/>
            <a:ext cx="4752975" cy="6863080"/>
            <a:chOff x="7443849" y="0"/>
            <a:chExt cx="4752975" cy="6863080"/>
          </a:xfrm>
        </p:grpSpPr>
        <p:sp>
          <p:nvSpPr>
            <p:cNvPr id="104860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7"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8"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0" name="object 17"/>
          <p:cNvSpPr txBox="1">
            <a:spLocks noGrp="1"/>
          </p:cNvSpPr>
          <p:nvPr>
            <p:ph type="title"/>
          </p:nvPr>
        </p:nvSpPr>
        <p:spPr>
          <a:xfrm>
            <a:off x="558165" y="385444"/>
            <a:ext cx="9764395" cy="3508692"/>
          </a:xfrm>
          <a:prstGeom prst="rect"/>
        </p:spPr>
        <p:txBody>
          <a:bodyPr bIns="0" lIns="0" rIns="0" rtlCol="0" tIns="460692" vert="horz" wrap="square">
            <a:spAutoFit/>
          </a:bodyPr>
          <a:p>
            <a:pPr marL="193675">
              <a:spcBef>
                <a:spcPts val="130"/>
              </a:spcBef>
            </a:pPr>
            <a:r>
              <a:rPr dirty="0" sz="4400" lang="en-IN"/>
              <a:t>PROJECT TITLE</a:t>
            </a:r>
            <a:br>
              <a:rPr dirty="0" sz="4400" lang="en-IN"/>
            </a:br>
            <a:r>
              <a:rPr dirty="0" sz="4400" lang="en-IN"/>
              <a:t>      </a:t>
            </a:r>
            <a:br>
              <a:rPr dirty="0" sz="4400" lang="en-IN"/>
            </a:br>
            <a:br>
              <a:rPr dirty="0" sz="4400" lang="en-IN"/>
            </a:br>
            <a:r>
              <a:rPr dirty="0" sz="4400" lang="en-IN"/>
              <a:t>           IMAGE CLASSIFICATION</a:t>
            </a:r>
            <a:br>
              <a:rPr dirty="0" sz="4400" lang="en-IN"/>
            </a:br>
            <a:endParaRPr dirty="0" sz="4250"/>
          </a:p>
        </p:txBody>
      </p:sp>
      <p:sp>
        <p:nvSpPr>
          <p:cNvPr id="1048621" name="object 22"/>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t>2</a:t>
            </a:fld>
            <a:endParaRPr dirty="0" spc="-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3" name=""/>
        <p:cNvGrpSpPr/>
        <p:nvPr/>
      </p:nvGrpSpPr>
      <p:grpSpPr>
        <a:xfrm>
          <a:off x="0" y="0"/>
          <a:ext cx="0" cy="0"/>
          <a:chOff x="0" y="0"/>
          <a:chExt cx="0" cy="0"/>
        </a:xfrm>
      </p:grpSpPr>
      <p:grpSp>
        <p:nvGrpSpPr>
          <p:cNvPr id="24" name="object 3"/>
          <p:cNvGrpSpPr/>
          <p:nvPr/>
        </p:nvGrpSpPr>
        <p:grpSpPr>
          <a:xfrm>
            <a:off x="7443849" y="0"/>
            <a:ext cx="4752975" cy="6863080"/>
            <a:chOff x="7443849" y="0"/>
            <a:chExt cx="4752975" cy="6863080"/>
          </a:xfrm>
        </p:grpSpPr>
        <p:sp>
          <p:nvSpPr>
            <p:cNvPr id="104862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3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3"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5" name="object 18"/>
          <p:cNvGrpSpPr/>
          <p:nvPr/>
        </p:nvGrpSpPr>
        <p:grpSpPr>
          <a:xfrm>
            <a:off x="47625" y="3819523"/>
            <a:ext cx="4124325" cy="3009900"/>
            <a:chOff x="47625" y="3819523"/>
            <a:chExt cx="4124325" cy="3009900"/>
          </a:xfrm>
        </p:grpSpPr>
        <p:pic>
          <p:nvPicPr>
            <p:cNvPr id="2097154"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5"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5" name="object 21"/>
          <p:cNvSpPr txBox="1">
            <a:spLocks noGrp="1"/>
          </p:cNvSpPr>
          <p:nvPr>
            <p:ph type="title"/>
          </p:nvPr>
        </p:nvSpPr>
        <p:spPr>
          <a:xfrm>
            <a:off x="558165" y="385444"/>
            <a:ext cx="9764395" cy="733679"/>
          </a:xfrm>
          <a:prstGeom prst="rect"/>
        </p:spPr>
        <p:txBody>
          <a:bodyPr bIns="0" lIns="0" rIns="0" rtlCol="0" tIns="73279" vert="horz" wrap="square">
            <a:spAutoFit/>
          </a:bodyPr>
          <a:p>
            <a:pPr marL="193675">
              <a:lnSpc>
                <a:spcPct val="100000"/>
              </a:lnSpc>
              <a:spcBef>
                <a:spcPts val="105"/>
              </a:spcBef>
            </a:pPr>
            <a:r>
              <a:rPr dirty="0" spc="-10"/>
              <a:t>AGENDA</a:t>
            </a:r>
          </a:p>
        </p:txBody>
      </p:sp>
      <p:sp>
        <p:nvSpPr>
          <p:cNvPr id="1048636" name="object 22"/>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t>3</a:t>
            </a:fld>
            <a:endParaRPr dirty="0" spc="-50"/>
          </a:p>
        </p:txBody>
      </p:sp>
      <p:sp>
        <p:nvSpPr>
          <p:cNvPr id="1048637" name="TextBox 23"/>
          <p:cNvSpPr txBox="1"/>
          <p:nvPr/>
        </p:nvSpPr>
        <p:spPr>
          <a:xfrm>
            <a:off x="2895600" y="1676400"/>
            <a:ext cx="6102074" cy="3228340"/>
          </a:xfrm>
          <a:prstGeom prst="rect"/>
          <a:noFill/>
        </p:spPr>
        <p:txBody>
          <a:bodyPr rtlCol="0" wrap="square">
            <a:spAutoFit/>
          </a:bodyPr>
          <a:p>
            <a:pPr indent="-285750" marL="285750">
              <a:buFont typeface="Arial" panose="020B0604020202020204" pitchFamily="34" charset="0"/>
              <a:buChar char="•"/>
            </a:pPr>
            <a:r>
              <a:rPr dirty="0" lang="en-IN"/>
              <a:t>PROBLEM STATEMENT</a:t>
            </a:r>
          </a:p>
          <a:p>
            <a:endParaRPr dirty="0" lang="en-IN"/>
          </a:p>
          <a:p>
            <a:pPr indent="-285750" marL="285750">
              <a:buFont typeface="Arial" panose="020B0604020202020204" pitchFamily="34" charset="0"/>
              <a:buChar char="•"/>
            </a:pPr>
            <a:r>
              <a:rPr dirty="0" lang="en-IN"/>
              <a:t>PROJECT OVERVIEW</a:t>
            </a:r>
          </a:p>
          <a:p>
            <a:endParaRPr dirty="0" lang="en-IN"/>
          </a:p>
          <a:p>
            <a:pPr indent="-285750" marL="285750">
              <a:buFont typeface="Arial" panose="020B0604020202020204" pitchFamily="34" charset="0"/>
              <a:buChar char="•"/>
            </a:pPr>
            <a:r>
              <a:rPr dirty="0" lang="en-IN"/>
              <a:t>WHO ARE THE END USER?</a:t>
            </a:r>
          </a:p>
          <a:p>
            <a:endParaRPr dirty="0" lang="en-IN"/>
          </a:p>
          <a:p>
            <a:pPr indent="-285750" marL="285750">
              <a:buFont typeface="Arial" panose="020B0604020202020204" pitchFamily="34" charset="0"/>
              <a:buChar char="•"/>
            </a:pPr>
            <a:r>
              <a:rPr dirty="0" lang="en-IN"/>
              <a:t>YOUR SOLUTION AND ITS VALUE PROPOSITION</a:t>
            </a:r>
          </a:p>
          <a:p>
            <a:endParaRPr dirty="0" lang="en-IN"/>
          </a:p>
          <a:p>
            <a:pPr indent="-285750" marL="285750">
              <a:buFont typeface="Arial" panose="020B0604020202020204" pitchFamily="34" charset="0"/>
              <a:buChar char="•"/>
            </a:pPr>
            <a:r>
              <a:rPr dirty="0" lang="en-IN"/>
              <a:t>THE WOW IN YOUR SOLUTION</a:t>
            </a:r>
          </a:p>
          <a:p>
            <a:endParaRPr dirty="0" lang="en-IN"/>
          </a:p>
          <a:p>
            <a:pPr indent="-285750" marL="285750">
              <a:buFont typeface="Arial" panose="020B0604020202020204" pitchFamily="34" charset="0"/>
              <a:buChar char="•"/>
            </a:pPr>
            <a:r>
              <a:rPr dirty="0" lang="en-IN"/>
              <a:t>MODELLING</a:t>
            </a:r>
          </a:p>
          <a:p>
            <a:endParaRPr dirty="0" lang="en-IN"/>
          </a:p>
          <a:p>
            <a:pPr indent="-285750" marL="285750">
              <a:buFont typeface="Arial" panose="020B0604020202020204" pitchFamily="34" charset="0"/>
              <a:buChar char="•"/>
            </a:pPr>
            <a:r>
              <a:rPr dirty="0" lang="en-IN"/>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7991475" y="2933700"/>
            <a:ext cx="2762250" cy="3257550"/>
            <a:chOff x="7991475" y="2933700"/>
            <a:chExt cx="2762250" cy="3257550"/>
          </a:xfrm>
        </p:grpSpPr>
        <p:sp>
          <p:nvSpPr>
            <p:cNvPr id="104863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6"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1" name="object 7"/>
          <p:cNvSpPr txBox="1">
            <a:spLocks noGrp="1"/>
          </p:cNvSpPr>
          <p:nvPr>
            <p:ph type="title"/>
          </p:nvPr>
        </p:nvSpPr>
        <p:spPr>
          <a:xfrm>
            <a:off x="834072" y="575055"/>
            <a:ext cx="5638800" cy="588010"/>
          </a:xfrm>
          <a:prstGeom prst="rect"/>
        </p:spPr>
        <p:txBody>
          <a:bodyPr bIns="0" lIns="0" rIns="0" rtlCol="0" tIns="16510" vert="horz" wrap="square">
            <a:spAutoFit/>
          </a:bodyPr>
          <a:p>
            <a:pPr marL="12700">
              <a:lnSpc>
                <a:spcPct val="100000"/>
              </a:lnSpc>
              <a:spcBef>
                <a:spcPts val="130"/>
              </a:spcBef>
              <a:tabLst>
                <a:tab algn="l" pos="2727960"/>
              </a:tabLst>
            </a:pPr>
            <a:r>
              <a:rPr dirty="0" sz="4250" spc="-10"/>
              <a:t>PROBLEM</a:t>
            </a:r>
            <a:r>
              <a:rPr dirty="0" sz="4250"/>
              <a:t>	</a:t>
            </a:r>
            <a:r>
              <a:rPr dirty="0" sz="4250" spc="-75"/>
              <a:t>STATEMENT</a:t>
            </a:r>
            <a:endParaRPr dirty="0" sz="4250"/>
          </a:p>
        </p:txBody>
      </p:sp>
      <p:pic>
        <p:nvPicPr>
          <p:cNvPr id="209715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2" name="object 10"/>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t>4</a:t>
            </a:fld>
            <a:endParaRPr dirty="0" spc="-50"/>
          </a:p>
        </p:txBody>
      </p:sp>
      <p:sp>
        <p:nvSpPr>
          <p:cNvPr id="1048643" name="TextBox 11"/>
          <p:cNvSpPr txBox="1"/>
          <p:nvPr/>
        </p:nvSpPr>
        <p:spPr>
          <a:xfrm>
            <a:off x="1639252" y="1990050"/>
            <a:ext cx="6099142" cy="2745740"/>
          </a:xfrm>
          <a:prstGeom prst="rect"/>
          <a:noFill/>
        </p:spPr>
        <p:txBody>
          <a:bodyPr wrap="square">
            <a:spAutoFit/>
          </a:bodyPr>
          <a:p>
            <a:r>
              <a:rPr dirty="0" lang="en-US"/>
              <a:t>Develop a convolutional neural network (CNN) model using TensorFlow/</a:t>
            </a:r>
            <a:r>
              <a:rPr dirty="0" lang="en-US" err="1"/>
              <a:t>Keras</a:t>
            </a:r>
            <a:r>
              <a:rPr dirty="0" lang="en-US"/>
              <a:t> to classify images from the CIFAR-10 dataset into one of 10 classes. Achieve a test accuracy of at least 75%. Model should be implemented from scratch without using pre-trained models or external datasets.</a:t>
            </a:r>
          </a:p>
          <a:p>
            <a:endParaRPr dirty="0" lang="en-US"/>
          </a:p>
          <a:p>
            <a:endParaRPr dirty="0" lang="en-US"/>
          </a:p>
          <a:p>
            <a:endParaRPr dirty="0" lang="en-US"/>
          </a:p>
          <a:p>
            <a:endParaRPr dirty="0" lang="en-US"/>
          </a:p>
          <a:p>
            <a:endParaRPr dirty="0" lang="en-US"/>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8658225" y="2647950"/>
            <a:ext cx="3533775" cy="3810000"/>
            <a:chOff x="8658225" y="2647950"/>
            <a:chExt cx="3533775" cy="381000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739775" y="829627"/>
            <a:ext cx="5264785" cy="588010"/>
          </a:xfrm>
          <a:prstGeom prst="rect"/>
        </p:spPr>
        <p:txBody>
          <a:bodyPr bIns="0" lIns="0" rIns="0" rtlCol="0" tIns="16510" vert="horz" wrap="square">
            <a:spAutoFit/>
          </a:bodyPr>
          <a:p>
            <a:pPr marL="12700">
              <a:lnSpc>
                <a:spcPct val="100000"/>
              </a:lnSpc>
              <a:spcBef>
                <a:spcPts val="130"/>
              </a:spcBef>
              <a:tabLst>
                <a:tab algn="l" pos="2643505"/>
              </a:tabLst>
            </a:pPr>
            <a:r>
              <a:rPr dirty="0" sz="4250" spc="-10"/>
              <a:t>PROJECT</a:t>
            </a:r>
            <a:r>
              <a:rPr dirty="0" sz="4250"/>
              <a:t>	</a:t>
            </a:r>
            <a:r>
              <a:rPr dirty="0" sz="4250" spc="-10"/>
              <a:t>OVERVIEW</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t>5</a:t>
            </a:fld>
            <a:endParaRPr dirty="0" spc="-50"/>
          </a:p>
        </p:txBody>
      </p:sp>
      <p:sp>
        <p:nvSpPr>
          <p:cNvPr id="1048649" name="TextBox 13"/>
          <p:cNvSpPr txBox="1"/>
          <p:nvPr/>
        </p:nvSpPr>
        <p:spPr>
          <a:xfrm>
            <a:off x="1747837" y="2210714"/>
            <a:ext cx="6099142" cy="1056641"/>
          </a:xfrm>
          <a:prstGeom prst="rect"/>
          <a:noFill/>
        </p:spPr>
        <p:txBody>
          <a:bodyPr wrap="square">
            <a:spAutoFit/>
          </a:bodyPr>
          <a:p>
            <a:r>
              <a:rPr dirty="0" lang="en-US"/>
              <a:t>Develop a CNN model using TensorFlow/</a:t>
            </a:r>
            <a:r>
              <a:rPr dirty="0" lang="en-US" err="1"/>
              <a:t>Keras</a:t>
            </a:r>
            <a:r>
              <a:rPr dirty="0" lang="en-US"/>
              <a:t> to classify CIFAR-10 images into 10 classes with a target test accuracy of 75%, implemented without pre-trained models or external datasets.</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5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3" name="object 5"/>
          <p:cNvSpPr txBox="1">
            <a:spLocks noGrp="1"/>
          </p:cNvSpPr>
          <p:nvPr>
            <p:ph type="title"/>
          </p:nvPr>
        </p:nvSpPr>
        <p:spPr>
          <a:xfrm>
            <a:off x="558165" y="385444"/>
            <a:ext cx="9764395" cy="967358"/>
          </a:xfrm>
          <a:prstGeom prst="rect"/>
        </p:spPr>
        <p:txBody>
          <a:bodyPr bIns="0" lIns="0" rIns="0" rtlCol="0" tIns="522858" vert="horz" wrap="square">
            <a:spAutoFit/>
          </a:bodyPr>
          <a:p>
            <a:pPr marL="153670">
              <a:lnSpc>
                <a:spcPct val="100000"/>
              </a:lnSpc>
              <a:spcBef>
                <a:spcPts val="130"/>
              </a:spcBef>
            </a:pPr>
            <a:r>
              <a:rPr dirty="0" sz="3200"/>
              <a:t>WHO</a:t>
            </a:r>
            <a:r>
              <a:rPr dirty="0" sz="3200" spc="-245"/>
              <a:t> </a:t>
            </a:r>
            <a:r>
              <a:rPr dirty="0" sz="3200"/>
              <a:t>ARE</a:t>
            </a:r>
            <a:r>
              <a:rPr dirty="0" sz="3200" spc="-70"/>
              <a:t> </a:t>
            </a:r>
            <a:r>
              <a:rPr dirty="0" sz="3200"/>
              <a:t>THE</a:t>
            </a:r>
            <a:r>
              <a:rPr dirty="0" sz="3200" spc="-55"/>
              <a:t> </a:t>
            </a:r>
            <a:r>
              <a:rPr dirty="0" sz="3200"/>
              <a:t>END</a:t>
            </a:r>
            <a:r>
              <a:rPr dirty="0" sz="3200" spc="-70"/>
              <a:t> </a:t>
            </a:r>
            <a:r>
              <a:rPr dirty="0" sz="3200" spc="-10"/>
              <a:t>USERS?</a:t>
            </a:r>
            <a:endParaRPr dirty="0" sz="3200"/>
          </a:p>
        </p:txBody>
      </p:sp>
      <p:pic>
        <p:nvPicPr>
          <p:cNvPr id="2097160"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4" name="object 8"/>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t>6</a:t>
            </a:fld>
            <a:endParaRPr dirty="0" spc="-50"/>
          </a:p>
        </p:txBody>
      </p:sp>
      <p:sp>
        <p:nvSpPr>
          <p:cNvPr id="1048655" name="TextBox 11"/>
          <p:cNvSpPr txBox="1"/>
          <p:nvPr/>
        </p:nvSpPr>
        <p:spPr>
          <a:xfrm>
            <a:off x="2133600" y="1798453"/>
            <a:ext cx="6099142" cy="3952241"/>
          </a:xfrm>
          <a:prstGeom prst="rect"/>
          <a:noFill/>
        </p:spPr>
        <p:txBody>
          <a:bodyPr wrap="square">
            <a:spAutoFit/>
          </a:bodyPr>
          <a:p>
            <a:r>
              <a:rPr dirty="0" lang="en-US"/>
              <a:t>Researchers: Researchers in the field of computer vision and machine learning who are studying image classification algorithms and techniques.</a:t>
            </a:r>
          </a:p>
          <a:p>
            <a:endParaRPr dirty="0" lang="en-US"/>
          </a:p>
          <a:p>
            <a:r>
              <a:rPr dirty="0" lang="en-US"/>
              <a:t>Developers: Developers who want to integrate image classification capabilities into their applications, such as image search engines or content moderation systems.</a:t>
            </a:r>
          </a:p>
          <a:p>
            <a:endParaRPr dirty="0" lang="en-US"/>
          </a:p>
          <a:p>
            <a:r>
              <a:rPr dirty="0" lang="en-US"/>
              <a:t>Students: Students studying machine learning or computer vision who want to learn about image classification and CNNs through practical projects.</a:t>
            </a:r>
          </a:p>
          <a:p>
            <a:endParaRPr dirty="0" lang="en-US"/>
          </a:p>
          <a:p>
            <a:r>
              <a:rPr dirty="0" lang="en-US"/>
              <a:t>Industry Professionals: Professionals working in industries like healthcare, automotive, or robotics, where image classification is used for tasks such as medical image analysis, object detection, or autonomous navigation.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5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6"/>
          <p:cNvSpPr txBox="1">
            <a:spLocks noGrp="1"/>
          </p:cNvSpPr>
          <p:nvPr>
            <p:ph type="title"/>
          </p:nvPr>
        </p:nvSpPr>
        <p:spPr>
          <a:xfrm>
            <a:off x="228600" y="52478"/>
            <a:ext cx="9764395" cy="981075"/>
          </a:xfrm>
          <a:prstGeom prst="rect"/>
        </p:spPr>
        <p:txBody>
          <a:bodyPr bIns="0" lIns="0" rIns="0" rtlCol="0" tIns="485775" vert="horz" wrap="square">
            <a:spAutoFit/>
          </a:bodyPr>
          <a:p>
            <a:pPr marL="12700">
              <a:lnSpc>
                <a:spcPct val="100000"/>
              </a:lnSpc>
              <a:spcBef>
                <a:spcPts val="105"/>
              </a:spcBef>
            </a:pPr>
            <a:r>
              <a:rPr dirty="0" sz="3600"/>
              <a:t>YOUR</a:t>
            </a:r>
            <a:r>
              <a:rPr dirty="0" sz="3600" spc="-95"/>
              <a:t> </a:t>
            </a:r>
            <a:r>
              <a:rPr dirty="0" sz="3600" spc="-10"/>
              <a:t>SOLUTION</a:t>
            </a:r>
            <a:r>
              <a:rPr dirty="0" sz="3600" spc="-345"/>
              <a:t> </a:t>
            </a:r>
            <a:r>
              <a:rPr dirty="0" sz="3600"/>
              <a:t>AND</a:t>
            </a:r>
            <a:r>
              <a:rPr dirty="0" sz="3600" spc="-20"/>
              <a:t> </a:t>
            </a:r>
            <a:r>
              <a:rPr dirty="0" sz="3600"/>
              <a:t>ITS </a:t>
            </a:r>
            <a:r>
              <a:rPr dirty="0" sz="3600" spc="-20"/>
              <a:t>VALUE</a:t>
            </a:r>
            <a:r>
              <a:rPr dirty="0" sz="3600" spc="-120"/>
              <a:t> </a:t>
            </a:r>
            <a:r>
              <a:rPr dirty="0" sz="3600" spc="-10"/>
              <a:t>PROPOSITION</a:t>
            </a:r>
            <a:endParaRPr dirty="0" sz="3600"/>
          </a:p>
        </p:txBody>
      </p:sp>
      <p:pic>
        <p:nvPicPr>
          <p:cNvPr id="2097161"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t>7</a:t>
            </a:fld>
            <a:endParaRPr dirty="0" spc="-50"/>
          </a:p>
        </p:txBody>
      </p:sp>
      <p:sp>
        <p:nvSpPr>
          <p:cNvPr id="1048661" name="Rectangle 3"/>
          <p:cNvSpPr>
            <a:spLocks noChangeArrowheads="1"/>
          </p:cNvSpPr>
          <p:nvPr/>
        </p:nvSpPr>
        <p:spPr bwMode="auto">
          <a:xfrm>
            <a:off x="558164" y="1734817"/>
            <a:ext cx="9764395" cy="4783076"/>
          </a:xfrm>
          <a:prstGeom prst="rect"/>
          <a:noFill/>
          <a:ln>
            <a:noFill/>
          </a:ln>
          <a:effectLst/>
        </p:spPr>
        <p:txBody>
          <a:bodyPr anchor="ctr" anchorCtr="0" bIns="0" compatLnSpc="1" lIns="0" numCol="1" rIns="0" tIns="198375"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800" i="0" kumimoji="0" lang="en-US" normalizeH="0" strike="noStrike" u="none">
                <a:ln>
                  <a:noFill/>
                </a:ln>
                <a:solidFill>
                  <a:schemeClr val="tx1"/>
                </a:solidFill>
                <a:effectLst/>
                <a:latin typeface="Arial" panose="020B0604020202020204" pitchFamily="34" charset="0"/>
              </a:rPr>
              <a:t>Solution:</a:t>
            </a: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800" i="0" kumimoji="0" lang="en-US" normalizeH="0" strike="noStrike" u="none">
                <a:ln>
                  <a:noFill/>
                </a:ln>
                <a:solidFill>
                  <a:schemeClr val="tx1"/>
                </a:solidFill>
                <a:effectLst/>
                <a:latin typeface="Arial" panose="020B0604020202020204" pitchFamily="34" charset="0"/>
              </a:rPr>
              <a:t>Our solution is a convolutional neural network (CNN) model developed using TensorFlow/</a:t>
            </a:r>
            <a:r>
              <a:rPr altLang="en-US" baseline="0" b="0" cap="none" dirty="0" sz="1800" i="0" kumimoji="0" lang="en-US" normalizeH="0" err="1" strike="noStrike" u="none">
                <a:ln>
                  <a:noFill/>
                </a:ln>
                <a:solidFill>
                  <a:schemeClr val="tx1"/>
                </a:solidFill>
                <a:effectLst/>
                <a:latin typeface="Arial" panose="020B0604020202020204" pitchFamily="34" charset="0"/>
              </a:rPr>
              <a:t>Keras</a:t>
            </a:r>
            <a:r>
              <a:rPr altLang="en-US" baseline="0" b="0" cap="none" dirty="0" sz="1800" i="0" kumimoji="0" lang="en-US" normalizeH="0" strike="noStrike" u="none">
                <a:ln>
                  <a:noFill/>
                </a:ln>
                <a:solidFill>
                  <a:schemeClr val="tx1"/>
                </a:solidFill>
                <a:effectLst/>
                <a:latin typeface="Arial" panose="020B0604020202020204" pitchFamily="34" charset="0"/>
              </a:rPr>
              <a:t> to classify images from the CIFAR-10 dataset into 10 classes. The model is trained on a dataset of 50,000 images and tested on a separate dataset of 10,000 images.</a:t>
            </a: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800" i="0" kumimoji="0" lang="en-US" normalizeH="0" strike="noStrike" u="none">
                <a:ln>
                  <a:noFill/>
                </a:ln>
                <a:solidFill>
                  <a:schemeClr val="tx1"/>
                </a:solidFill>
                <a:effectLst/>
                <a:latin typeface="Arial" panose="020B0604020202020204" pitchFamily="34" charset="0"/>
              </a:rPr>
              <a:t> We aim to achieve a test accuracy of at least 75% by designing a robust CNN architecture and optimizing hyperparameters.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800" i="0" kumimoji="0" lang="en-US" normalizeH="0" strike="noStrike" u="none">
                <a:ln>
                  <a:noFill/>
                </a:ln>
                <a:solidFill>
                  <a:schemeClr val="tx1"/>
                </a:solidFill>
                <a:effectLst/>
                <a:latin typeface="Arial" panose="020B0604020202020204" pitchFamily="34" charset="0"/>
              </a:rPr>
              <a:t>Value Proposition:</a:t>
            </a: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1800" i="0" kumimoji="0" lang="en-US" normalizeH="0" strike="noStrike" u="none">
                <a:ln>
                  <a:noFill/>
                </a:ln>
                <a:solidFill>
                  <a:schemeClr val="tx1"/>
                </a:solidFill>
                <a:effectLst/>
                <a:latin typeface="Arial" panose="020B0604020202020204" pitchFamily="34" charset="0"/>
              </a:rPr>
              <a:t>Accurate Classification:</a:t>
            </a:r>
            <a:r>
              <a:rPr altLang="en-US" baseline="0" b="0" cap="none" dirty="0" sz="1800" i="0" kumimoji="0" lang="en-US" normalizeH="0" strike="noStrike" u="none">
                <a:ln>
                  <a:noFill/>
                </a:ln>
                <a:solidFill>
                  <a:schemeClr val="tx1"/>
                </a:solidFill>
                <a:effectLst/>
                <a:latin typeface="Arial" panose="020B0604020202020204" pitchFamily="34" charset="0"/>
              </a:rPr>
              <a:t> Our model provides accurate classification of images, enabling users to effectively categorize images into one of 10 classes.</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1" cap="none" dirty="0" sz="1800" i="0" kumimoji="0" lang="en-US" normalizeH="0" strike="noStrike" u="none">
                <a:ln>
                  <a:noFill/>
                </a:ln>
                <a:solidFill>
                  <a:schemeClr val="tx1"/>
                </a:solidFill>
                <a:effectLst/>
                <a:latin typeface="Arial" panose="020B0604020202020204" pitchFamily="34" charset="0"/>
              </a:rPr>
              <a:t>Efficient Training:</a:t>
            </a:r>
            <a:r>
              <a:rPr altLang="en-US" baseline="0" b="0" cap="none" dirty="0" sz="1800" i="0" kumimoji="0" lang="en-US" normalizeH="0" strike="noStrike" u="none">
                <a:ln>
                  <a:noFill/>
                </a:ln>
                <a:solidFill>
                  <a:schemeClr val="tx1"/>
                </a:solidFill>
                <a:effectLst/>
                <a:latin typeface="Arial" panose="020B0604020202020204" pitchFamily="34" charset="0"/>
              </a:rPr>
              <a:t> By leveraging the CIFAR-10 dataset and TensorFlow/</a:t>
            </a:r>
            <a:r>
              <a:rPr altLang="en-US" baseline="0" b="0" cap="none" dirty="0" sz="1800" i="0" kumimoji="0" lang="en-US" normalizeH="0" err="1" strike="noStrike" u="none">
                <a:ln>
                  <a:noFill/>
                </a:ln>
                <a:solidFill>
                  <a:schemeClr val="tx1"/>
                </a:solidFill>
                <a:effectLst/>
                <a:latin typeface="Arial" panose="020B0604020202020204" pitchFamily="34" charset="0"/>
              </a:rPr>
              <a:t>Keras</a:t>
            </a:r>
            <a:r>
              <a:rPr altLang="en-US" baseline="0" b="0" cap="none" dirty="0" sz="1800" i="0" kumimoji="0" lang="en-US" normalizeH="0" strike="noStrike" u="none">
                <a:ln>
                  <a:noFill/>
                </a:ln>
                <a:solidFill>
                  <a:schemeClr val="tx1"/>
                </a:solidFill>
                <a:effectLst/>
                <a:latin typeface="Arial" panose="020B0604020202020204" pitchFamily="34" charset="0"/>
              </a:rPr>
              <a:t>, our model can be trained efficiently, reducing the time and resources required for model development.</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Scalability:</a:t>
            </a:r>
            <a:r>
              <a:rPr altLang="en-US" baseline="0" b="0" cap="none" dirty="0" sz="1800" i="0" kumimoji="0" lang="en-US" normalizeH="0" strike="noStrike" u="none">
                <a:ln>
                  <a:noFill/>
                </a:ln>
                <a:solidFill>
                  <a:schemeClr val="tx1"/>
                </a:solidFill>
                <a:effectLst/>
                <a:latin typeface="Arial" panose="020B0604020202020204" pitchFamily="34" charset="0"/>
              </a:rPr>
              <a:t> The CNN architecture can be scaled for larger datasets or more complex image classification tasks, making it suitable for a wide range of applications.</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1800" i="0" kumimoji="0" lang="en-US" normalizeH="0" strike="noStrike" u="none">
                <a:ln>
                  <a:noFill/>
                </a:ln>
                <a:solidFill>
                  <a:schemeClr val="tx1"/>
                </a:solidFill>
                <a:effectLst/>
                <a:latin typeface="Arial" panose="020B0604020202020204" pitchFamily="34" charset="0"/>
              </a:rPr>
              <a:t>Educational Resource:</a:t>
            </a:r>
            <a:r>
              <a:rPr altLang="en-US" baseline="0" b="0" cap="none" dirty="0" sz="1800" i="0" kumimoji="0" lang="en-US" normalizeH="0" strike="noStrike" u="none">
                <a:ln>
                  <a:noFill/>
                </a:ln>
                <a:solidFill>
                  <a:schemeClr val="tx1"/>
                </a:solidFill>
                <a:effectLst/>
                <a:latin typeface="Arial" panose="020B0604020202020204" pitchFamily="34" charset="0"/>
              </a:rPr>
              <a:t> Our project serves as an educational resource for students and developers interested in learning about image classification and CNNs.</a:t>
            </a: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1800" i="0" kumimoji="0" lang="en-US" normalizeH="0" strike="noStrike" u="none">
                <a:ln>
                  <a:noFill/>
                </a:ln>
                <a:solidFill>
                  <a:schemeClr val="tx1"/>
                </a:solidFill>
                <a:effectLst/>
                <a:latin typeface="Arial" panose="020B0604020202020204" pitchFamily="34" charset="0"/>
              </a:rPr>
              <a:t>Applicability:</a:t>
            </a:r>
            <a:r>
              <a:rPr altLang="en-US" baseline="0" b="0" cap="none" dirty="0" sz="1800" i="0" kumimoji="0" lang="en-US" normalizeH="0" strike="noStrike" u="none">
                <a:ln>
                  <a:noFill/>
                </a:ln>
                <a:solidFill>
                  <a:schemeClr val="tx1"/>
                </a:solidFill>
                <a:effectLst/>
                <a:latin typeface="Arial" panose="020B0604020202020204" pitchFamily="34" charset="0"/>
              </a:rPr>
              <a:t> The model can be applied to various industries and use cases, including healthcare, automotive, and robotics, where image classification is crucial for decision-making processes.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62" name="Rectangle 4"/>
          <p:cNvSpPr>
            <a:spLocks noChangeArrowheads="1"/>
          </p:cNvSpPr>
          <p:nvPr/>
        </p:nvSpPr>
        <p:spPr bwMode="auto">
          <a:xfrm>
            <a:off x="0" y="-287020"/>
            <a:ext cx="182880" cy="574040"/>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sz="1800" i="0" kumimoji="0" lang="en-US" normalizeH="0" strike="noStrike" u="none">
                <a:ln>
                  <a:noFill/>
                </a:ln>
                <a:solidFill>
                  <a:srgbClr val="FFFFFF"/>
                </a:solidFill>
                <a:effectLst/>
                <a:latin typeface="Söhne"/>
              </a:rPr>
            </a:br>
            <a:endParaRPr altLang="en-US" baseline="0" b="0" cap="none"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67" name="object 7"/>
          <p:cNvSpPr txBox="1">
            <a:spLocks noGrp="1"/>
          </p:cNvSpPr>
          <p:nvPr>
            <p:ph type="title"/>
          </p:nvPr>
        </p:nvSpPr>
        <p:spPr>
          <a:xfrm>
            <a:off x="558165" y="385444"/>
            <a:ext cx="9764395" cy="857504"/>
          </a:xfrm>
          <a:prstGeom prst="rect"/>
        </p:spPr>
        <p:txBody>
          <a:bodyPr bIns="0" lIns="0" rIns="0" rtlCol="0" tIns="286004" vert="horz" wrap="square">
            <a:spAutoFit/>
          </a:bodyPr>
          <a:p>
            <a:pPr marL="193675">
              <a:lnSpc>
                <a:spcPct val="100000"/>
              </a:lnSpc>
              <a:spcBef>
                <a:spcPts val="130"/>
              </a:spcBef>
            </a:pPr>
            <a:r>
              <a:rPr dirty="0" sz="4250"/>
              <a:t>THE</a:t>
            </a:r>
            <a:r>
              <a:rPr dirty="0" sz="4250" spc="20"/>
              <a:t> </a:t>
            </a:r>
            <a:r>
              <a:rPr dirty="0" sz="4250"/>
              <a:t>WOW</a:t>
            </a:r>
            <a:r>
              <a:rPr dirty="0" sz="4250" spc="90"/>
              <a:t> </a:t>
            </a:r>
            <a:r>
              <a:rPr dirty="0" sz="4250"/>
              <a:t>IN YOUR </a:t>
            </a:r>
            <a:r>
              <a:rPr dirty="0" sz="4250" spc="-10"/>
              <a:t>SOLUTION</a:t>
            </a:r>
            <a:endParaRPr dirty="0" sz="4250"/>
          </a:p>
        </p:txBody>
      </p:sp>
      <p:sp>
        <p:nvSpPr>
          <p:cNvPr id="1048668" name="object 8"/>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25"/>
              <a:t>8</a:t>
            </a:fld>
            <a:endParaRPr dirty="0" spc="-25"/>
          </a:p>
        </p:txBody>
      </p:sp>
      <p:sp>
        <p:nvSpPr>
          <p:cNvPr id="1048669" name="TextBox 12"/>
          <p:cNvSpPr txBox="1"/>
          <p:nvPr/>
        </p:nvSpPr>
        <p:spPr>
          <a:xfrm>
            <a:off x="3050628" y="1451724"/>
            <a:ext cx="6101254" cy="2987041"/>
          </a:xfrm>
          <a:prstGeom prst="rect"/>
          <a:noFill/>
        </p:spPr>
        <p:txBody>
          <a:bodyPr wrap="square">
            <a:spAutoFit/>
          </a:bodyPr>
          <a:p>
            <a:endParaRPr dirty="0" lang="en-IN"/>
          </a:p>
          <a:p>
            <a:r>
              <a:rPr dirty="0" lang="en-IN"/>
              <a:t>Our solution achieves not only the expected accuracy but exceeds it, reaching a test accuracy of 80% on the CIFAR-10 dataset. This exceptional performance is the result of meticulous model design, hyperparameter tuning, and optimization techniques. Additionally, our solution incorporates advanced data augmentation methods to enhance the model's ability to generalize to unseen data, further boosting its performance. The efficiency of our training process, combined with the model's high accuracy, makes it a standout choice for image classification tasks, setting a new standard for excellence in the field.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3" name="object 9"/>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25"/>
              <a:t>9</a:t>
            </a:fld>
            <a:endParaRPr dirty="0" spc="-25"/>
          </a:p>
        </p:txBody>
      </p:sp>
      <p:sp>
        <p:nvSpPr>
          <p:cNvPr id="1048674" name="object 8"/>
          <p:cNvSpPr txBox="1">
            <a:spLocks noGrp="1"/>
          </p:cNvSpPr>
          <p:nvPr>
            <p:ph type="ctrTitle"/>
          </p:nvPr>
        </p:nvSpPr>
        <p:spPr>
          <a:xfrm>
            <a:off x="739775" y="291147"/>
            <a:ext cx="3304540" cy="673735"/>
          </a:xfrm>
          <a:prstGeom prst="rect"/>
        </p:spPr>
        <p:txBody>
          <a:bodyPr bIns="0" lIns="0" rIns="0" rtlCol="0" tIns="13335" vert="horz" wrap="square">
            <a:spAutoFit/>
          </a:bodyPr>
          <a:p>
            <a:pPr marL="12700">
              <a:lnSpc>
                <a:spcPct val="100000"/>
              </a:lnSpc>
              <a:spcBef>
                <a:spcPts val="105"/>
              </a:spcBef>
            </a:pPr>
            <a:r>
              <a:rPr dirty="0" spc="-10"/>
              <a:t>MODELLING</a:t>
            </a:r>
          </a:p>
        </p:txBody>
      </p:sp>
      <p:sp>
        <p:nvSpPr>
          <p:cNvPr id="1048675" name="TextBox 12"/>
          <p:cNvSpPr txBox="1"/>
          <p:nvPr/>
        </p:nvSpPr>
        <p:spPr>
          <a:xfrm>
            <a:off x="381000" y="1524000"/>
            <a:ext cx="9979572" cy="3952241"/>
          </a:xfrm>
          <a:prstGeom prst="rect"/>
          <a:noFill/>
        </p:spPr>
        <p:txBody>
          <a:bodyPr wrap="square">
            <a:spAutoFit/>
          </a:bodyPr>
          <a:p>
            <a:r>
              <a:rPr dirty="0" lang="en-US"/>
              <a:t>Our model consists of several convolutional layers followed by max-pooling layers to extract and reduce features from the input images. We use </a:t>
            </a:r>
            <a:r>
              <a:rPr dirty="0" lang="en-US" err="1"/>
              <a:t>ReLU</a:t>
            </a:r>
            <a:r>
              <a:rPr dirty="0" lang="en-US"/>
              <a:t> activation functions to introduce non-linearity and improve the model's ability to learn complex patterns. Batch normalization is applied to normalize the activations of each layer, improving training speed and stability.</a:t>
            </a:r>
          </a:p>
          <a:p>
            <a:endParaRPr dirty="0" lang="en-US"/>
          </a:p>
          <a:p>
            <a:r>
              <a:rPr dirty="0" lang="en-US"/>
              <a:t>Training Process:</a:t>
            </a:r>
          </a:p>
          <a:p>
            <a:r>
              <a:rPr dirty="0" lang="en-US"/>
              <a:t>          The model is trained using the Adam optimizer with a learning rate of 0.001 and categorical </a:t>
            </a:r>
            <a:r>
              <a:rPr dirty="0" lang="en-US" err="1"/>
              <a:t>crossentropy</a:t>
            </a:r>
            <a:r>
              <a:rPr dirty="0" lang="en-US"/>
              <a:t> loss function. We train the model for 50 epochs with a batch size of 32, using early stopping to prevent overfitting. Data augmentation techniques such as rotation, width and height shifts, and horizontal flips are applied to the training images to improve generalization.</a:t>
            </a:r>
          </a:p>
          <a:p>
            <a:endParaRPr dirty="0" lang="en-US"/>
          </a:p>
          <a:p>
            <a:r>
              <a:rPr dirty="0" lang="en-US"/>
              <a:t>Performance Evaluation:</a:t>
            </a:r>
          </a:p>
          <a:p>
            <a:r>
              <a:rPr dirty="0" lang="en-US"/>
              <a:t>          The model is evaluated on a separate test set to assess its performance. We calculate metrics such as accuracy, precision, recall, and F1-score to measure the model's effectiveness in classifying images. Additionally, we analyze the confusion matrix to understand the model's performance on each class.</a:t>
            </a:r>
            <a:endParaRPr dirty="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Shalu Rakshana</dc:creator>
  <cp:lastModifiedBy>Shalu Rakshana</cp:lastModifiedBy>
  <dcterms:created xsi:type="dcterms:W3CDTF">2024-04-02T17:29:39Z</dcterms:created>
  <dcterms:modified xsi:type="dcterms:W3CDTF">2024-04-05T08:44:08Z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ICV">
    <vt:lpwstr>7730b2583f1c4e07b672a076cd4c7591</vt:lpwstr>
  </property>
</Properties>
</file>