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7" r:id="rId6"/>
    <p:sldId id="268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5F8D-3519-5383-2B3C-162E80CA4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8E62-3F18-3B89-00BA-447E4667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5CB8-E035-58A8-4AAF-F8AFD57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F0B4-E1A7-78B8-A34E-59995A32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B2BB-8CE2-48A7-D14D-B771B44D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171C-3F7C-73ED-107D-66E91D9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A5FCB-DF6D-734D-3D94-3CFA7AFE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2CFA-B194-54CE-F101-42256BB2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627B-E177-44E9-4CB3-05127436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3977-43D1-122F-F53E-7A801588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E54BD-FF76-4BB8-8B52-ADEE9546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32810-EA9B-5D2A-B724-F5082EA4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8E1D-DEBF-A198-FB18-2542047A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8E89-40DB-6F9A-F5EF-082B9E40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E6DF8-89F3-A7CA-FA61-61A1DBD7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7B55-BD90-61A1-26BC-5E75B107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06B1-4195-CD46-AD2A-ED5BE8E9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43B5-505B-C536-581C-E8796A6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748F-9D2E-6319-2E32-AD6E1433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6B87-5ACD-DE8C-9F97-A5BD82A4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2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E396-0B1A-50FA-46B6-F1DE7344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4A9D-1DEE-30BB-0337-597D84C7B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6DD6-0086-1CF3-A511-14E8EC61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37EA-0BCB-BB61-62E8-A45A23F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3A9C-8FE5-160D-AF95-D2373B65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8D5-2F55-7FBD-5ACE-C3137E1A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3254-E323-4414-818B-54593E7EA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89B3-62FB-8775-F92F-2F22B54D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E1255-9203-F420-4F6F-58AE6910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09F4A-41E2-39AE-F4B2-B5603750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D0458-7E89-03A2-7275-1CEB323A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7E5B-8BAB-82F9-8626-56C848E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DB7A-5EDD-EC56-5BAF-13F4ADE4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50385-E2F9-0AA7-8395-0D662CA0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1CF1E-B6CC-B460-5775-F6D6EA4AA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E034D-9217-A261-A3D4-0432DBA16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8FDFF-1ACD-D390-A9F9-700617AB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C3E38-E326-EE01-308C-0788B39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57C2B-2F44-72F0-E49D-73F14B1B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8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308F-F594-2B30-32AA-08B606EB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1010E-9F7B-9CAE-CC3F-37308F3D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11FC4-B888-24E9-9AEF-6FC2AAEC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211A-542F-00FD-3380-5528AA7C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CFE36-0CCF-FD02-7B6C-6C20EF95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2CFC8-A64A-A0BA-9F12-25A9EB08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32072-DC25-9ADD-823B-EBF5971F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54EA-C733-6D5A-D976-2D4C5932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7DBB-D6D3-5C48-01E0-7659986E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743AC-2AF8-B470-5EB2-E4284BE7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39EE-CE68-93CC-1A38-068CD966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65083-3454-276B-A4C8-D2D1DA9E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1B91B-202C-0AA0-85D1-0828C77C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6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2B91-8F12-4331-4FCB-8D813C42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0FD0E-96A5-9ECF-1293-197F8B28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6699-BBA9-902B-5BC1-8B0613E76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F964-AE0D-5F57-47EF-A8EF9E0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C96F-A155-695C-4398-7B951C08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33203-FF8D-AF8C-4069-4EE4A61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85300-881A-2878-2303-95C408D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F7C31-61AD-A0D7-BC51-DDA21A72A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DE43-9C71-81F3-990E-08123B63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C2D02-4B10-4F81-8684-242E4AFDA21C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26D6-3BE5-7240-E79D-0FA597AD1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BC31-5D2E-77B1-CFEF-E78F6449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1F50D-D359-4578-B76B-3A5652A5D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F8C6-5C36-F208-57CF-3C3DB915F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Boston Housing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1180-7E31-5F75-7E2E-CE75A12A6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Akash </a:t>
            </a:r>
            <a:r>
              <a:rPr lang="en-IN" b="1" dirty="0" err="1"/>
              <a:t>Chandivkar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771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90E1-D3CE-1541-C7A0-C2D50B9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502F-E271-D84E-5E43-E59B754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main purpose of this project is to help people who are facing these issues to predict the house price in future years. </a:t>
            </a:r>
          </a:p>
          <a:p>
            <a:pPr algn="just"/>
            <a:r>
              <a:rPr lang="en-IN" dirty="0"/>
              <a:t>In this project an intelligent system is made using the </a:t>
            </a:r>
            <a:r>
              <a:rPr lang="en-IN" dirty="0" err="1"/>
              <a:t>Regressor</a:t>
            </a:r>
            <a:r>
              <a:rPr lang="en-IN" dirty="0"/>
              <a:t> models which are Simple Linear Regression, Random Forest, </a:t>
            </a:r>
            <a:r>
              <a:rPr lang="en-IN" dirty="0" err="1"/>
              <a:t>XGBoost</a:t>
            </a:r>
            <a:r>
              <a:rPr lang="en-IN" dirty="0"/>
              <a:t> and SVM on the Boston House Dataset to predict the house price. </a:t>
            </a:r>
          </a:p>
          <a:p>
            <a:pPr algn="just"/>
            <a:r>
              <a:rPr lang="en-IN" dirty="0"/>
              <a:t>In this paper it is observed that using the Boston house dataset, and implementing various data </a:t>
            </a:r>
            <a:r>
              <a:rPr lang="en-IN" dirty="0" err="1"/>
              <a:t>preprocessing</a:t>
            </a:r>
            <a:r>
              <a:rPr lang="en-IN" dirty="0"/>
              <a:t> techniques which are needed on the dataset and then splitting the dataset into 70-30, 70% for training and 30% for testing, </a:t>
            </a:r>
            <a:r>
              <a:rPr lang="en-IN" dirty="0" err="1"/>
              <a:t>XGBoost</a:t>
            </a:r>
            <a:r>
              <a:rPr lang="en-IN" dirty="0"/>
              <a:t> Regression performs the best with R^2 score of 0.98.</a:t>
            </a:r>
          </a:p>
          <a:p>
            <a:pPr algn="just"/>
            <a:r>
              <a:rPr lang="en-IN" dirty="0"/>
              <a:t>This may change if we use different dataset or different pre-processing approaches but in this case this is the results that we get.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69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4D1D-9CDC-B7F9-03A8-1EC35668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872A-3A64-D172-0717-7DBD0065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Real estate agencies and people buy and sell houses all the time, people buy houses to live in or as an investment whereas real estate agencies buy it to run a business.</a:t>
            </a:r>
          </a:p>
          <a:p>
            <a:pPr algn="just"/>
            <a:r>
              <a:rPr lang="en-IN" sz="2400" dirty="0"/>
              <a:t>But the problem arises in evaluation of the cost of the property. Over-validation / Under-validation have always been the issues faced in house markets due to lack of proper detection measures.</a:t>
            </a:r>
          </a:p>
          <a:p>
            <a:pPr algn="just"/>
            <a:r>
              <a:rPr lang="en-IN" sz="2400" dirty="0"/>
              <a:t>It is also very difficult task. We know that features like size, area, location </a:t>
            </a:r>
            <a:r>
              <a:rPr lang="en-IN" sz="2400" dirty="0" err="1"/>
              <a:t>etc</a:t>
            </a:r>
            <a:r>
              <a:rPr lang="en-IN" sz="2400" dirty="0"/>
              <a:t> affect the price of the property but there are many other features also which affect the property such as inflation rates in market, age of the property etc. </a:t>
            </a:r>
          </a:p>
          <a:p>
            <a:pPr algn="just"/>
            <a:r>
              <a:rPr lang="en-IN" sz="2400" dirty="0"/>
              <a:t>In order to overcome these problems a throw analysis is done using Machine Learning (ML) which is a branch of Artificial Intelligence (AI).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2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F434-CE52-A002-D6BE-60FD698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4A3A-E062-C0B2-612B-72FEC4B8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The problem that we are going to solve here is that given a set of features that describe a house in Boston, our machine learning model must predict the house price. To train our machine learning model with Boston housing data, we will be using </a:t>
            </a:r>
            <a:r>
              <a:rPr lang="en-US" dirty="0"/>
              <a:t>housing </a:t>
            </a:r>
            <a:r>
              <a:rPr lang="en-US" b="0" i="0" dirty="0">
                <a:effectLst/>
              </a:rPr>
              <a:t>dataset.</a:t>
            </a:r>
          </a:p>
          <a:p>
            <a:pPr algn="just"/>
            <a:r>
              <a:rPr lang="en-US" b="0" i="0" dirty="0">
                <a:effectLst/>
              </a:rPr>
              <a:t>In this dataset, each row describes a Boston town or suburb. There are 506 rows and 14 attributes (features) with a target column (</a:t>
            </a:r>
            <a:r>
              <a:rPr lang="en-US" dirty="0"/>
              <a:t>PRICE</a:t>
            </a:r>
            <a:r>
              <a:rPr lang="en-US" b="0" i="0" dirty="0">
                <a:effectLst/>
              </a:rPr>
              <a:t>).</a:t>
            </a:r>
          </a:p>
          <a:p>
            <a:pPr algn="l"/>
            <a:endParaRPr lang="en-US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12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48FD-069F-E0A9-9FEB-21D201EE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498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180-3730-1747-1CC0-BA42002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891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attribute description of this dataset is given below: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CRIM: This is the per capita crime rate by town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ZN: This is the proportion of residential land zoned for lots larger than 25,000 </a:t>
            </a:r>
            <a:r>
              <a:rPr lang="en-IN" dirty="0" err="1"/>
              <a:t>sq.ft</a:t>
            </a:r>
            <a:r>
              <a:rPr lang="en-IN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INDUS: This is the proportion of non-retail business acres per town.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CHAS: This is the Charles River dummy variable (this is equal to 1 if tract bounds river; 0 otherwise)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NOX: This is the nitric oxides concentration (parts per 10 million)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RM: This is the average number of rooms per dwelling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AGE: This is the proportion of owner-occupied units built prior to 1940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DIS: This is the weighted distances to five Boston employment </a:t>
            </a:r>
            <a:r>
              <a:rPr lang="en-IN" dirty="0" err="1"/>
              <a:t>centers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IN" dirty="0"/>
              <a:t>RAD: This is the index of accessibility to radial highways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TAX: This is the full-value property-tax rate per $10,000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PTRATIO: This is the pupil-teacher ratio by town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B: This is calculated as 1000(</a:t>
            </a:r>
            <a:r>
              <a:rPr lang="en-IN" dirty="0" err="1"/>
              <a:t>Bk</a:t>
            </a:r>
            <a:r>
              <a:rPr lang="en-IN" dirty="0"/>
              <a:t> — 0.63)², where </a:t>
            </a:r>
            <a:r>
              <a:rPr lang="en-IN" dirty="0" err="1"/>
              <a:t>Bk</a:t>
            </a:r>
            <a:r>
              <a:rPr lang="en-IN" dirty="0"/>
              <a:t> is the proportion of people of African American descent by town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LSTAT: This is the percentage lower status of the population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PRICE: This is the median value of owner-occupied homes in $1000s</a:t>
            </a:r>
          </a:p>
          <a:p>
            <a:pPr marL="0" indent="0">
              <a:buNone/>
            </a:pP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4266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There are various models available under regression analysis but for this paper four regression models are used which are Linear Regression, Random Forest, </a:t>
            </a:r>
            <a:r>
              <a:rPr lang="en-IN" dirty="0" err="1"/>
              <a:t>XGBoost</a:t>
            </a:r>
            <a:r>
              <a:rPr lang="en-IN" dirty="0"/>
              <a:t> and Support Vector Machine on the Boston house dataset. </a:t>
            </a:r>
          </a:p>
          <a:p>
            <a:pPr algn="just"/>
            <a:r>
              <a:rPr lang="en-IN" dirty="0"/>
              <a:t>After implementation of these models we measure the accuracy by splitting the dataset into two parts which are training dataset and test dataset. We use 70% of the dataset as training data and 30% is used as test data.</a:t>
            </a:r>
          </a:p>
          <a:p>
            <a:pPr algn="just"/>
            <a:r>
              <a:rPr lang="en-IN" dirty="0"/>
              <a:t>The fitting of our models is done using the training dataset and evaluation of the model is done in test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6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b="1" dirty="0"/>
              <a:t>ALGORITHMS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/>
              <a:t>LOGISTIC REGRESSION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/>
              <a:t>RANDOM FOREST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/>
              <a:t>XGBOOST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/>
              <a:t>SUPPORT VECTOR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6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5D86-B5BC-5C62-8AD8-F794B663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07CC-9478-E092-A72C-10304568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Figure gives us an insight into how parameters are correlated with each other. </a:t>
            </a:r>
          </a:p>
          <a:p>
            <a:r>
              <a:rPr lang="en-IN" dirty="0"/>
              <a:t>From heat map it is observed that </a:t>
            </a:r>
          </a:p>
          <a:p>
            <a:pPr marL="0" indent="0">
              <a:buNone/>
            </a:pPr>
            <a:r>
              <a:rPr lang="en-IN" dirty="0"/>
              <a:t>   the attributes “TAX” and “RAD” </a:t>
            </a:r>
          </a:p>
          <a:p>
            <a:pPr marL="0" indent="0">
              <a:buNone/>
            </a:pPr>
            <a:r>
              <a:rPr lang="en-IN" dirty="0"/>
              <a:t>   are highly correlated.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38491" y="2613803"/>
            <a:ext cx="5443267" cy="38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1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5287-10D0-4BDC-78D5-7ABD53A0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BFA5-CAB3-7692-FC6F-EA37E4BB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effectLst/>
              </a:rPr>
              <a:t>𝑅^2 </a:t>
            </a:r>
            <a:r>
              <a:rPr lang="en-US" b="0" i="0" dirty="0">
                <a:effectLst/>
              </a:rPr>
              <a:t>: It is a measure of the linear relationship between X and Y. It is interpreted as the proportion of the variance in the dependent variable that is predictable from the independent variable.</a:t>
            </a:r>
          </a:p>
          <a:p>
            <a:pPr algn="just"/>
            <a:r>
              <a:rPr lang="en-US" b="1" i="0" dirty="0">
                <a:effectLst/>
              </a:rPr>
              <a:t>Adjusted 𝑅^2 </a:t>
            </a:r>
            <a:r>
              <a:rPr lang="en-US" b="0" i="0" dirty="0">
                <a:effectLst/>
              </a:rPr>
              <a:t>:The adjusted R-squared compares the explanatory power of regression models that contain different numbers of predictors.</a:t>
            </a:r>
          </a:p>
          <a:p>
            <a:pPr algn="just"/>
            <a:r>
              <a:rPr lang="en-US" b="1" i="0" dirty="0">
                <a:effectLst/>
              </a:rPr>
              <a:t>MAE</a:t>
            </a:r>
            <a:r>
              <a:rPr lang="en-US" b="0" i="0" dirty="0">
                <a:effectLst/>
              </a:rPr>
              <a:t> : It is the mean of the absolute value of the errors. It measures the difference between two continuous variables, here actual and predicted values of y. </a:t>
            </a:r>
          </a:p>
          <a:p>
            <a:pPr algn="just"/>
            <a:r>
              <a:rPr lang="en-US" b="1" i="0" dirty="0">
                <a:effectLst/>
              </a:rPr>
              <a:t>MSE</a:t>
            </a:r>
            <a:r>
              <a:rPr lang="en-US" b="0" i="0" dirty="0">
                <a:effectLst/>
              </a:rPr>
              <a:t>: The mean square error (MSE) is just like the MAE, but squares the difference before summing them all instead of using the absolute value. </a:t>
            </a:r>
          </a:p>
          <a:p>
            <a:pPr algn="just"/>
            <a:r>
              <a:rPr lang="en-US" b="1" i="0" dirty="0">
                <a:effectLst/>
              </a:rPr>
              <a:t>RMSE</a:t>
            </a:r>
            <a:r>
              <a:rPr lang="en-US" b="0" i="0" dirty="0">
                <a:effectLst/>
              </a:rPr>
              <a:t>: The mean square error (MSE) is just like the MAE, but squares the difference before summing them all instead of using the absolute value.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51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1337-4811-7868-722E-068E04A0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47872" cy="84538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RESULTS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82138"/>
            <a:ext cx="6172200" cy="46841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39788" y="1345721"/>
            <a:ext cx="3932237" cy="4523267"/>
          </a:xfrm>
        </p:spPr>
        <p:txBody>
          <a:bodyPr/>
          <a:lstStyle/>
          <a:p>
            <a:r>
              <a:rPr lang="en-IN" sz="2400" dirty="0"/>
              <a:t>Comparing the R^2 Score of all the models by plotting histogram and finding the best model out of all.</a:t>
            </a:r>
          </a:p>
          <a:p>
            <a:r>
              <a:rPr lang="en-IN" sz="2400" dirty="0"/>
              <a:t>From the plot, we can say that </a:t>
            </a:r>
            <a:r>
              <a:rPr lang="en-IN" sz="2400" dirty="0" err="1"/>
              <a:t>XGBoost</a:t>
            </a:r>
            <a:r>
              <a:rPr lang="en-IN" sz="2400" dirty="0"/>
              <a:t> has the highest R^2 Score.</a:t>
            </a:r>
          </a:p>
          <a:p>
            <a:r>
              <a:rPr lang="en-IN" sz="2400" b="1" dirty="0"/>
              <a:t>Hence </a:t>
            </a:r>
            <a:r>
              <a:rPr lang="en-IN" sz="2400" b="1" dirty="0" err="1"/>
              <a:t>XGBoost</a:t>
            </a:r>
            <a:r>
              <a:rPr lang="en-IN" sz="2400" b="1" dirty="0"/>
              <a:t> Regression works the best for this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71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Wingdings</vt:lpstr>
      <vt:lpstr>Office Theme</vt:lpstr>
      <vt:lpstr>Boston Housing Price Prediction</vt:lpstr>
      <vt:lpstr>INTRODUCTION</vt:lpstr>
      <vt:lpstr>PROJECT STATEMENT</vt:lpstr>
      <vt:lpstr> DATA DESCRIPTION</vt:lpstr>
      <vt:lpstr>MODEL SELECTION</vt:lpstr>
      <vt:lpstr> ALGORITHMS USED </vt:lpstr>
      <vt:lpstr>HEATMAP</vt:lpstr>
      <vt:lpstr>MODEL EVALUATION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 Housing Price Prediction</dc:title>
  <dc:creator>Hetanksha Desai</dc:creator>
  <cp:lastModifiedBy>Akash C</cp:lastModifiedBy>
  <cp:revision>7</cp:revision>
  <dcterms:created xsi:type="dcterms:W3CDTF">2023-03-29T06:37:31Z</dcterms:created>
  <dcterms:modified xsi:type="dcterms:W3CDTF">2025-05-13T07:02:45Z</dcterms:modified>
</cp:coreProperties>
</file>