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8" r:id="rId4"/>
    <p:sldId id="272" r:id="rId5"/>
    <p:sldId id="257" r:id="rId6"/>
    <p:sldId id="261" r:id="rId7"/>
    <p:sldId id="273" r:id="rId8"/>
    <p:sldId id="260" r:id="rId9"/>
    <p:sldId id="258" r:id="rId10"/>
    <p:sldId id="288" r:id="rId11"/>
    <p:sldId id="289" r:id="rId12"/>
    <p:sldId id="278" r:id="rId13"/>
    <p:sldId id="290" r:id="rId14"/>
    <p:sldId id="291" r:id="rId15"/>
    <p:sldId id="292" r:id="rId16"/>
    <p:sldId id="293" r:id="rId17"/>
    <p:sldId id="263" r:id="rId18"/>
    <p:sldId id="296" r:id="rId19"/>
    <p:sldId id="297" r:id="rId20"/>
    <p:sldId id="294" r:id="rId21"/>
    <p:sldId id="295" r:id="rId22"/>
    <p:sldId id="298" r:id="rId23"/>
    <p:sldId id="299" r:id="rId24"/>
    <p:sldId id="300" r:id="rId25"/>
    <p:sldId id="301" r:id="rId26"/>
    <p:sldId id="271" r:id="rId27"/>
    <p:sldId id="265" r:id="rId28"/>
    <p:sldId id="264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BHA GIRI" userId="0189b2712fe94ba7" providerId="LiveId" clId="{118C246A-995A-4845-85AF-C408DC6B7FE9}"/>
    <pc:docChg chg="custSel addSld modSld">
      <pc:chgData name="PRATIBHA GIRI" userId="0189b2712fe94ba7" providerId="LiveId" clId="{118C246A-995A-4845-85AF-C408DC6B7FE9}" dt="2024-03-26T13:43:13.284" v="59" actId="255"/>
      <pc:docMkLst>
        <pc:docMk/>
      </pc:docMkLst>
      <pc:sldChg chg="modSp new mod">
        <pc:chgData name="PRATIBHA GIRI" userId="0189b2712fe94ba7" providerId="LiveId" clId="{118C246A-995A-4845-85AF-C408DC6B7FE9}" dt="2024-03-26T13:41:33.206" v="35" actId="27636"/>
        <pc:sldMkLst>
          <pc:docMk/>
          <pc:sldMk cId="728640765" sldId="287"/>
        </pc:sldMkLst>
        <pc:spChg chg="mod">
          <ac:chgData name="PRATIBHA GIRI" userId="0189b2712fe94ba7" providerId="LiveId" clId="{118C246A-995A-4845-85AF-C408DC6B7FE9}" dt="2024-03-26T13:39:10.682" v="12" actId="20577"/>
          <ac:spMkLst>
            <pc:docMk/>
            <pc:sldMk cId="728640765" sldId="287"/>
            <ac:spMk id="2" creationId="{6232E879-FCCA-DC59-0616-3CCAC30F6114}"/>
          </ac:spMkLst>
        </pc:spChg>
        <pc:spChg chg="mod">
          <ac:chgData name="PRATIBHA GIRI" userId="0189b2712fe94ba7" providerId="LiveId" clId="{118C246A-995A-4845-85AF-C408DC6B7FE9}" dt="2024-03-26T13:41:33.206" v="35" actId="27636"/>
          <ac:spMkLst>
            <pc:docMk/>
            <pc:sldMk cId="728640765" sldId="287"/>
            <ac:spMk id="3" creationId="{EA06D948-B8AE-6FB6-B0B3-EF8A6ED2A4C4}"/>
          </ac:spMkLst>
        </pc:spChg>
      </pc:sldChg>
      <pc:sldChg chg="delSp modSp new mod">
        <pc:chgData name="PRATIBHA GIRI" userId="0189b2712fe94ba7" providerId="LiveId" clId="{118C246A-995A-4845-85AF-C408DC6B7FE9}" dt="2024-03-26T13:43:13.284" v="59" actId="255"/>
        <pc:sldMkLst>
          <pc:docMk/>
          <pc:sldMk cId="3688461633" sldId="288"/>
        </pc:sldMkLst>
        <pc:spChg chg="del">
          <ac:chgData name="PRATIBHA GIRI" userId="0189b2712fe94ba7" providerId="LiveId" clId="{118C246A-995A-4845-85AF-C408DC6B7FE9}" dt="2024-03-26T13:41:37.972" v="37" actId="478"/>
          <ac:spMkLst>
            <pc:docMk/>
            <pc:sldMk cId="3688461633" sldId="288"/>
            <ac:spMk id="2" creationId="{123AFE8B-0CC4-8527-6AA0-AEF64064C44E}"/>
          </ac:spMkLst>
        </pc:spChg>
        <pc:spChg chg="mod">
          <ac:chgData name="PRATIBHA GIRI" userId="0189b2712fe94ba7" providerId="LiveId" clId="{118C246A-995A-4845-85AF-C408DC6B7FE9}" dt="2024-03-26T13:43:13.284" v="59" actId="255"/>
          <ac:spMkLst>
            <pc:docMk/>
            <pc:sldMk cId="3688461633" sldId="288"/>
            <ac:spMk id="3" creationId="{68D83310-F64A-4057-FB3D-CAE6253EB3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58BF-5E3A-4811-B791-3537E5F14C31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1CF65-329B-4FC0-BD81-F7BF02420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deb4cd123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2bdeb4cd12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1D9-2D72-4C51-BFE0-E4FB7F1B4606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3EDB-1B48-4B9F-93CC-CA6258A92B61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5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0382-7E83-40CC-92AD-604BC987820F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3ED2-ED99-4BFD-969D-6947BF886AE2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DDC7-32F0-49C5-84BA-7B88A36D075F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2016-3AFF-4774-9A88-E1A9148C759B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8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F1C-54CF-4B21-8619-DE3B51467696}" type="datetime1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C1EB-C91E-4895-9ABC-FD51BDE1A6B9}" type="datetime1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C558-4E1D-4DCE-AAEB-2E34992BA28D}" type="datetime1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0801-2308-4C86-8193-334A68912F56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1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88EB-ADEF-4A26-B732-F6F36C8C613D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CS7610 Capstone Project , PGP, ICER, VIT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9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20F5-0421-43E7-BBA3-23C7CA5FAD0D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CS7610 Capstone Project , PGP, ICER, VIT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C104-672A-4227-99C4-0E2CC007F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10725087/" TargetMode="External"/><Relationship Id="rId2" Type="http://schemas.openxmlformats.org/officeDocument/2006/relationships/hyperlink" Target="https://ieeexplore.ieee.org/abstract/document/980795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ademia.edu/download/118668175/IJSET_V12_issue5_747.pdf" TargetMode="External"/><Relationship Id="rId5" Type="http://schemas.openxmlformats.org/officeDocument/2006/relationships/hyperlink" Target="https://www.researchgate.net/profile/Kutubuddin-Kazi/publication/371275693_Smart_Billing_Cart_Using_RFID_YOLO_and_Deep_Learning_for_Mall_Administration/links/654da7adce88b87031d8d458/Smart-Billing-Cart-Using-RFID-YOLO-and-Deep-Learning-for-Mall-Administration.pdf" TargetMode="External"/><Relationship Id="rId4" Type="http://schemas.openxmlformats.org/officeDocument/2006/relationships/hyperlink" Target="Jund,%20P.,%20Abdo,%20N.,%20Eitel,%20A.,%20&amp;%20Burgard,%20W.%20(2016).%20The%20freiburg%20groceries%20dataset.&#160;arXiv%20preprint%20arXiv:1611.05799.%20https:/arxiv.org/abs/1611.057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Jd/freiburg_groceries_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24194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Automated Grocery Billing System Using Computer Vision and Deep Learning Techniques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3600" dirty="0">
                <a:latin typeface="Arial Narrow" panose="020B0606020202030204" pitchFamily="34" charset="0"/>
              </a:rPr>
              <a:t>Domain: Computer Vision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 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7227" y="1816676"/>
            <a:ext cx="3507698" cy="584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Narrow" panose="020B0606020202030204" pitchFamily="34" charset="0"/>
              </a:rPr>
              <a:t>Final Review</a:t>
            </a:r>
            <a:endParaRPr lang="en-IN" sz="3200" b="1" dirty="0">
              <a:latin typeface="Arial Narrow" panose="020B0606020202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</a:t>
            </a:fld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480ED6F-1C8D-1B0B-AB79-FF3A1532E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70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7FDD-4FE7-FFF1-39B1-2DAB36A9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 of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BBBA7-12A2-E304-522C-55348288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10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F5CA75-4739-09A4-775F-354C611E5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213" y="1825625"/>
            <a:ext cx="6703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E25-7B0E-6007-8461-0A2DF2A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 of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99D1-4CBF-9443-7F58-774B283E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11</a:t>
            </a:fld>
            <a:endParaRPr lang="en-IN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7ADBCD7-708C-E071-F408-CD996015B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659" y="1825625"/>
            <a:ext cx="9092681" cy="4351338"/>
          </a:xfrm>
        </p:spPr>
      </p:pic>
    </p:spTree>
    <p:extLst>
      <p:ext uri="{BB962C8B-B14F-4D97-AF65-F5344CB8AC3E}">
        <p14:creationId xmlns:p14="http://schemas.microsoft.com/office/powerpoint/2010/main" val="266364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5C70-A359-C47A-660A-869C9657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 Pre-Processing</a:t>
            </a:r>
            <a:endParaRPr lang="en-I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F1615-166E-CB88-7CF0-08E33BAF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b="1" dirty="0"/>
              <a:t>Image Resizing</a:t>
            </a:r>
            <a:r>
              <a:rPr lang="en-US" dirty="0"/>
              <a:t>: All images standardized to a fixed size as required by the YOLO model.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b="1" dirty="0"/>
              <a:t>YOLO Format</a:t>
            </a:r>
            <a:r>
              <a:rPr lang="en-US" dirty="0"/>
              <a:t>: Dataset included annotations with class ID and normalized bounding box coordinates — ready for training.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b="1" dirty="0"/>
              <a:t>Train-Test Split</a:t>
            </a:r>
            <a:r>
              <a:rPr lang="en-US" dirty="0"/>
              <a:t>: The dataset came with predefined training and validation splits for efficient model 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90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208D-136E-9F30-8AB0-8352BDC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35AC-921E-89A1-ACC7-CDABA5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1. Class Distribution</a:t>
            </a:r>
          </a:p>
          <a:p>
            <a:pPr algn="just"/>
            <a:r>
              <a:rPr lang="en-US" dirty="0"/>
              <a:t>We analyzed the frequency of each object class in the dataset using Seaborn bar plots.</a:t>
            </a:r>
          </a:p>
          <a:p>
            <a:pPr algn="just"/>
            <a:r>
              <a:rPr lang="en-US" dirty="0"/>
              <a:t>The dataset consists of </a:t>
            </a:r>
            <a:r>
              <a:rPr lang="en-US" b="1" dirty="0"/>
              <a:t>25 grocery item categories</a:t>
            </a:r>
            <a:r>
              <a:rPr lang="en-US" dirty="0"/>
              <a:t> such as </a:t>
            </a:r>
            <a:r>
              <a:rPr lang="en-US" i="1" dirty="0"/>
              <a:t>milk, cereal, pasta, juice, vinegar,</a:t>
            </a:r>
            <a:r>
              <a:rPr lang="en-US" dirty="0"/>
              <a:t> etc.</a:t>
            </a:r>
          </a:p>
          <a:p>
            <a:pPr algn="just"/>
            <a:r>
              <a:rPr lang="en-US" dirty="0"/>
              <a:t>From the EDA, we observed that:</a:t>
            </a:r>
          </a:p>
          <a:p>
            <a:pPr algn="just"/>
            <a:r>
              <a:rPr lang="en-US" b="1" dirty="0"/>
              <a:t>Milk</a:t>
            </a:r>
            <a:r>
              <a:rPr lang="en-US" dirty="0"/>
              <a:t>, </a:t>
            </a:r>
            <a:r>
              <a:rPr lang="en-US" b="1" dirty="0"/>
              <a:t>juice</a:t>
            </a:r>
            <a:r>
              <a:rPr lang="en-US" dirty="0"/>
              <a:t>, and </a:t>
            </a:r>
            <a:r>
              <a:rPr lang="en-US" b="1" dirty="0"/>
              <a:t>coffee</a:t>
            </a:r>
            <a:r>
              <a:rPr lang="en-US" dirty="0"/>
              <a:t> are among the most frequently labeled items.</a:t>
            </a:r>
          </a:p>
          <a:p>
            <a:pPr algn="just"/>
            <a:r>
              <a:rPr lang="en-US" dirty="0"/>
              <a:t>Items like </a:t>
            </a:r>
            <a:r>
              <a:rPr lang="en-US" b="1" dirty="0"/>
              <a:t>cake</a:t>
            </a:r>
            <a:r>
              <a:rPr lang="en-US" dirty="0"/>
              <a:t>, </a:t>
            </a:r>
            <a:r>
              <a:rPr lang="en-US" b="1" dirty="0"/>
              <a:t>soda</a:t>
            </a:r>
            <a:r>
              <a:rPr lang="en-US" dirty="0"/>
              <a:t>, and </a:t>
            </a:r>
            <a:r>
              <a:rPr lang="en-US" b="1" dirty="0"/>
              <a:t>honey</a:t>
            </a:r>
            <a:r>
              <a:rPr lang="en-US" dirty="0"/>
              <a:t> appear less frequently in comparison.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A949B-DD04-83B4-9FF2-73E49D61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6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4BE1-E4E9-1CCD-074E-3EF912DE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EDA Screenshot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85B98-EF95-47C2-916D-E44A640A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4F126B8-134A-AEC0-B4F5-8087E2B3C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59" y="1825625"/>
            <a:ext cx="102440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6E69-4409-ADB1-82B2-742F370C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E901-A3F1-2B5D-025F-809D3F07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2. Number of Objects per Image</a:t>
            </a:r>
          </a:p>
          <a:p>
            <a:pPr algn="just"/>
            <a:r>
              <a:rPr lang="en-US" dirty="0"/>
              <a:t>We analyzed how many objects are present in each image.</a:t>
            </a:r>
          </a:p>
          <a:p>
            <a:pPr algn="just"/>
            <a:r>
              <a:rPr lang="en-US" dirty="0"/>
              <a:t>Most images have </a:t>
            </a:r>
            <a:r>
              <a:rPr lang="en-US" b="1" dirty="0"/>
              <a:t>1 to 3 labeled objects</a:t>
            </a:r>
            <a:r>
              <a:rPr lang="en-US" dirty="0"/>
              <a:t>, with a few images containing more.</a:t>
            </a:r>
          </a:p>
          <a:p>
            <a:pPr algn="just"/>
            <a:r>
              <a:rPr lang="en-US" dirty="0"/>
              <a:t>This suggests that:</a:t>
            </a:r>
          </a:p>
          <a:p>
            <a:pPr lvl="1" algn="just"/>
            <a:r>
              <a:rPr lang="en-US" dirty="0"/>
              <a:t>Many images represent </a:t>
            </a:r>
            <a:r>
              <a:rPr lang="en-US" b="1" dirty="0"/>
              <a:t>individual items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Some images have </a:t>
            </a:r>
            <a:r>
              <a:rPr lang="en-US" b="1" dirty="0"/>
              <a:t>multiple items</a:t>
            </a:r>
            <a:r>
              <a:rPr lang="en-US" dirty="0"/>
              <a:t>, indicating varied complexity in detection.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3075-A67D-D748-FC24-A37AC01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1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713A-F40E-74CA-5E4B-EF5C2D2B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EDA Screenshot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BBDBC-F052-0A62-61F8-2983D32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DCA210-DA97-5E3C-322E-14D7525C2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05" y="1852449"/>
            <a:ext cx="6437389" cy="42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30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Results and Discussion </a:t>
            </a:r>
            <a:endParaRPr lang="en-IN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After the completion of Data Preprocessing and Exploratory Data Analysis, The next step was training the YOLOv8 Model.</a:t>
            </a:r>
          </a:p>
          <a:p>
            <a:pPr algn="just"/>
            <a:r>
              <a:rPr lang="en-US" dirty="0"/>
              <a:t>The YOLOv8 model was trained for 50 epochs on the Freiburg Groceries Dataset.</a:t>
            </a:r>
          </a:p>
          <a:p>
            <a:pPr algn="just"/>
            <a:r>
              <a:rPr lang="en-US" dirty="0"/>
              <a:t>The model demonstrated strong performance in detecting and classifying multiple grocery items in real-time.</a:t>
            </a:r>
          </a:p>
          <a:p>
            <a:pPr algn="just"/>
            <a:r>
              <a:rPr lang="en-US" dirty="0"/>
              <a:t>It accurately recognized items even in cases of partial occlusion and overlapping.</a:t>
            </a:r>
          </a:p>
          <a:p>
            <a:pPr algn="just"/>
            <a:r>
              <a:rPr lang="en-US" dirty="0"/>
              <a:t>Visual inspection confirmed correct bounding box placement and label prediction.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93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8EDF-6F18-1AB1-A907-F2C8466C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 of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BF079-8036-73B0-3222-07DA99A0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18</a:t>
            </a:fld>
            <a:endParaRPr lang="en-IN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A9BC15CC-76CF-0E0B-310D-BD541133E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03" y="1825625"/>
            <a:ext cx="7004593" cy="4351338"/>
          </a:xfrm>
        </p:spPr>
      </p:pic>
    </p:spTree>
    <p:extLst>
      <p:ext uri="{BB962C8B-B14F-4D97-AF65-F5344CB8AC3E}">
        <p14:creationId xmlns:p14="http://schemas.microsoft.com/office/powerpoint/2010/main" val="168722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5428-45B4-AD22-1FD9-9B0D3841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 of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27F45-8A17-3B2E-4AA1-66B2E935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19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94127-9EC4-421B-E700-0A103C6EC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1690687"/>
            <a:ext cx="5241758" cy="41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Abstract</a:t>
            </a:r>
            <a:endParaRPr lang="en-IN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This project presents a vision-based grocery item recognition and billing system designed to streamline retail operations through automation. Utilizing the </a:t>
            </a:r>
            <a:r>
              <a:rPr lang="en-US" b="1" dirty="0"/>
              <a:t>Freiburg Groceries Dataset</a:t>
            </a:r>
            <a:r>
              <a:rPr lang="en-US" dirty="0"/>
              <a:t>, which includes images of common supermarket items captured under varied real-world conditions, we trained a </a:t>
            </a:r>
            <a:r>
              <a:rPr lang="en-US" b="1" dirty="0"/>
              <a:t>YOLOv8</a:t>
            </a:r>
            <a:r>
              <a:rPr lang="en-US" dirty="0"/>
              <a:t> (You Only Look Once, Version 8) model to detect and classify products such as rice, pasta, milk, and more. The model accurately identifies multiple items within a single image and overlays bounding boxes for visualization. A custom billing logic processes the detected items, calculates their quantities, and generates the total cost based on predefined prices. This system offers a practical solution for real-world applications such as cashier-less checkouts, smart shopping trolleys, inventory monitoring, and assistive tools for visually impaired shoppers, ultimately enhancing the efficiency and user experience in retail environments.</a:t>
            </a:r>
            <a:endParaRPr lang="en-IN" dirty="0"/>
          </a:p>
          <a:p>
            <a:pPr marL="0" indent="0">
              <a:buNone/>
            </a:pPr>
            <a:endParaRPr lang="en-I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0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1972-6827-6F9D-83B3-5BC9EF3A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Billing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E455-9899-4E04-CC06-5C323FA9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YOLOv8 detects grocery items from the input image with bounding boxes and class labels.</a:t>
            </a:r>
          </a:p>
          <a:p>
            <a:pPr algn="just"/>
            <a:r>
              <a:rPr lang="en-US" dirty="0"/>
              <a:t>Detected labels are matched to product names in the database.</a:t>
            </a:r>
          </a:p>
          <a:p>
            <a:pPr algn="just"/>
            <a:r>
              <a:rPr lang="en-US" dirty="0"/>
              <a:t>Quantity is estimated by counting the number of each detected item.</a:t>
            </a:r>
          </a:p>
          <a:p>
            <a:pPr algn="just"/>
            <a:r>
              <a:rPr lang="en-US" dirty="0"/>
              <a:t>Unit prices are fetched from a predefined price list.</a:t>
            </a:r>
          </a:p>
          <a:p>
            <a:pPr algn="just"/>
            <a:r>
              <a:rPr lang="en-US" dirty="0"/>
              <a:t>Total price is calculated for each item (quantity × unit price).</a:t>
            </a:r>
          </a:p>
          <a:p>
            <a:pPr algn="just"/>
            <a:r>
              <a:rPr lang="en-US" dirty="0"/>
              <a:t>A complete bill is generated showing all items, quantities, and prices.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C69F3-B86B-83C8-C110-3A1457D2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0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1E3A-FFA4-EBA6-3FE4-34D6BBBC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 of prediction with Billing Logic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306C2F-759C-193B-B2F3-5B0EEFA3A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35" y="1825625"/>
            <a:ext cx="6257130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D04FD-B7B8-0CCD-775A-7DACE538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A9DA-96BF-61E5-C3DB-2FEA941B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Interface for Automated Billing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C52A-B084-9B04-143B-9BE9C3F8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User Interface was built using Streamlit for simplicity and rapid deployment.</a:t>
            </a:r>
          </a:p>
          <a:p>
            <a:pPr algn="just"/>
            <a:r>
              <a:rPr lang="en-US" dirty="0"/>
              <a:t>Users can upload grocery item images directly through the interface.</a:t>
            </a:r>
          </a:p>
          <a:p>
            <a:pPr algn="just"/>
            <a:r>
              <a:rPr lang="en-US" dirty="0"/>
              <a:t>A “Submit” button triggers the YOLOv8 model for object detection.</a:t>
            </a:r>
          </a:p>
          <a:p>
            <a:pPr algn="just"/>
            <a:r>
              <a:rPr lang="en-US" dirty="0"/>
              <a:t>Detected items are shown in an annotated image with bounding boxes.</a:t>
            </a:r>
          </a:p>
          <a:p>
            <a:pPr algn="just"/>
            <a:r>
              <a:rPr lang="en-US" dirty="0"/>
              <a:t>A structured table displays item names, quantity, unit price, and total.</a:t>
            </a:r>
          </a:p>
          <a:p>
            <a:pPr algn="just"/>
            <a:r>
              <a:rPr lang="en-US" dirty="0"/>
              <a:t>The final bill is generated and displayed below the results.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F9E6E-14FB-D396-F046-51BC2B08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2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1EED-D53C-2D69-A4ED-E3C18F8C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 of UI(Input Image)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8BAD1B-B06D-C22C-2661-F2E1FB70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398" y="1825625"/>
            <a:ext cx="658120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B849-C333-AF32-7113-9D7B109A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40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8A96-07E8-FFAA-48F7-63F02A07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 of UI(Output Image)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DA83F9-7E0A-5D4C-93D6-43E7D353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06" y="1825625"/>
            <a:ext cx="594738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D6B0B-E378-4DA2-E370-4E8A9E4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7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5FBC-2AA3-070A-61A5-169E265E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 of UI(Generated Bill)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138B4E-8759-4491-2A4F-965D551B3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68" y="1825625"/>
            <a:ext cx="951566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9BB09-3F3D-F367-7DAC-003B89E9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0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Performance Analysis</a:t>
            </a:r>
            <a:endParaRPr lang="en-I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Loss value is very minimal which is 0.01.</a:t>
            </a:r>
            <a:r>
              <a:rPr lang="en-US" dirty="0"/>
              <a:t> Base paper got accuracy of around 70% whereas our model achieved a loss of .01 which is very minimal and the accuracy is also better.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26</a:t>
            </a:fld>
            <a:endParaRPr lang="en-IN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2B968A7-AC28-22CF-FC22-6AA366B7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6836"/>
            <a:ext cx="10515600" cy="20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4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Conclusion</a:t>
            </a:r>
            <a:endParaRPr lang="en-IN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Used the Freiburg Groceries Dataset consisting of various everyday grocery items for training and evaluation.</a:t>
            </a:r>
          </a:p>
          <a:p>
            <a:pPr algn="just"/>
            <a:r>
              <a:rPr lang="en-US" dirty="0"/>
              <a:t>Performed data preprocessing and conducted exploratory data analysis (EDA) to understand class balance and image quality.</a:t>
            </a:r>
          </a:p>
          <a:p>
            <a:pPr algn="just"/>
            <a:r>
              <a:rPr lang="en-US" dirty="0"/>
              <a:t>Trained the YOLOv8 model for 50 epochs, achieving a very low loss of 0.01, indicating strong learning capability.</a:t>
            </a:r>
          </a:p>
          <a:p>
            <a:pPr algn="just"/>
            <a:r>
              <a:rPr lang="en-US" dirty="0"/>
              <a:t>The model effectively detected and classified multiple grocery items in real-time, even under occlusion and overlap.</a:t>
            </a:r>
          </a:p>
          <a:p>
            <a:pPr algn="just"/>
            <a:r>
              <a:rPr lang="en-US" dirty="0"/>
              <a:t>Outperformed the base paper, which reported ~70% accuracy — our model delivered superior accuracy and robustness.</a:t>
            </a:r>
          </a:p>
          <a:p>
            <a:pPr algn="just"/>
            <a:r>
              <a:rPr lang="en-US" dirty="0"/>
              <a:t>Implemented a billing logic to estimate quantities, retrieve prices, and compute the total bill.</a:t>
            </a:r>
          </a:p>
          <a:p>
            <a:pPr algn="just"/>
            <a:r>
              <a:rPr lang="en-US" dirty="0"/>
              <a:t>Developed an intuitive Streamlit-based UI to allow users to upload images, view detection results, and receive a generated bill instantly.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37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Future Enhancement</a:t>
            </a:r>
            <a:endParaRPr lang="en-IN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Extend the dataset to include </a:t>
            </a:r>
            <a:r>
              <a:rPr lang="en-US" b="1" dirty="0"/>
              <a:t>Indian grocery items</a:t>
            </a:r>
            <a:r>
              <a:rPr lang="en-US" dirty="0"/>
              <a:t> for region-specific detection and billing.</a:t>
            </a:r>
          </a:p>
          <a:p>
            <a:pPr algn="just"/>
            <a:r>
              <a:rPr lang="en-US" dirty="0"/>
              <a:t>Integrate a </a:t>
            </a:r>
            <a:r>
              <a:rPr lang="en-US" b="1" dirty="0"/>
              <a:t>real-time billing logic</a:t>
            </a:r>
            <a:r>
              <a:rPr lang="en-US" dirty="0"/>
              <a:t> that dynamically updates totals based on detected items.</a:t>
            </a:r>
          </a:p>
          <a:p>
            <a:pPr algn="just"/>
            <a:r>
              <a:rPr lang="en-US" dirty="0"/>
              <a:t>Deploy the system on </a:t>
            </a:r>
            <a:r>
              <a:rPr lang="en-US" b="1" dirty="0"/>
              <a:t>edge devices</a:t>
            </a:r>
            <a:r>
              <a:rPr lang="en-US" dirty="0"/>
              <a:t> (e.g., Raspberry Pi, Jetson Nano) for portability and on-site usage.</a:t>
            </a:r>
          </a:p>
          <a:p>
            <a:pPr algn="just"/>
            <a:r>
              <a:rPr lang="en-US" dirty="0"/>
              <a:t>Add a </a:t>
            </a:r>
            <a:r>
              <a:rPr lang="en-US" b="1" dirty="0"/>
              <a:t>voice-based assistant</a:t>
            </a:r>
            <a:r>
              <a:rPr lang="en-US" dirty="0"/>
              <a:t> or multilingual interface to improve accessibility for diverse users.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26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E879-FCCA-DC59-0616-3CCAC30F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D948-B8AE-6FB6-B0B3-EF8A6ED2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Base Paper:</a:t>
            </a:r>
          </a:p>
          <a:p>
            <a:pPr algn="just"/>
            <a:r>
              <a:rPr lang="en-IN" dirty="0" err="1"/>
              <a:t>Chidella</a:t>
            </a:r>
            <a:r>
              <a:rPr lang="en-IN" dirty="0"/>
              <a:t>, N., Reddy, N. K., Reddy, N. S. D., Mohan, M., &amp; Sengupta, J. (2022, May). Intelligent Billing system using Object Detection. In </a:t>
            </a:r>
            <a:r>
              <a:rPr lang="en-IN" i="1" dirty="0"/>
              <a:t>2022 1st International Conference on the Paradigm Shifts in Communication, Embedded Systems, Machine Learning and Signal Processing (PCEMS)</a:t>
            </a:r>
            <a:r>
              <a:rPr lang="en-IN" dirty="0"/>
              <a:t> (pp. 11-15). IEEE. </a:t>
            </a:r>
            <a:r>
              <a:rPr lang="en-IN" dirty="0">
                <a:hlinkClick r:id="rId2"/>
              </a:rPr>
              <a:t>https://ieeexplore.ieee.org/abstract/document/9807953/</a:t>
            </a:r>
            <a:endParaRPr lang="en-US" b="1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Paper I:</a:t>
            </a:r>
          </a:p>
          <a:p>
            <a:pPr algn="just"/>
            <a:r>
              <a:rPr lang="en-IN" dirty="0" err="1"/>
              <a:t>Meenpal</a:t>
            </a:r>
            <a:r>
              <a:rPr lang="en-IN" dirty="0"/>
              <a:t>, T., Khan, M. S., &amp; Sahu, M. (2024, June). Automatic Food Billing System of Indian Food using YOLOv8 model. In </a:t>
            </a:r>
            <a:r>
              <a:rPr lang="en-IN" i="1" dirty="0"/>
              <a:t>2024 15th International Conference on Computing Communication and Networking Technologies (ICCCNT)</a:t>
            </a:r>
            <a:r>
              <a:rPr lang="en-IN" dirty="0"/>
              <a:t> (pp. 1-6). IEEE. </a:t>
            </a:r>
            <a:r>
              <a:rPr lang="en-IN" dirty="0">
                <a:hlinkClick r:id="rId3"/>
              </a:rPr>
              <a:t>https://ieeexplore.ieee.org/abstract/document/10725087/</a:t>
            </a:r>
            <a:endParaRPr lang="en-US" b="1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Paper II:</a:t>
            </a:r>
          </a:p>
          <a:p>
            <a:pPr algn="just"/>
            <a:r>
              <a:rPr lang="en-US" dirty="0"/>
              <a:t>Jund, P., Abdo, N., Eitel, A., &amp; Burgard, W. (2016). The </a:t>
            </a:r>
            <a:r>
              <a:rPr lang="en-US" dirty="0" err="1"/>
              <a:t>freiburg</a:t>
            </a:r>
            <a:r>
              <a:rPr lang="en-US" dirty="0"/>
              <a:t> groceries dataset.</a:t>
            </a:r>
            <a:r>
              <a:rPr lang="en-US" dirty="0">
                <a:hlinkClick r:id="rId4" action="ppaction://hlinkfile"/>
              </a:rPr>
              <a:t> </a:t>
            </a:r>
            <a:r>
              <a:rPr lang="en-US" dirty="0" err="1">
                <a:hlinkClick r:id="rId4" action="ppaction://hlinkfile"/>
              </a:rPr>
              <a:t>arXiv</a:t>
            </a:r>
            <a:r>
              <a:rPr lang="en-US" dirty="0">
                <a:hlinkClick r:id="rId4" action="ppaction://hlinkfile"/>
              </a:rPr>
              <a:t> preprint arXiv:1611.05799. https://arxiv.org/abs/1611.05799</a:t>
            </a:r>
            <a:endParaRPr lang="en-US" b="1" dirty="0"/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Paper III:</a:t>
            </a:r>
          </a:p>
          <a:p>
            <a:pPr algn="just"/>
            <a:r>
              <a:rPr lang="en-IN" dirty="0" err="1"/>
              <a:t>Liyakat</a:t>
            </a:r>
            <a:r>
              <a:rPr lang="en-IN" dirty="0"/>
              <a:t>, K. K. S., </a:t>
            </a:r>
            <a:r>
              <a:rPr lang="en-IN" dirty="0" err="1"/>
              <a:t>Karale</a:t>
            </a:r>
            <a:r>
              <a:rPr lang="en-IN" dirty="0"/>
              <a:t> Aishwarya, A., Halli, U. M., Kazi, V., &amp; Kazi, S. Smart Billing Cart Using RFID, YOLO and Deep Learning for Mall Administration. </a:t>
            </a:r>
            <a:r>
              <a:rPr lang="en-IN" dirty="0">
                <a:hlinkClick r:id="rId5"/>
              </a:rPr>
              <a:t>https://www.researchgate.net/profile/Kutubuddin-Kazi/publication/371275693_Smart_Billing_Cart_Using_RFID_YOLO_and_Deep_Learning_for_Mall_Administration/links/654da7adce88b87031d8d458/Smart-Billing-Cart-Using-RFID-YOLO-and-Deep-Learning-for-Mall-Administration.pdf</a:t>
            </a:r>
            <a:endParaRPr lang="en-US" b="1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Paper IV:</a:t>
            </a:r>
          </a:p>
          <a:p>
            <a:pPr algn="just"/>
            <a:r>
              <a:rPr lang="en-IN" dirty="0"/>
              <a:t>Dahal, B., Bhatta, S., Acharya, S., Shrestha, A., &amp; Acharya, P. (2024). Automated Retail Billing: Streamlining Checkout with QR Codes and Object Tracking Using YOLOv8 and </a:t>
            </a:r>
            <a:r>
              <a:rPr lang="en-IN" dirty="0" err="1"/>
              <a:t>DeepSORT</a:t>
            </a:r>
            <a:r>
              <a:rPr lang="en-IN" dirty="0"/>
              <a:t>. </a:t>
            </a:r>
            <a:r>
              <a:rPr lang="en-IN" dirty="0">
                <a:hlinkClick r:id="rId6"/>
              </a:rPr>
              <a:t>https://www.academia.edu/download/118668175/IJSET_V12_issue5_747.pdf</a:t>
            </a:r>
            <a:endParaRPr lang="en-US" dirty="0"/>
          </a:p>
          <a:p>
            <a:pPr marL="514350" indent="-514350">
              <a:buAutoNum type="arabicPeriod"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E9EC-4D3A-EB02-BC1B-6265A76B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4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Introduction</a:t>
            </a:r>
            <a:endParaRPr lang="en-I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br>
              <a:rPr lang="en-US" dirty="0"/>
            </a:br>
            <a:r>
              <a:rPr lang="en-US" dirty="0"/>
              <a:t>Manual billing in supermarkets is slow, error-prone, and dependent on barcode scanning, which limits efficiency and scalability.</a:t>
            </a:r>
          </a:p>
          <a:p>
            <a:pPr algn="just"/>
            <a:r>
              <a:rPr lang="en-US" dirty="0"/>
              <a:t>Computer vision, especially real-time object detection models like YOLO, has opened up new possibilities for automating retail processes.</a:t>
            </a:r>
          </a:p>
          <a:p>
            <a:pPr algn="just"/>
            <a:r>
              <a:rPr lang="en-US" dirty="0"/>
              <a:t>Our project proposes a cost-effective solution using YOLOv8 trained on the Freiburg Groceries Dataset to detect grocery items directly from images.</a:t>
            </a:r>
          </a:p>
          <a:p>
            <a:pPr algn="just"/>
            <a:r>
              <a:rPr lang="en-US" dirty="0"/>
              <a:t>Detected items are linked with a billing system that calculates the total price based on item count and predefined rates.</a:t>
            </a:r>
          </a:p>
          <a:p>
            <a:pPr algn="just"/>
            <a:r>
              <a:rPr lang="en-US" dirty="0"/>
              <a:t>This approach reduces human effort, improves speed and accuracy, and enables potential deployment in smart kiosks, self-checkout counters, and assistive systems.</a:t>
            </a:r>
          </a:p>
          <a:p>
            <a:pPr algn="just"/>
            <a:r>
              <a:rPr lang="en-US" dirty="0"/>
              <a:t>Our contributions include an end-to-end pipeline for grocery detection and billing, demonstrating the real-world application of deep learning in retail automation.</a:t>
            </a:r>
            <a:endParaRPr lang="en-IN" dirty="0"/>
          </a:p>
          <a:p>
            <a:pPr marL="0" indent="0" algn="l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4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Need of study</a:t>
            </a:r>
            <a:endParaRPr lang="en-IN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894262"/>
          </a:xfrm>
        </p:spPr>
        <p:txBody>
          <a:bodyPr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billing systems in supermarkets rely heavily on barcode scanning, which is time-consuming and inefficient in high-volume environments.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intervention in checkout processes increases the risk of errors and reduces customer satisfaction due to long queues.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Vision-based object detection offers a faster, more scalable solution for real-time item recognition and billing.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Affordable alternatives to high-cost infrastructure like RFID and sensor-based systems are needed for broader adoption in retail.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integration of YOLOv8 with grocery datasets enables lightweight, accurate, and real-time automation that aligns with the growing demand for smart retail solutions.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5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528763" algn="l"/>
              </a:tabLst>
            </a:pPr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Problem Statement</a:t>
            </a:r>
            <a:endParaRPr lang="en-IN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traditional grocery store billing process is time-consuming as each item must be scanned individually, leading to long queues and customer inconvenience. Our work aims to develop an AI-powered billing system that automatically detects grocery products from images and generates a bill. With the help of computer vision and deep learning techniques, our work aims to reduce checkout time, eliminate manual scanning, and improve the overall shopping experience.</a:t>
            </a:r>
            <a:endParaRPr lang="en-IN" dirty="0"/>
          </a:p>
          <a:p>
            <a:pPr marL="0" indent="0">
              <a:buNone/>
            </a:pPr>
            <a:endParaRPr lang="en-I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0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Objectives</a:t>
            </a:r>
            <a:endParaRPr lang="en-IN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fontScale="92500" lnSpcReduction="10000"/>
          </a:bodyPr>
          <a:lstStyle/>
          <a:p>
            <a:pPr marL="635000" indent="-457200" algn="just">
              <a:spcBef>
                <a:spcPts val="0"/>
              </a:spcBef>
              <a:buSzPts val="2800"/>
            </a:pPr>
            <a:r>
              <a:rPr lang="en-US" b="1" dirty="0"/>
              <a:t>Automate the Billing Process</a:t>
            </a:r>
            <a:r>
              <a:rPr lang="en-US" dirty="0"/>
              <a:t>: Develop a system that eliminates manual barcode scanning by automatically identifying grocery items through real-time object detection.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b="1" dirty="0"/>
              <a:t>Enhance Checkout Efficiency</a:t>
            </a:r>
            <a:r>
              <a:rPr lang="en-US" dirty="0"/>
              <a:t>: Reduce customer wait times and improve overall shopping experience by speeding up the billing process.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b="1" dirty="0"/>
              <a:t>Leverage Deep Learning for Object Recognition</a:t>
            </a:r>
            <a:r>
              <a:rPr lang="en-US" dirty="0"/>
              <a:t>: Utilize the YOLO object detection model to accurately detect and classify grocery items from images or video feed.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b="1" dirty="0"/>
              <a:t>Build a Scalable and Cost-Effective Solution</a:t>
            </a:r>
            <a:r>
              <a:rPr lang="en-US" dirty="0"/>
              <a:t>: Design a system that can be easily deployed in retail environments with minimal hardware requirements.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b="1" dirty="0"/>
              <a:t>Promote Contactless and User-Friendly Retail Experiences</a:t>
            </a:r>
            <a:r>
              <a:rPr lang="en-US" dirty="0"/>
              <a:t>: Enable seamless and hygienic transactions in the post-pandemic world using AI-driven automation.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6</a:t>
            </a:fld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9E2295E-874D-2563-AF37-9BFD2AC4D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003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2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deb4cd123_0_247"/>
          <p:cNvSpPr txBox="1">
            <a:spLocks noGrp="1"/>
          </p:cNvSpPr>
          <p:nvPr>
            <p:ph type="title"/>
          </p:nvPr>
        </p:nvSpPr>
        <p:spPr>
          <a:xfrm>
            <a:off x="3905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en-US" sz="3500" b="1" u="sng" dirty="0">
                <a:latin typeface="Mongolian Baiti" panose="03000500000000000000" pitchFamily="66" charset="0"/>
                <a:ea typeface="Arial Narrow"/>
                <a:cs typeface="Mongolian Baiti" panose="03000500000000000000" pitchFamily="66" charset="0"/>
                <a:sym typeface="Arial Narrow"/>
              </a:rPr>
              <a:t>Related Work – (4-5 papers)</a:t>
            </a:r>
            <a:endParaRPr sz="3500" b="1" u="sng" dirty="0">
              <a:latin typeface="Mongolian Baiti" panose="03000500000000000000" pitchFamily="66" charset="0"/>
              <a:ea typeface="Arial Narrow"/>
              <a:cs typeface="Mongolian Baiti" panose="03000500000000000000" pitchFamily="66" charset="0"/>
              <a:sym typeface="Arial Narrow"/>
            </a:endParaRPr>
          </a:p>
        </p:txBody>
      </p:sp>
      <p:sp>
        <p:nvSpPr>
          <p:cNvPr id="141" name="Google Shape;141;g2bdeb4cd123_0_2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A5915B-E191-42EA-DF09-B371CAC8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44567"/>
              </p:ext>
            </p:extLst>
          </p:nvPr>
        </p:nvGraphicFramePr>
        <p:xfrm>
          <a:off x="838200" y="1395663"/>
          <a:ext cx="10914248" cy="4916238"/>
        </p:xfrm>
        <a:graphic>
          <a:graphicData uri="http://schemas.openxmlformats.org/drawingml/2006/table">
            <a:tbl>
              <a:tblPr/>
              <a:tblGrid>
                <a:gridCol w="2728562">
                  <a:extLst>
                    <a:ext uri="{9D8B030D-6E8A-4147-A177-3AD203B41FA5}">
                      <a16:colId xmlns:a16="http://schemas.microsoft.com/office/drawing/2014/main" val="1304076545"/>
                    </a:ext>
                  </a:extLst>
                </a:gridCol>
                <a:gridCol w="2728562">
                  <a:extLst>
                    <a:ext uri="{9D8B030D-6E8A-4147-A177-3AD203B41FA5}">
                      <a16:colId xmlns:a16="http://schemas.microsoft.com/office/drawing/2014/main" val="3515602790"/>
                    </a:ext>
                  </a:extLst>
                </a:gridCol>
                <a:gridCol w="2728562">
                  <a:extLst>
                    <a:ext uri="{9D8B030D-6E8A-4147-A177-3AD203B41FA5}">
                      <a16:colId xmlns:a16="http://schemas.microsoft.com/office/drawing/2014/main" val="208508153"/>
                    </a:ext>
                  </a:extLst>
                </a:gridCol>
                <a:gridCol w="2728562">
                  <a:extLst>
                    <a:ext uri="{9D8B030D-6E8A-4147-A177-3AD203B41FA5}">
                      <a16:colId xmlns:a16="http://schemas.microsoft.com/office/drawing/2014/main" val="116375899"/>
                    </a:ext>
                  </a:extLst>
                </a:gridCol>
              </a:tblGrid>
              <a:tr h="211451">
                <a:tc>
                  <a:txBody>
                    <a:bodyPr/>
                    <a:lstStyle/>
                    <a:p>
                      <a:r>
                        <a:rPr lang="en-IN" sz="900" b="1"/>
                        <a:t>Paper Title</a:t>
                      </a:r>
                      <a:endParaRPr lang="en-IN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Authors</a:t>
                      </a:r>
                      <a:endParaRPr lang="en-IN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Year</a:t>
                      </a:r>
                      <a:endParaRPr lang="en-IN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/>
                        <a:t>Methodology Used</a:t>
                      </a:r>
                      <a:endParaRPr lang="en-IN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49969"/>
                  </a:ext>
                </a:extLst>
              </a:tr>
              <a:tr h="1004393">
                <a:tc>
                  <a:txBody>
                    <a:bodyPr/>
                    <a:lstStyle/>
                    <a:p>
                      <a:r>
                        <a:rPr lang="en-US" sz="900" b="1"/>
                        <a:t>Intelligent Billing System Using Object Detection</a:t>
                      </a:r>
                      <a:endParaRPr lang="en-US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Chidella, N., Reddy, N. K., Reddy, N. S. D., Mohan, M., &amp; Sengupta, J.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2022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YOLOv3-based object detection for identifying products, integrated with a billing logic for automated supermarket checkout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140901"/>
                  </a:ext>
                </a:extLst>
              </a:tr>
              <a:tr h="1004393">
                <a:tc>
                  <a:txBody>
                    <a:bodyPr/>
                    <a:lstStyle/>
                    <a:p>
                      <a:r>
                        <a:rPr lang="en-US" sz="900" b="1"/>
                        <a:t>Automatic Food Billing System of Indian Food using YOLOv8 Model</a:t>
                      </a:r>
                      <a:endParaRPr lang="en-US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900"/>
                        <a:t>Meenpal, T., Khan, M. S., &amp; Sahu, M.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2024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YOLOv8 for real-time food item detection, implemented in an automatic food billing system targeting Indian cuisine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159300"/>
                  </a:ext>
                </a:extLst>
              </a:tr>
              <a:tr h="845804">
                <a:tc>
                  <a:txBody>
                    <a:bodyPr/>
                    <a:lstStyle/>
                    <a:p>
                      <a:r>
                        <a:rPr lang="en-IN" sz="900" b="1"/>
                        <a:t>The Freiburg Groceries Dataset</a:t>
                      </a:r>
                      <a:endParaRPr lang="en-IN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Jund, P., Abdo, N., Eitel, A., &amp; Burgard, W.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2016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Dataset creation with 5,000+ images across 25 grocery categories; used as a benchmark for object recognition tasks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532193"/>
                  </a:ext>
                </a:extLst>
              </a:tr>
              <a:tr h="845804">
                <a:tc>
                  <a:txBody>
                    <a:bodyPr/>
                    <a:lstStyle/>
                    <a:p>
                      <a:r>
                        <a:rPr lang="en-US" sz="900" b="1"/>
                        <a:t>Smart Billing Cart Using RFID, YOLO and Deep Learning for Mall Administration</a:t>
                      </a:r>
                      <a:endParaRPr lang="en-US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900" dirty="0"/>
                        <a:t>Liyakat, K. K. S., Karale Aishwarya, A., Halli, U. M., Kazi, V., &amp; Kazi, S.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2023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Combines RFID for tracking, YOLO for object detection, and a billing module integrated in a smart shopping cart setup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019101"/>
                  </a:ext>
                </a:extLst>
              </a:tr>
              <a:tr h="1004393">
                <a:tc>
                  <a:txBody>
                    <a:bodyPr/>
                    <a:lstStyle/>
                    <a:p>
                      <a:r>
                        <a:rPr lang="en-US" sz="900" b="1"/>
                        <a:t>Automated Retail Billing: Streamlining Checkout with QR Codes and Object Tracking Using YOLOv8 and DeepSORT</a:t>
                      </a:r>
                      <a:endParaRPr lang="en-US" sz="900"/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Dahal, B., Bhatta, S., Acharya, S., Shrestha, A., &amp; Acharya, P.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2024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YOLOv8 for object detection and </a:t>
                      </a:r>
                      <a:r>
                        <a:rPr lang="en-US" sz="900" dirty="0" err="1"/>
                        <a:t>DeepSORT</a:t>
                      </a:r>
                      <a:r>
                        <a:rPr lang="en-US" sz="900" dirty="0"/>
                        <a:t> for object tracking in retail checkout, combined with QR-based product identification</a:t>
                      </a:r>
                    </a:p>
                  </a:txBody>
                  <a:tcPr marL="46789" marR="46789" marT="23394" marB="23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8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38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300" y="73637"/>
            <a:ext cx="10515600" cy="1325563"/>
          </a:xfrm>
        </p:spPr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Proposed Methodology [ Max. 3 Slides ]</a:t>
            </a:r>
            <a:endParaRPr lang="en-IN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8</a:t>
            </a:fld>
            <a:endParaRPr lang="en-IN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C42147BE-DD9E-BA5D-CEFA-0DE41A71A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010"/>
            <a:ext cx="10515600" cy="4328568"/>
          </a:xfrm>
        </p:spPr>
      </p:pic>
    </p:spTree>
    <p:extLst>
      <p:ext uri="{BB962C8B-B14F-4D97-AF65-F5344CB8AC3E}">
        <p14:creationId xmlns:p14="http://schemas.microsoft.com/office/powerpoint/2010/main" val="112542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Dataset</a:t>
            </a:r>
            <a:endParaRPr lang="en-IN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Arial Narrow" panose="020B0606020202030204" pitchFamily="34" charset="0"/>
              </a:rPr>
              <a:t>Name of Dataset : </a:t>
            </a:r>
            <a:r>
              <a:rPr lang="en-IN" dirty="0"/>
              <a:t>Freiburg Groceries Dataset.</a:t>
            </a:r>
          </a:p>
          <a:p>
            <a:pPr algn="just"/>
            <a:r>
              <a:rPr lang="en-IN" dirty="0">
                <a:latin typeface="Arial Narrow" panose="020B0606020202030204" pitchFamily="34" charset="0"/>
              </a:rPr>
              <a:t>Source of Dataset : </a:t>
            </a:r>
            <a:r>
              <a:rPr lang="en-IN" dirty="0">
                <a:latin typeface="Arial Narrow" panose="020B0606020202030204" pitchFamily="34" charset="0"/>
                <a:hlinkClick r:id="rId2"/>
              </a:rPr>
              <a:t>https://github.com/PhilJd/freiburg_groceries_dataset</a:t>
            </a:r>
            <a:r>
              <a:rPr lang="en-IN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/>
              <a:t>No. of Observations : The dataset contains 5000 images. It covers 25 different grocery categories like chocolate, beans, candy etc.</a:t>
            </a:r>
          </a:p>
          <a:p>
            <a:pPr algn="just"/>
            <a:r>
              <a:rPr lang="en-US" dirty="0"/>
              <a:t>Column/Feature Details : The dataset consists of labeled images categorized into 25 grocery product types. It includes:</a:t>
            </a:r>
          </a:p>
          <a:p>
            <a:pPr algn="just"/>
            <a:r>
              <a:rPr lang="en-US" dirty="0"/>
              <a:t>Image File – Path to the image</a:t>
            </a:r>
          </a:p>
          <a:p>
            <a:pPr algn="just"/>
            <a:r>
              <a:rPr lang="en-US" dirty="0"/>
              <a:t>Class Label – Category of the grocery item (e.g., Chips, Beans, Water, Candy)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C104-672A-4227-99C4-0E2CC007FDB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7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2069</Words>
  <Application>Microsoft Office PowerPoint</Application>
  <PresentationFormat>Widescreen</PresentationFormat>
  <Paragraphs>163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Mongolian Baiti</vt:lpstr>
      <vt:lpstr>Söhne</vt:lpstr>
      <vt:lpstr>Office Theme</vt:lpstr>
      <vt:lpstr>Automated Grocery Billing System Using Computer Vision and Deep Learning Techniques Domain: Computer Vision  </vt:lpstr>
      <vt:lpstr>Abstract</vt:lpstr>
      <vt:lpstr>Introduction</vt:lpstr>
      <vt:lpstr>Need of study</vt:lpstr>
      <vt:lpstr>Problem Statement</vt:lpstr>
      <vt:lpstr>Objectives</vt:lpstr>
      <vt:lpstr>Related Work – (4-5 papers)</vt:lpstr>
      <vt:lpstr>Proposed Methodology [ Max. 3 Slides ]</vt:lpstr>
      <vt:lpstr>Dataset</vt:lpstr>
      <vt:lpstr>Screenshot of Dataset</vt:lpstr>
      <vt:lpstr>Screenshot of Dataset</vt:lpstr>
      <vt:lpstr>Data Pre-Processing</vt:lpstr>
      <vt:lpstr>Exploratory Data Analysis</vt:lpstr>
      <vt:lpstr>EDA Screenshot</vt:lpstr>
      <vt:lpstr>EDA</vt:lpstr>
      <vt:lpstr>EDA Screenshot</vt:lpstr>
      <vt:lpstr>Results and Discussion </vt:lpstr>
      <vt:lpstr>Screenshot of Prediction</vt:lpstr>
      <vt:lpstr>Screenshot of Prediction</vt:lpstr>
      <vt:lpstr>Billing Logic</vt:lpstr>
      <vt:lpstr>Screenshot of prediction with Billing Logic</vt:lpstr>
      <vt:lpstr>User Interface for Automated Billing System</vt:lpstr>
      <vt:lpstr>Screenshot of UI(Input Image)</vt:lpstr>
      <vt:lpstr>Screenshot of UI(Output Image)</vt:lpstr>
      <vt:lpstr>Screenshot of UI(Generated Bill)</vt:lpstr>
      <vt:lpstr>Performance Analysis</vt:lpstr>
      <vt:lpstr>Conclusion</vt:lpstr>
      <vt:lpstr>Future Enhancement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Domain:</dc:title>
  <dc:creator>Angay</dc:creator>
  <cp:lastModifiedBy>akashthedon2003@gmail.com</cp:lastModifiedBy>
  <cp:revision>32</cp:revision>
  <dcterms:created xsi:type="dcterms:W3CDTF">2023-11-15T14:09:37Z</dcterms:created>
  <dcterms:modified xsi:type="dcterms:W3CDTF">2025-07-06T09:16:05Z</dcterms:modified>
</cp:coreProperties>
</file>