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67" r:id="rId3"/>
    <p:sldId id="268" r:id="rId4"/>
    <p:sldId id="272" r:id="rId5"/>
    <p:sldId id="257" r:id="rId6"/>
    <p:sldId id="261" r:id="rId7"/>
    <p:sldId id="273" r:id="rId8"/>
    <p:sldId id="260" r:id="rId9"/>
    <p:sldId id="258" r:id="rId10"/>
    <p:sldId id="263" r:id="rId11"/>
    <p:sldId id="288" r:id="rId12"/>
    <p:sldId id="289" r:id="rId13"/>
    <p:sldId id="290" r:id="rId14"/>
    <p:sldId id="294" r:id="rId15"/>
    <p:sldId id="291" r:id="rId16"/>
    <p:sldId id="292" r:id="rId17"/>
    <p:sldId id="293" r:id="rId18"/>
    <p:sldId id="271" r:id="rId19"/>
    <p:sldId id="295" r:id="rId20"/>
    <p:sldId id="296" r:id="rId21"/>
    <p:sldId id="297" r:id="rId22"/>
    <p:sldId id="265" r:id="rId23"/>
    <p:sldId id="264" r:id="rId24"/>
    <p:sldId id="28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77" autoAdjust="0"/>
    <p:restoredTop sz="94660"/>
  </p:normalViewPr>
  <p:slideViewPr>
    <p:cSldViewPr snapToGrid="0">
      <p:cViewPr varScale="1">
        <p:scale>
          <a:sx n="66" d="100"/>
          <a:sy n="66" d="100"/>
        </p:scale>
        <p:origin x="684" y="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TIBHA GIRI" userId="0189b2712fe94ba7" providerId="LiveId" clId="{118C246A-995A-4845-85AF-C408DC6B7FE9}"/>
    <pc:docChg chg="custSel addSld modSld">
      <pc:chgData name="PRATIBHA GIRI" userId="0189b2712fe94ba7" providerId="LiveId" clId="{118C246A-995A-4845-85AF-C408DC6B7FE9}" dt="2024-03-26T13:43:13.284" v="59" actId="255"/>
      <pc:docMkLst>
        <pc:docMk/>
      </pc:docMkLst>
      <pc:sldChg chg="modSp new mod">
        <pc:chgData name="PRATIBHA GIRI" userId="0189b2712fe94ba7" providerId="LiveId" clId="{118C246A-995A-4845-85AF-C408DC6B7FE9}" dt="2024-03-26T13:41:33.206" v="35" actId="27636"/>
        <pc:sldMkLst>
          <pc:docMk/>
          <pc:sldMk cId="728640765" sldId="287"/>
        </pc:sldMkLst>
        <pc:spChg chg="mod">
          <ac:chgData name="PRATIBHA GIRI" userId="0189b2712fe94ba7" providerId="LiveId" clId="{118C246A-995A-4845-85AF-C408DC6B7FE9}" dt="2024-03-26T13:39:10.682" v="12" actId="20577"/>
          <ac:spMkLst>
            <pc:docMk/>
            <pc:sldMk cId="728640765" sldId="287"/>
            <ac:spMk id="2" creationId="{6232E879-FCCA-DC59-0616-3CCAC30F6114}"/>
          </ac:spMkLst>
        </pc:spChg>
        <pc:spChg chg="mod">
          <ac:chgData name="PRATIBHA GIRI" userId="0189b2712fe94ba7" providerId="LiveId" clId="{118C246A-995A-4845-85AF-C408DC6B7FE9}" dt="2024-03-26T13:41:33.206" v="35" actId="27636"/>
          <ac:spMkLst>
            <pc:docMk/>
            <pc:sldMk cId="728640765" sldId="287"/>
            <ac:spMk id="3" creationId="{EA06D948-B8AE-6FB6-B0B3-EF8A6ED2A4C4}"/>
          </ac:spMkLst>
        </pc:spChg>
      </pc:sldChg>
      <pc:sldChg chg="delSp modSp new mod">
        <pc:chgData name="PRATIBHA GIRI" userId="0189b2712fe94ba7" providerId="LiveId" clId="{118C246A-995A-4845-85AF-C408DC6B7FE9}" dt="2024-03-26T13:43:13.284" v="59" actId="255"/>
        <pc:sldMkLst>
          <pc:docMk/>
          <pc:sldMk cId="3688461633" sldId="288"/>
        </pc:sldMkLst>
        <pc:spChg chg="del">
          <ac:chgData name="PRATIBHA GIRI" userId="0189b2712fe94ba7" providerId="LiveId" clId="{118C246A-995A-4845-85AF-C408DC6B7FE9}" dt="2024-03-26T13:41:37.972" v="37" actId="478"/>
          <ac:spMkLst>
            <pc:docMk/>
            <pc:sldMk cId="3688461633" sldId="288"/>
            <ac:spMk id="2" creationId="{123AFE8B-0CC4-8527-6AA0-AEF64064C44E}"/>
          </ac:spMkLst>
        </pc:spChg>
        <pc:spChg chg="mod">
          <ac:chgData name="PRATIBHA GIRI" userId="0189b2712fe94ba7" providerId="LiveId" clId="{118C246A-995A-4845-85AF-C408DC6B7FE9}" dt="2024-03-26T13:43:13.284" v="59" actId="255"/>
          <ac:spMkLst>
            <pc:docMk/>
            <pc:sldMk cId="3688461633" sldId="288"/>
            <ac:spMk id="3" creationId="{68D83310-F64A-4057-FB3D-CAE6253EB37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9358BF-5E3A-4811-B791-3537E5F14C31}" type="datetimeFigureOut">
              <a:rPr lang="en-IN" smtClean="0"/>
              <a:t>06-07-2025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A1CF65-329B-4FC0-BD81-F7BF02420C6C}" type="slidenum">
              <a:rPr lang="en-IN" smtClean="0"/>
              <a:t>‹#›</a:t>
            </a:fld>
            <a:endParaRPr lang="en-IN"/>
          </a:p>
        </p:txBody>
      </p:sp>
    </p:spTree>
    <p:extLst>
      <p:ext uri="{BB962C8B-B14F-4D97-AF65-F5344CB8AC3E}">
        <p14:creationId xmlns:p14="http://schemas.microsoft.com/office/powerpoint/2010/main" val="503527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bdeb4cd123_0_24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7" name="Google Shape;137;g2bdeb4cd123_0_2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508DFCC-6B41-4195-9871-7166E8119759}" type="datetime1">
              <a:rPr lang="en-IN" smtClean="0"/>
              <a:t>06-07-2025</a:t>
            </a:fld>
            <a:endParaRPr lang="en-IN"/>
          </a:p>
        </p:txBody>
      </p:sp>
      <p:sp>
        <p:nvSpPr>
          <p:cNvPr id="5" name="Footer Placeholder 4"/>
          <p:cNvSpPr>
            <a:spLocks noGrp="1"/>
          </p:cNvSpPr>
          <p:nvPr>
            <p:ph type="ftr" sz="quarter" idx="11"/>
          </p:nvPr>
        </p:nvSpPr>
        <p:spPr/>
        <p:txBody>
          <a:bodyPr/>
          <a:lstStyle/>
          <a:p>
            <a:r>
              <a:rPr lang="en-IN"/>
              <a:t>CS7501 Project 2 , PGP, ICER, VIT Bangalore</a:t>
            </a:r>
          </a:p>
        </p:txBody>
      </p:sp>
      <p:sp>
        <p:nvSpPr>
          <p:cNvPr id="6" name="Slide Number Placeholder 5"/>
          <p:cNvSpPr>
            <a:spLocks noGrp="1"/>
          </p:cNvSpPr>
          <p:nvPr>
            <p:ph type="sldNum" sz="quarter" idx="12"/>
          </p:nvPr>
        </p:nvSpPr>
        <p:spPr/>
        <p:txBody>
          <a:bodyPr/>
          <a:lstStyle/>
          <a:p>
            <a:fld id="{90EDC104-672A-4227-99C4-0E2CC007FDBA}" type="slidenum">
              <a:rPr lang="en-IN" smtClean="0"/>
              <a:t>‹#›</a:t>
            </a:fld>
            <a:endParaRPr lang="en-IN"/>
          </a:p>
        </p:txBody>
      </p:sp>
    </p:spTree>
    <p:extLst>
      <p:ext uri="{BB962C8B-B14F-4D97-AF65-F5344CB8AC3E}">
        <p14:creationId xmlns:p14="http://schemas.microsoft.com/office/powerpoint/2010/main" val="3872579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CA8CACA-81AE-4FB7-8E0F-138D7B647DDF}" type="datetime1">
              <a:rPr lang="en-IN" smtClean="0"/>
              <a:t>06-07-2025</a:t>
            </a:fld>
            <a:endParaRPr lang="en-IN"/>
          </a:p>
        </p:txBody>
      </p:sp>
      <p:sp>
        <p:nvSpPr>
          <p:cNvPr id="5" name="Footer Placeholder 4"/>
          <p:cNvSpPr>
            <a:spLocks noGrp="1"/>
          </p:cNvSpPr>
          <p:nvPr>
            <p:ph type="ftr" sz="quarter" idx="11"/>
          </p:nvPr>
        </p:nvSpPr>
        <p:spPr/>
        <p:txBody>
          <a:bodyPr/>
          <a:lstStyle/>
          <a:p>
            <a:r>
              <a:rPr lang="en-IN"/>
              <a:t>CS7501 Project 2 , PGP, ICER, VIT Bangalore</a:t>
            </a:r>
          </a:p>
        </p:txBody>
      </p:sp>
      <p:sp>
        <p:nvSpPr>
          <p:cNvPr id="6" name="Slide Number Placeholder 5"/>
          <p:cNvSpPr>
            <a:spLocks noGrp="1"/>
          </p:cNvSpPr>
          <p:nvPr>
            <p:ph type="sldNum" sz="quarter" idx="12"/>
          </p:nvPr>
        </p:nvSpPr>
        <p:spPr/>
        <p:txBody>
          <a:bodyPr/>
          <a:lstStyle/>
          <a:p>
            <a:fld id="{90EDC104-672A-4227-99C4-0E2CC007FDBA}" type="slidenum">
              <a:rPr lang="en-IN" smtClean="0"/>
              <a:t>‹#›</a:t>
            </a:fld>
            <a:endParaRPr lang="en-IN"/>
          </a:p>
        </p:txBody>
      </p:sp>
    </p:spTree>
    <p:extLst>
      <p:ext uri="{BB962C8B-B14F-4D97-AF65-F5344CB8AC3E}">
        <p14:creationId xmlns:p14="http://schemas.microsoft.com/office/powerpoint/2010/main" val="3327652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E0C6FA6-AEB4-40AC-BD63-256B8C4C95C8}" type="datetime1">
              <a:rPr lang="en-IN" smtClean="0"/>
              <a:t>06-07-2025</a:t>
            </a:fld>
            <a:endParaRPr lang="en-IN"/>
          </a:p>
        </p:txBody>
      </p:sp>
      <p:sp>
        <p:nvSpPr>
          <p:cNvPr id="5" name="Footer Placeholder 4"/>
          <p:cNvSpPr>
            <a:spLocks noGrp="1"/>
          </p:cNvSpPr>
          <p:nvPr>
            <p:ph type="ftr" sz="quarter" idx="11"/>
          </p:nvPr>
        </p:nvSpPr>
        <p:spPr/>
        <p:txBody>
          <a:bodyPr/>
          <a:lstStyle/>
          <a:p>
            <a:r>
              <a:rPr lang="en-IN"/>
              <a:t>CS7501 Project 2 , PGP, ICER, VIT Bangalore</a:t>
            </a:r>
          </a:p>
        </p:txBody>
      </p:sp>
      <p:sp>
        <p:nvSpPr>
          <p:cNvPr id="6" name="Slide Number Placeholder 5"/>
          <p:cNvSpPr>
            <a:spLocks noGrp="1"/>
          </p:cNvSpPr>
          <p:nvPr>
            <p:ph type="sldNum" sz="quarter" idx="12"/>
          </p:nvPr>
        </p:nvSpPr>
        <p:spPr/>
        <p:txBody>
          <a:bodyPr/>
          <a:lstStyle/>
          <a:p>
            <a:fld id="{90EDC104-672A-4227-99C4-0E2CC007FDBA}" type="slidenum">
              <a:rPr lang="en-IN" smtClean="0"/>
              <a:t>‹#›</a:t>
            </a:fld>
            <a:endParaRPr lang="en-IN"/>
          </a:p>
        </p:txBody>
      </p:sp>
    </p:spTree>
    <p:extLst>
      <p:ext uri="{BB962C8B-B14F-4D97-AF65-F5344CB8AC3E}">
        <p14:creationId xmlns:p14="http://schemas.microsoft.com/office/powerpoint/2010/main" val="2394640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A28C7C9-EA48-4F4C-A80B-826F9B7D952D}" type="datetime1">
              <a:rPr lang="en-IN" smtClean="0"/>
              <a:t>06-07-2025</a:t>
            </a:fld>
            <a:endParaRPr lang="en-IN"/>
          </a:p>
        </p:txBody>
      </p:sp>
      <p:sp>
        <p:nvSpPr>
          <p:cNvPr id="5" name="Footer Placeholder 4"/>
          <p:cNvSpPr>
            <a:spLocks noGrp="1"/>
          </p:cNvSpPr>
          <p:nvPr>
            <p:ph type="ftr" sz="quarter" idx="11"/>
          </p:nvPr>
        </p:nvSpPr>
        <p:spPr/>
        <p:txBody>
          <a:bodyPr/>
          <a:lstStyle/>
          <a:p>
            <a:r>
              <a:rPr lang="en-IN"/>
              <a:t>CS7501 Project 2 , PGP, ICER, VIT Bangalore</a:t>
            </a:r>
          </a:p>
        </p:txBody>
      </p:sp>
      <p:sp>
        <p:nvSpPr>
          <p:cNvPr id="6" name="Slide Number Placeholder 5"/>
          <p:cNvSpPr>
            <a:spLocks noGrp="1"/>
          </p:cNvSpPr>
          <p:nvPr>
            <p:ph type="sldNum" sz="quarter" idx="12"/>
          </p:nvPr>
        </p:nvSpPr>
        <p:spPr/>
        <p:txBody>
          <a:bodyPr/>
          <a:lstStyle/>
          <a:p>
            <a:fld id="{90EDC104-672A-4227-99C4-0E2CC007FDBA}" type="slidenum">
              <a:rPr lang="en-IN" smtClean="0"/>
              <a:t>‹#›</a:t>
            </a:fld>
            <a:endParaRPr lang="en-IN"/>
          </a:p>
        </p:txBody>
      </p:sp>
    </p:spTree>
    <p:extLst>
      <p:ext uri="{BB962C8B-B14F-4D97-AF65-F5344CB8AC3E}">
        <p14:creationId xmlns:p14="http://schemas.microsoft.com/office/powerpoint/2010/main" val="3941452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E363B4F-4FCB-4120-8C66-8A6782E1E105}" type="datetime1">
              <a:rPr lang="en-IN" smtClean="0"/>
              <a:t>06-07-2025</a:t>
            </a:fld>
            <a:endParaRPr lang="en-IN"/>
          </a:p>
        </p:txBody>
      </p:sp>
      <p:sp>
        <p:nvSpPr>
          <p:cNvPr id="5" name="Footer Placeholder 4"/>
          <p:cNvSpPr>
            <a:spLocks noGrp="1"/>
          </p:cNvSpPr>
          <p:nvPr>
            <p:ph type="ftr" sz="quarter" idx="11"/>
          </p:nvPr>
        </p:nvSpPr>
        <p:spPr/>
        <p:txBody>
          <a:bodyPr/>
          <a:lstStyle/>
          <a:p>
            <a:r>
              <a:rPr lang="en-IN"/>
              <a:t>CS7501 Project 2 , PGP, ICER, VIT Bangalore</a:t>
            </a:r>
          </a:p>
        </p:txBody>
      </p:sp>
      <p:sp>
        <p:nvSpPr>
          <p:cNvPr id="6" name="Slide Number Placeholder 5"/>
          <p:cNvSpPr>
            <a:spLocks noGrp="1"/>
          </p:cNvSpPr>
          <p:nvPr>
            <p:ph type="sldNum" sz="quarter" idx="12"/>
          </p:nvPr>
        </p:nvSpPr>
        <p:spPr/>
        <p:txBody>
          <a:bodyPr/>
          <a:lstStyle/>
          <a:p>
            <a:fld id="{90EDC104-672A-4227-99C4-0E2CC007FDBA}" type="slidenum">
              <a:rPr lang="en-IN" smtClean="0"/>
              <a:t>‹#›</a:t>
            </a:fld>
            <a:endParaRPr lang="en-IN"/>
          </a:p>
        </p:txBody>
      </p:sp>
    </p:spTree>
    <p:extLst>
      <p:ext uri="{BB962C8B-B14F-4D97-AF65-F5344CB8AC3E}">
        <p14:creationId xmlns:p14="http://schemas.microsoft.com/office/powerpoint/2010/main" val="375175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0D2C02C-96FA-47D1-B4BB-BAEE50AB5284}" type="datetime1">
              <a:rPr lang="en-IN" smtClean="0"/>
              <a:t>06-07-2025</a:t>
            </a:fld>
            <a:endParaRPr lang="en-IN"/>
          </a:p>
        </p:txBody>
      </p:sp>
      <p:sp>
        <p:nvSpPr>
          <p:cNvPr id="6" name="Footer Placeholder 5"/>
          <p:cNvSpPr>
            <a:spLocks noGrp="1"/>
          </p:cNvSpPr>
          <p:nvPr>
            <p:ph type="ftr" sz="quarter" idx="11"/>
          </p:nvPr>
        </p:nvSpPr>
        <p:spPr/>
        <p:txBody>
          <a:bodyPr/>
          <a:lstStyle/>
          <a:p>
            <a:r>
              <a:rPr lang="en-IN"/>
              <a:t>CS7501 Project 2 , PGP, ICER, VIT Bangalore</a:t>
            </a:r>
          </a:p>
        </p:txBody>
      </p:sp>
      <p:sp>
        <p:nvSpPr>
          <p:cNvPr id="7" name="Slide Number Placeholder 6"/>
          <p:cNvSpPr>
            <a:spLocks noGrp="1"/>
          </p:cNvSpPr>
          <p:nvPr>
            <p:ph type="sldNum" sz="quarter" idx="12"/>
          </p:nvPr>
        </p:nvSpPr>
        <p:spPr/>
        <p:txBody>
          <a:bodyPr/>
          <a:lstStyle/>
          <a:p>
            <a:fld id="{90EDC104-672A-4227-99C4-0E2CC007FDBA}" type="slidenum">
              <a:rPr lang="en-IN" smtClean="0"/>
              <a:t>‹#›</a:t>
            </a:fld>
            <a:endParaRPr lang="en-IN"/>
          </a:p>
        </p:txBody>
      </p:sp>
    </p:spTree>
    <p:extLst>
      <p:ext uri="{BB962C8B-B14F-4D97-AF65-F5344CB8AC3E}">
        <p14:creationId xmlns:p14="http://schemas.microsoft.com/office/powerpoint/2010/main" val="2536824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C56CC0F-39C6-4BB0-8FB6-32B36124BE12}" type="datetime1">
              <a:rPr lang="en-IN" smtClean="0"/>
              <a:t>06-07-2025</a:t>
            </a:fld>
            <a:endParaRPr lang="en-IN"/>
          </a:p>
        </p:txBody>
      </p:sp>
      <p:sp>
        <p:nvSpPr>
          <p:cNvPr id="8" name="Footer Placeholder 7"/>
          <p:cNvSpPr>
            <a:spLocks noGrp="1"/>
          </p:cNvSpPr>
          <p:nvPr>
            <p:ph type="ftr" sz="quarter" idx="11"/>
          </p:nvPr>
        </p:nvSpPr>
        <p:spPr/>
        <p:txBody>
          <a:bodyPr/>
          <a:lstStyle/>
          <a:p>
            <a:r>
              <a:rPr lang="en-IN"/>
              <a:t>CS7501 Project 2 , PGP, ICER, VIT Bangalore</a:t>
            </a:r>
          </a:p>
        </p:txBody>
      </p:sp>
      <p:sp>
        <p:nvSpPr>
          <p:cNvPr id="9" name="Slide Number Placeholder 8"/>
          <p:cNvSpPr>
            <a:spLocks noGrp="1"/>
          </p:cNvSpPr>
          <p:nvPr>
            <p:ph type="sldNum" sz="quarter" idx="12"/>
          </p:nvPr>
        </p:nvSpPr>
        <p:spPr/>
        <p:txBody>
          <a:bodyPr/>
          <a:lstStyle/>
          <a:p>
            <a:fld id="{90EDC104-672A-4227-99C4-0E2CC007FDBA}" type="slidenum">
              <a:rPr lang="en-IN" smtClean="0"/>
              <a:t>‹#›</a:t>
            </a:fld>
            <a:endParaRPr lang="en-IN"/>
          </a:p>
        </p:txBody>
      </p:sp>
    </p:spTree>
    <p:extLst>
      <p:ext uri="{BB962C8B-B14F-4D97-AF65-F5344CB8AC3E}">
        <p14:creationId xmlns:p14="http://schemas.microsoft.com/office/powerpoint/2010/main" val="3855596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0525A71-F880-4565-AEC1-99AF5BBC7BEC}" type="datetime1">
              <a:rPr lang="en-IN" smtClean="0"/>
              <a:t>06-07-2025</a:t>
            </a:fld>
            <a:endParaRPr lang="en-IN"/>
          </a:p>
        </p:txBody>
      </p:sp>
      <p:sp>
        <p:nvSpPr>
          <p:cNvPr id="4" name="Footer Placeholder 3"/>
          <p:cNvSpPr>
            <a:spLocks noGrp="1"/>
          </p:cNvSpPr>
          <p:nvPr>
            <p:ph type="ftr" sz="quarter" idx="11"/>
          </p:nvPr>
        </p:nvSpPr>
        <p:spPr/>
        <p:txBody>
          <a:bodyPr/>
          <a:lstStyle/>
          <a:p>
            <a:r>
              <a:rPr lang="en-IN"/>
              <a:t>CS7501 Project 2 , PGP, ICER, VIT Bangalore</a:t>
            </a:r>
          </a:p>
        </p:txBody>
      </p:sp>
      <p:sp>
        <p:nvSpPr>
          <p:cNvPr id="5" name="Slide Number Placeholder 4"/>
          <p:cNvSpPr>
            <a:spLocks noGrp="1"/>
          </p:cNvSpPr>
          <p:nvPr>
            <p:ph type="sldNum" sz="quarter" idx="12"/>
          </p:nvPr>
        </p:nvSpPr>
        <p:spPr/>
        <p:txBody>
          <a:bodyPr/>
          <a:lstStyle/>
          <a:p>
            <a:fld id="{90EDC104-672A-4227-99C4-0E2CC007FDBA}" type="slidenum">
              <a:rPr lang="en-IN" smtClean="0"/>
              <a:t>‹#›</a:t>
            </a:fld>
            <a:endParaRPr lang="en-IN"/>
          </a:p>
        </p:txBody>
      </p:sp>
    </p:spTree>
    <p:extLst>
      <p:ext uri="{BB962C8B-B14F-4D97-AF65-F5344CB8AC3E}">
        <p14:creationId xmlns:p14="http://schemas.microsoft.com/office/powerpoint/2010/main" val="2595639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AC5D15-74D7-442A-81DD-7D7E6661F24E}" type="datetime1">
              <a:rPr lang="en-IN" smtClean="0"/>
              <a:t>06-07-2025</a:t>
            </a:fld>
            <a:endParaRPr lang="en-IN"/>
          </a:p>
        </p:txBody>
      </p:sp>
      <p:sp>
        <p:nvSpPr>
          <p:cNvPr id="3" name="Footer Placeholder 2"/>
          <p:cNvSpPr>
            <a:spLocks noGrp="1"/>
          </p:cNvSpPr>
          <p:nvPr>
            <p:ph type="ftr" sz="quarter" idx="11"/>
          </p:nvPr>
        </p:nvSpPr>
        <p:spPr/>
        <p:txBody>
          <a:bodyPr/>
          <a:lstStyle/>
          <a:p>
            <a:r>
              <a:rPr lang="en-IN"/>
              <a:t>CS7501 Project 2 , PGP, ICER, VIT Bangalore</a:t>
            </a:r>
          </a:p>
        </p:txBody>
      </p:sp>
      <p:sp>
        <p:nvSpPr>
          <p:cNvPr id="4" name="Slide Number Placeholder 3"/>
          <p:cNvSpPr>
            <a:spLocks noGrp="1"/>
          </p:cNvSpPr>
          <p:nvPr>
            <p:ph type="sldNum" sz="quarter" idx="12"/>
          </p:nvPr>
        </p:nvSpPr>
        <p:spPr/>
        <p:txBody>
          <a:bodyPr/>
          <a:lstStyle/>
          <a:p>
            <a:fld id="{90EDC104-672A-4227-99C4-0E2CC007FDBA}" type="slidenum">
              <a:rPr lang="en-IN" smtClean="0"/>
              <a:t>‹#›</a:t>
            </a:fld>
            <a:endParaRPr lang="en-IN"/>
          </a:p>
        </p:txBody>
      </p:sp>
    </p:spTree>
    <p:extLst>
      <p:ext uri="{BB962C8B-B14F-4D97-AF65-F5344CB8AC3E}">
        <p14:creationId xmlns:p14="http://schemas.microsoft.com/office/powerpoint/2010/main" val="3212021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D1F5D15-D62B-40E7-B93D-042CA634C6C3}" type="datetime1">
              <a:rPr lang="en-IN" smtClean="0"/>
              <a:t>06-07-2025</a:t>
            </a:fld>
            <a:endParaRPr lang="en-IN"/>
          </a:p>
        </p:txBody>
      </p:sp>
      <p:sp>
        <p:nvSpPr>
          <p:cNvPr id="6" name="Footer Placeholder 5"/>
          <p:cNvSpPr>
            <a:spLocks noGrp="1"/>
          </p:cNvSpPr>
          <p:nvPr>
            <p:ph type="ftr" sz="quarter" idx="11"/>
          </p:nvPr>
        </p:nvSpPr>
        <p:spPr/>
        <p:txBody>
          <a:bodyPr/>
          <a:lstStyle/>
          <a:p>
            <a:r>
              <a:rPr lang="en-IN"/>
              <a:t>CS7501 Project 2 , PGP, ICER, VIT Bangalore</a:t>
            </a:r>
          </a:p>
        </p:txBody>
      </p:sp>
      <p:sp>
        <p:nvSpPr>
          <p:cNvPr id="7" name="Slide Number Placeholder 6"/>
          <p:cNvSpPr>
            <a:spLocks noGrp="1"/>
          </p:cNvSpPr>
          <p:nvPr>
            <p:ph type="sldNum" sz="quarter" idx="12"/>
          </p:nvPr>
        </p:nvSpPr>
        <p:spPr/>
        <p:txBody>
          <a:bodyPr/>
          <a:lstStyle/>
          <a:p>
            <a:fld id="{90EDC104-672A-4227-99C4-0E2CC007FDBA}" type="slidenum">
              <a:rPr lang="en-IN" smtClean="0"/>
              <a:t>‹#›</a:t>
            </a:fld>
            <a:endParaRPr lang="en-IN"/>
          </a:p>
        </p:txBody>
      </p:sp>
    </p:spTree>
    <p:extLst>
      <p:ext uri="{BB962C8B-B14F-4D97-AF65-F5344CB8AC3E}">
        <p14:creationId xmlns:p14="http://schemas.microsoft.com/office/powerpoint/2010/main" val="3531410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41ED93E-4679-40A5-8B9C-B7257BB24848}" type="datetime1">
              <a:rPr lang="en-IN" smtClean="0"/>
              <a:t>06-07-2025</a:t>
            </a:fld>
            <a:endParaRPr lang="en-IN"/>
          </a:p>
        </p:txBody>
      </p:sp>
      <p:sp>
        <p:nvSpPr>
          <p:cNvPr id="6" name="Footer Placeholder 5"/>
          <p:cNvSpPr>
            <a:spLocks noGrp="1"/>
          </p:cNvSpPr>
          <p:nvPr>
            <p:ph type="ftr" sz="quarter" idx="11"/>
          </p:nvPr>
        </p:nvSpPr>
        <p:spPr/>
        <p:txBody>
          <a:bodyPr/>
          <a:lstStyle/>
          <a:p>
            <a:r>
              <a:rPr lang="en-IN"/>
              <a:t>CS7501 Project 2 , PGP, ICER, VIT Bangalore</a:t>
            </a:r>
          </a:p>
        </p:txBody>
      </p:sp>
      <p:sp>
        <p:nvSpPr>
          <p:cNvPr id="7" name="Slide Number Placeholder 6"/>
          <p:cNvSpPr>
            <a:spLocks noGrp="1"/>
          </p:cNvSpPr>
          <p:nvPr>
            <p:ph type="sldNum" sz="quarter" idx="12"/>
          </p:nvPr>
        </p:nvSpPr>
        <p:spPr/>
        <p:txBody>
          <a:bodyPr/>
          <a:lstStyle/>
          <a:p>
            <a:fld id="{90EDC104-672A-4227-99C4-0E2CC007FDBA}" type="slidenum">
              <a:rPr lang="en-IN" smtClean="0"/>
              <a:t>‹#›</a:t>
            </a:fld>
            <a:endParaRPr lang="en-IN"/>
          </a:p>
        </p:txBody>
      </p:sp>
    </p:spTree>
    <p:extLst>
      <p:ext uri="{BB962C8B-B14F-4D97-AF65-F5344CB8AC3E}">
        <p14:creationId xmlns:p14="http://schemas.microsoft.com/office/powerpoint/2010/main" val="3158196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4E55B0-AFC0-4EA4-A696-C7E4578A1EAB}" type="datetime1">
              <a:rPr lang="en-IN" smtClean="0"/>
              <a:t>06-07-2025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CS7501 Project 2 , PGP, ICER, VIT Bangalore</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EDC104-672A-4227-99C4-0E2CC007FDBA}" type="slidenum">
              <a:rPr lang="en-IN" smtClean="0"/>
              <a:t>‹#›</a:t>
            </a:fld>
            <a:endParaRPr lang="en-IN"/>
          </a:p>
        </p:txBody>
      </p:sp>
    </p:spTree>
    <p:extLst>
      <p:ext uri="{BB962C8B-B14F-4D97-AF65-F5344CB8AC3E}">
        <p14:creationId xmlns:p14="http://schemas.microsoft.com/office/powerpoint/2010/main" val="3716317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kaggle.com/datasets/varunucl/wikihow-summarizati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4124194"/>
          </a:xfrm>
        </p:spPr>
        <p:txBody>
          <a:bodyPr/>
          <a:lstStyle/>
          <a:p>
            <a:r>
              <a:rPr lang="en-US" sz="4400" dirty="0">
                <a:latin typeface="Arial Narrow" panose="020B0606020202030204" pitchFamily="34" charset="0"/>
              </a:rPr>
              <a:t>Automatic Text Summarization using Large Language Models</a:t>
            </a:r>
            <a:br>
              <a:rPr lang="en-US" dirty="0">
                <a:latin typeface="Arial Narrow" panose="020B0606020202030204" pitchFamily="34" charset="0"/>
              </a:rPr>
            </a:br>
            <a:r>
              <a:rPr lang="en-US" sz="3600" dirty="0">
                <a:latin typeface="Arial Narrow" panose="020B0606020202030204" pitchFamily="34" charset="0"/>
              </a:rPr>
              <a:t>Domain: Natural Language Processing</a:t>
            </a:r>
            <a:br>
              <a:rPr lang="en-US" dirty="0">
                <a:latin typeface="Arial Narrow" panose="020B0606020202030204" pitchFamily="34" charset="0"/>
              </a:rPr>
            </a:br>
            <a:r>
              <a:rPr lang="en-US" dirty="0">
                <a:latin typeface="Arial Narrow" panose="020B0606020202030204" pitchFamily="34" charset="0"/>
              </a:rPr>
              <a:t> </a:t>
            </a:r>
            <a:endParaRPr lang="en-IN" dirty="0">
              <a:latin typeface="Arial Narrow" panose="020B0606020202030204" pitchFamily="34" charset="0"/>
            </a:endParaRPr>
          </a:p>
        </p:txBody>
      </p:sp>
      <p:sp>
        <p:nvSpPr>
          <p:cNvPr id="3" name="Subtitle 2"/>
          <p:cNvSpPr>
            <a:spLocks noGrp="1"/>
          </p:cNvSpPr>
          <p:nvPr>
            <p:ph type="subTitle" idx="1"/>
          </p:nvPr>
        </p:nvSpPr>
        <p:spPr>
          <a:xfrm>
            <a:off x="689548" y="4921173"/>
            <a:ext cx="10952813" cy="1655762"/>
          </a:xfrm>
        </p:spPr>
        <p:txBody>
          <a:bodyPr/>
          <a:lstStyle/>
          <a:p>
            <a:pPr algn="r"/>
            <a:endParaRPr lang="en-IN" dirty="0">
              <a:latin typeface="Arial Narrow" panose="020B0606020202030204" pitchFamily="34" charset="0"/>
            </a:endParaRPr>
          </a:p>
        </p:txBody>
      </p:sp>
      <p:sp>
        <p:nvSpPr>
          <p:cNvPr id="5" name="Rectangle 4"/>
          <p:cNvSpPr/>
          <p:nvPr/>
        </p:nvSpPr>
        <p:spPr>
          <a:xfrm>
            <a:off x="4227227" y="1816676"/>
            <a:ext cx="3507698" cy="58461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dirty="0">
                <a:latin typeface="Arial Narrow" panose="020B0606020202030204" pitchFamily="34" charset="0"/>
              </a:rPr>
              <a:t>Final Review</a:t>
            </a:r>
            <a:endParaRPr lang="en-IN" sz="3200" b="1" dirty="0">
              <a:latin typeface="Arial Narrow" panose="020B0606020202030204" pitchFamily="34" charset="0"/>
            </a:endParaRPr>
          </a:p>
        </p:txBody>
      </p:sp>
      <p:sp>
        <p:nvSpPr>
          <p:cNvPr id="8" name="Slide Number Placeholder 7"/>
          <p:cNvSpPr>
            <a:spLocks noGrp="1"/>
          </p:cNvSpPr>
          <p:nvPr>
            <p:ph type="sldNum" sz="quarter" idx="12"/>
          </p:nvPr>
        </p:nvSpPr>
        <p:spPr/>
        <p:txBody>
          <a:bodyPr/>
          <a:lstStyle/>
          <a:p>
            <a:fld id="{90EDC104-672A-4227-99C4-0E2CC007FDBA}" type="slidenum">
              <a:rPr lang="en-IN" smtClean="0"/>
              <a:t>1</a:t>
            </a:fld>
            <a:endParaRPr lang="en-IN" dirty="0"/>
          </a:p>
        </p:txBody>
      </p:sp>
    </p:spTree>
    <p:extLst>
      <p:ext uri="{BB962C8B-B14F-4D97-AF65-F5344CB8AC3E}">
        <p14:creationId xmlns:p14="http://schemas.microsoft.com/office/powerpoint/2010/main" val="3697700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ongolian Baiti" panose="03000500000000000000" pitchFamily="66" charset="0"/>
                <a:cs typeface="Mongolian Baiti" panose="03000500000000000000" pitchFamily="66" charset="0"/>
              </a:rPr>
              <a:t>Results and Discussion </a:t>
            </a:r>
            <a:endParaRPr lang="en-IN" b="1" dirty="0">
              <a:solidFill>
                <a:srgbClr val="FF0000"/>
              </a:solidFill>
              <a:latin typeface="Mongolian Baiti" panose="03000500000000000000" pitchFamily="66" charset="0"/>
              <a:cs typeface="Mongolian Baiti" panose="03000500000000000000" pitchFamily="66" charset="0"/>
            </a:endParaRPr>
          </a:p>
        </p:txBody>
      </p:sp>
      <p:sp>
        <p:nvSpPr>
          <p:cNvPr id="5" name="Slide Number Placeholder 4"/>
          <p:cNvSpPr>
            <a:spLocks noGrp="1"/>
          </p:cNvSpPr>
          <p:nvPr>
            <p:ph type="sldNum" sz="quarter" idx="12"/>
          </p:nvPr>
        </p:nvSpPr>
        <p:spPr/>
        <p:txBody>
          <a:bodyPr/>
          <a:lstStyle/>
          <a:p>
            <a:fld id="{90EDC104-672A-4227-99C4-0E2CC007FDBA}" type="slidenum">
              <a:rPr lang="en-IN" smtClean="0"/>
              <a:t>10</a:t>
            </a:fld>
            <a:endParaRPr lang="en-IN"/>
          </a:p>
        </p:txBody>
      </p:sp>
      <p:sp>
        <p:nvSpPr>
          <p:cNvPr id="3" name="Content Placeholder 2"/>
          <p:cNvSpPr>
            <a:spLocks noGrp="1"/>
          </p:cNvSpPr>
          <p:nvPr>
            <p:ph idx="1"/>
          </p:nvPr>
        </p:nvSpPr>
        <p:spPr/>
        <p:txBody>
          <a:bodyPr/>
          <a:lstStyle/>
          <a:p>
            <a:pPr indent="-457200" algn="just">
              <a:spcBef>
                <a:spcPts val="0"/>
              </a:spcBef>
              <a:buSzPts val="2800"/>
            </a:pPr>
            <a:r>
              <a:rPr lang="en-US" b="1" dirty="0"/>
              <a:t>Data Preprocessing</a:t>
            </a:r>
          </a:p>
          <a:p>
            <a:pPr indent="-457200" algn="just">
              <a:spcBef>
                <a:spcPts val="0"/>
              </a:spcBef>
              <a:buSzPts val="2800"/>
            </a:pPr>
            <a:r>
              <a:rPr lang="en-US" dirty="0"/>
              <a:t>Removal of non-alphabetic characters.</a:t>
            </a:r>
          </a:p>
          <a:p>
            <a:pPr indent="-457200" algn="just">
              <a:spcBef>
                <a:spcPts val="0"/>
              </a:spcBef>
              <a:buSzPts val="2800"/>
            </a:pPr>
            <a:r>
              <a:rPr lang="en-US" dirty="0"/>
              <a:t>Converting everything to lowercase letters.</a:t>
            </a:r>
          </a:p>
          <a:p>
            <a:pPr indent="-457200" algn="just">
              <a:spcBef>
                <a:spcPts val="0"/>
              </a:spcBef>
              <a:buSzPts val="2800"/>
            </a:pPr>
            <a:r>
              <a:rPr lang="en-US" dirty="0"/>
              <a:t>Strip leading and trailing spaces.</a:t>
            </a:r>
          </a:p>
          <a:p>
            <a:pPr indent="-457200" algn="just">
              <a:spcBef>
                <a:spcPts val="0"/>
              </a:spcBef>
              <a:buSzPts val="2800"/>
            </a:pPr>
            <a:r>
              <a:rPr lang="en-US" dirty="0"/>
              <a:t>Removal of </a:t>
            </a:r>
            <a:r>
              <a:rPr lang="en-US" dirty="0" err="1"/>
              <a:t>stopwords</a:t>
            </a:r>
            <a:r>
              <a:rPr lang="en-US" dirty="0"/>
              <a:t> like ‘is’, ’was’.</a:t>
            </a:r>
          </a:p>
          <a:p>
            <a:pPr indent="-457200" algn="just">
              <a:spcBef>
                <a:spcPts val="0"/>
              </a:spcBef>
              <a:buSzPts val="2800"/>
            </a:pPr>
            <a:r>
              <a:rPr lang="en-US" dirty="0"/>
              <a:t>Lemmatization: Lemmatization is the process of reducing a word to     </a:t>
            </a:r>
          </a:p>
          <a:p>
            <a:pPr marL="0" indent="0" algn="just">
              <a:spcBef>
                <a:spcPts val="0"/>
              </a:spcBef>
              <a:buSzPts val="2800"/>
              <a:buNone/>
            </a:pPr>
            <a:r>
              <a:rPr lang="en-US" dirty="0"/>
              <a:t>      its base or root form while considering its meaning.</a:t>
            </a:r>
          </a:p>
          <a:p>
            <a:pPr algn="just">
              <a:spcBef>
                <a:spcPts val="0"/>
              </a:spcBef>
              <a:buSzPts val="2800"/>
            </a:pPr>
            <a:r>
              <a:rPr lang="en-US" dirty="0"/>
              <a:t>Tokenization: Splitting text into smaller units (</a:t>
            </a:r>
            <a:r>
              <a:rPr lang="en-US" i="1" dirty="0"/>
              <a:t>tokens</a:t>
            </a:r>
            <a:r>
              <a:rPr lang="en-US" dirty="0"/>
              <a:t>).</a:t>
            </a:r>
          </a:p>
          <a:p>
            <a:pPr algn="just">
              <a:spcBef>
                <a:spcPts val="0"/>
              </a:spcBef>
              <a:buSzPts val="2800"/>
            </a:pPr>
            <a:r>
              <a:rPr lang="en-US" dirty="0"/>
              <a:t>Vectorization: Converting tokens into numerical format.</a:t>
            </a:r>
          </a:p>
          <a:p>
            <a:pPr marL="0" indent="0" algn="just">
              <a:spcBef>
                <a:spcPts val="0"/>
              </a:spcBef>
              <a:buSzPts val="2800"/>
              <a:buNone/>
            </a:pPr>
            <a:endParaRPr lang="en-IN" dirty="0"/>
          </a:p>
        </p:txBody>
      </p:sp>
    </p:spTree>
    <p:extLst>
      <p:ext uri="{BB962C8B-B14F-4D97-AF65-F5344CB8AC3E}">
        <p14:creationId xmlns:p14="http://schemas.microsoft.com/office/powerpoint/2010/main" val="1205931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BD66B-6050-D5A6-2ABE-EE5819D8DC9E}"/>
              </a:ext>
            </a:extLst>
          </p:cNvPr>
          <p:cNvSpPr>
            <a:spLocks noGrp="1"/>
          </p:cNvSpPr>
          <p:nvPr>
            <p:ph type="title"/>
          </p:nvPr>
        </p:nvSpPr>
        <p:spPr/>
        <p:txBody>
          <a:bodyPr/>
          <a:lstStyle/>
          <a:p>
            <a:r>
              <a:rPr lang="en-IN" dirty="0"/>
              <a:t>Screenshot of Dataset before Pre-processing</a:t>
            </a:r>
          </a:p>
        </p:txBody>
      </p:sp>
      <p:sp>
        <p:nvSpPr>
          <p:cNvPr id="5" name="Slide Number Placeholder 4">
            <a:extLst>
              <a:ext uri="{FF2B5EF4-FFF2-40B4-BE49-F238E27FC236}">
                <a16:creationId xmlns:a16="http://schemas.microsoft.com/office/drawing/2014/main" id="{25B5E1ED-614E-DCE5-AEDA-31804E67A5AF}"/>
              </a:ext>
            </a:extLst>
          </p:cNvPr>
          <p:cNvSpPr>
            <a:spLocks noGrp="1"/>
          </p:cNvSpPr>
          <p:nvPr>
            <p:ph type="sldNum" sz="quarter" idx="12"/>
          </p:nvPr>
        </p:nvSpPr>
        <p:spPr/>
        <p:txBody>
          <a:bodyPr/>
          <a:lstStyle/>
          <a:p>
            <a:fld id="{90EDC104-672A-4227-99C4-0E2CC007FDBA}" type="slidenum">
              <a:rPr lang="en-IN" smtClean="0"/>
              <a:t>11</a:t>
            </a:fld>
            <a:endParaRPr lang="en-IN"/>
          </a:p>
        </p:txBody>
      </p:sp>
      <p:pic>
        <p:nvPicPr>
          <p:cNvPr id="6" name="Content Placeholder 6">
            <a:extLst>
              <a:ext uri="{FF2B5EF4-FFF2-40B4-BE49-F238E27FC236}">
                <a16:creationId xmlns:a16="http://schemas.microsoft.com/office/drawing/2014/main" id="{06F21658-592D-0FCB-8AE2-BE3A0C3EC8D8}"/>
              </a:ext>
            </a:extLst>
          </p:cNvPr>
          <p:cNvPicPr>
            <a:picLocks noGrp="1" noChangeAspect="1"/>
          </p:cNvPicPr>
          <p:nvPr>
            <p:ph idx="1"/>
          </p:nvPr>
        </p:nvPicPr>
        <p:blipFill>
          <a:blip r:embed="rId2"/>
          <a:stretch>
            <a:fillRect/>
          </a:stretch>
        </p:blipFill>
        <p:spPr>
          <a:xfrm>
            <a:off x="838200" y="1690688"/>
            <a:ext cx="10515600" cy="4344352"/>
          </a:xfrm>
        </p:spPr>
      </p:pic>
    </p:spTree>
    <p:extLst>
      <p:ext uri="{BB962C8B-B14F-4D97-AF65-F5344CB8AC3E}">
        <p14:creationId xmlns:p14="http://schemas.microsoft.com/office/powerpoint/2010/main" val="1312856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A4D7D-F301-BE6B-4227-AEAB9635E951}"/>
              </a:ext>
            </a:extLst>
          </p:cNvPr>
          <p:cNvSpPr>
            <a:spLocks noGrp="1"/>
          </p:cNvSpPr>
          <p:nvPr>
            <p:ph type="title"/>
          </p:nvPr>
        </p:nvSpPr>
        <p:spPr/>
        <p:txBody>
          <a:bodyPr/>
          <a:lstStyle/>
          <a:p>
            <a:r>
              <a:rPr lang="en-IN" dirty="0"/>
              <a:t>Screenshot of Dataset after preprocessing</a:t>
            </a:r>
          </a:p>
        </p:txBody>
      </p:sp>
      <p:sp>
        <p:nvSpPr>
          <p:cNvPr id="5" name="Slide Number Placeholder 4">
            <a:extLst>
              <a:ext uri="{FF2B5EF4-FFF2-40B4-BE49-F238E27FC236}">
                <a16:creationId xmlns:a16="http://schemas.microsoft.com/office/drawing/2014/main" id="{FF5B768D-7E55-B598-D442-D3FD72F54467}"/>
              </a:ext>
            </a:extLst>
          </p:cNvPr>
          <p:cNvSpPr>
            <a:spLocks noGrp="1"/>
          </p:cNvSpPr>
          <p:nvPr>
            <p:ph type="sldNum" sz="quarter" idx="12"/>
          </p:nvPr>
        </p:nvSpPr>
        <p:spPr/>
        <p:txBody>
          <a:bodyPr/>
          <a:lstStyle/>
          <a:p>
            <a:fld id="{90EDC104-672A-4227-99C4-0E2CC007FDBA}" type="slidenum">
              <a:rPr lang="en-IN" smtClean="0"/>
              <a:t>12</a:t>
            </a:fld>
            <a:endParaRPr lang="en-IN"/>
          </a:p>
        </p:txBody>
      </p:sp>
      <p:pic>
        <p:nvPicPr>
          <p:cNvPr id="6" name="Picture 2">
            <a:extLst>
              <a:ext uri="{FF2B5EF4-FFF2-40B4-BE49-F238E27FC236}">
                <a16:creationId xmlns:a16="http://schemas.microsoft.com/office/drawing/2014/main" id="{7B691388-C683-AC44-7CEC-93777D3BC0B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953928"/>
            <a:ext cx="10515600" cy="4138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7870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5AAB7-71FA-DF0B-1DA4-CC857E1A500D}"/>
              </a:ext>
            </a:extLst>
          </p:cNvPr>
          <p:cNvSpPr>
            <a:spLocks noGrp="1"/>
          </p:cNvSpPr>
          <p:nvPr>
            <p:ph type="title"/>
          </p:nvPr>
        </p:nvSpPr>
        <p:spPr/>
        <p:txBody>
          <a:bodyPr/>
          <a:lstStyle/>
          <a:p>
            <a:r>
              <a:rPr lang="en-IN" dirty="0"/>
              <a:t>Models</a:t>
            </a:r>
          </a:p>
        </p:txBody>
      </p:sp>
      <p:sp>
        <p:nvSpPr>
          <p:cNvPr id="3" name="Content Placeholder 2">
            <a:extLst>
              <a:ext uri="{FF2B5EF4-FFF2-40B4-BE49-F238E27FC236}">
                <a16:creationId xmlns:a16="http://schemas.microsoft.com/office/drawing/2014/main" id="{5157F1DE-C3D7-E6A5-4FF8-2614249E41D6}"/>
              </a:ext>
            </a:extLst>
          </p:cNvPr>
          <p:cNvSpPr>
            <a:spLocks noGrp="1"/>
          </p:cNvSpPr>
          <p:nvPr>
            <p:ph idx="1"/>
          </p:nvPr>
        </p:nvSpPr>
        <p:spPr/>
        <p:txBody>
          <a:bodyPr/>
          <a:lstStyle/>
          <a:p>
            <a:pPr algn="just"/>
            <a:r>
              <a:rPr lang="en-US" dirty="0"/>
              <a:t> Three models were built for text summarization:</a:t>
            </a:r>
          </a:p>
          <a:p>
            <a:pPr algn="just"/>
            <a:r>
              <a:rPr lang="en-US" dirty="0"/>
              <a:t>T5-Small (Trained on 50K Samples) - Trained on 50,000 WikiHow records.</a:t>
            </a:r>
          </a:p>
          <a:p>
            <a:pPr algn="just"/>
            <a:r>
              <a:rPr lang="en-US" dirty="0"/>
              <a:t>T5-Small (Trained on 100K Samples) - Trained on 100,000 WikiHow records.</a:t>
            </a:r>
          </a:p>
          <a:p>
            <a:pPr algn="just"/>
            <a:r>
              <a:rPr lang="en-US" dirty="0"/>
              <a:t>T5-Base (Pretrained, No Training with WikiHow) - A pretrained T5-Base model used without additional training.</a:t>
            </a:r>
          </a:p>
          <a:p>
            <a:endParaRPr lang="en-IN" dirty="0"/>
          </a:p>
        </p:txBody>
      </p:sp>
      <p:sp>
        <p:nvSpPr>
          <p:cNvPr id="5" name="Slide Number Placeholder 4">
            <a:extLst>
              <a:ext uri="{FF2B5EF4-FFF2-40B4-BE49-F238E27FC236}">
                <a16:creationId xmlns:a16="http://schemas.microsoft.com/office/drawing/2014/main" id="{8636A99A-B9BA-C86B-392A-FCAE65912930}"/>
              </a:ext>
            </a:extLst>
          </p:cNvPr>
          <p:cNvSpPr>
            <a:spLocks noGrp="1"/>
          </p:cNvSpPr>
          <p:nvPr>
            <p:ph type="sldNum" sz="quarter" idx="12"/>
          </p:nvPr>
        </p:nvSpPr>
        <p:spPr/>
        <p:txBody>
          <a:bodyPr/>
          <a:lstStyle/>
          <a:p>
            <a:fld id="{90EDC104-672A-4227-99C4-0E2CC007FDBA}" type="slidenum">
              <a:rPr lang="en-IN" smtClean="0"/>
              <a:t>13</a:t>
            </a:fld>
            <a:endParaRPr lang="en-IN"/>
          </a:p>
        </p:txBody>
      </p:sp>
    </p:spTree>
    <p:extLst>
      <p:ext uri="{BB962C8B-B14F-4D97-AF65-F5344CB8AC3E}">
        <p14:creationId xmlns:p14="http://schemas.microsoft.com/office/powerpoint/2010/main" val="3741750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65995-EE0A-A8B3-3556-437751D35129}"/>
              </a:ext>
            </a:extLst>
          </p:cNvPr>
          <p:cNvSpPr>
            <a:spLocks noGrp="1"/>
          </p:cNvSpPr>
          <p:nvPr>
            <p:ph type="title"/>
          </p:nvPr>
        </p:nvSpPr>
        <p:spPr/>
        <p:txBody>
          <a:bodyPr/>
          <a:lstStyle/>
          <a:p>
            <a:r>
              <a:rPr lang="en-IN" dirty="0"/>
              <a:t>Web Interface</a:t>
            </a:r>
          </a:p>
        </p:txBody>
      </p:sp>
      <p:sp>
        <p:nvSpPr>
          <p:cNvPr id="3" name="Content Placeholder 2">
            <a:extLst>
              <a:ext uri="{FF2B5EF4-FFF2-40B4-BE49-F238E27FC236}">
                <a16:creationId xmlns:a16="http://schemas.microsoft.com/office/drawing/2014/main" id="{9C979C77-8E5B-90F1-6E3A-19A71F97FC99}"/>
              </a:ext>
            </a:extLst>
          </p:cNvPr>
          <p:cNvSpPr>
            <a:spLocks noGrp="1"/>
          </p:cNvSpPr>
          <p:nvPr>
            <p:ph idx="1"/>
          </p:nvPr>
        </p:nvSpPr>
        <p:spPr/>
        <p:txBody>
          <a:bodyPr/>
          <a:lstStyle/>
          <a:p>
            <a:pPr algn="just">
              <a:buNone/>
            </a:pPr>
            <a:r>
              <a:rPr lang="en-US" dirty="0"/>
              <a:t>A web-based interface was created for users to easily generate summaries using the trained models.</a:t>
            </a:r>
          </a:p>
          <a:p>
            <a:pPr algn="just">
              <a:buFont typeface="Arial" panose="020B0604020202020204" pitchFamily="34" charset="0"/>
              <a:buChar char="•"/>
            </a:pPr>
            <a:r>
              <a:rPr lang="en-US" dirty="0"/>
              <a:t>Developed using </a:t>
            </a:r>
            <a:r>
              <a:rPr lang="en-US" dirty="0" err="1"/>
              <a:t>Gradio</a:t>
            </a:r>
            <a:r>
              <a:rPr lang="en-US" dirty="0"/>
              <a:t> for a simple and interactive UI.</a:t>
            </a:r>
          </a:p>
          <a:p>
            <a:pPr algn="just">
              <a:buFont typeface="Arial" panose="020B0604020202020204" pitchFamily="34" charset="0"/>
              <a:buChar char="•"/>
            </a:pPr>
            <a:r>
              <a:rPr lang="en-US" b="1" dirty="0"/>
              <a:t>Features:</a:t>
            </a:r>
            <a:r>
              <a:rPr lang="en-US" dirty="0"/>
              <a:t> </a:t>
            </a:r>
          </a:p>
          <a:p>
            <a:pPr marL="742950" lvl="1" indent="-285750" algn="just">
              <a:buFont typeface="Arial" panose="020B0604020202020204" pitchFamily="34" charset="0"/>
              <a:buChar char="•"/>
            </a:pPr>
            <a:r>
              <a:rPr lang="en-US" dirty="0"/>
              <a:t>A textbox for users to input text.</a:t>
            </a:r>
          </a:p>
          <a:p>
            <a:pPr marL="742950" lvl="1" indent="-285750" algn="just">
              <a:buFont typeface="Arial" panose="020B0604020202020204" pitchFamily="34" charset="0"/>
              <a:buChar char="•"/>
            </a:pPr>
            <a:r>
              <a:rPr lang="en-US" dirty="0"/>
              <a:t>A submit button to process the input using the trained T5 model.</a:t>
            </a:r>
          </a:p>
          <a:p>
            <a:pPr marL="742950" lvl="1" indent="-285750" algn="just">
              <a:buFont typeface="Arial" panose="020B0604020202020204" pitchFamily="34" charset="0"/>
              <a:buChar char="•"/>
            </a:pPr>
            <a:r>
              <a:rPr lang="en-US" dirty="0"/>
              <a:t>A second textbox displaying the generated summary.</a:t>
            </a:r>
          </a:p>
          <a:p>
            <a:endParaRPr lang="en-IN" dirty="0"/>
          </a:p>
        </p:txBody>
      </p:sp>
      <p:sp>
        <p:nvSpPr>
          <p:cNvPr id="5" name="Slide Number Placeholder 4">
            <a:extLst>
              <a:ext uri="{FF2B5EF4-FFF2-40B4-BE49-F238E27FC236}">
                <a16:creationId xmlns:a16="http://schemas.microsoft.com/office/drawing/2014/main" id="{6C11B23A-1750-2343-27E5-E809C33B1A40}"/>
              </a:ext>
            </a:extLst>
          </p:cNvPr>
          <p:cNvSpPr>
            <a:spLocks noGrp="1"/>
          </p:cNvSpPr>
          <p:nvPr>
            <p:ph type="sldNum" sz="quarter" idx="12"/>
          </p:nvPr>
        </p:nvSpPr>
        <p:spPr/>
        <p:txBody>
          <a:bodyPr/>
          <a:lstStyle/>
          <a:p>
            <a:fld id="{90EDC104-672A-4227-99C4-0E2CC007FDBA}" type="slidenum">
              <a:rPr lang="en-IN" smtClean="0"/>
              <a:t>14</a:t>
            </a:fld>
            <a:endParaRPr lang="en-IN"/>
          </a:p>
        </p:txBody>
      </p:sp>
    </p:spTree>
    <p:extLst>
      <p:ext uri="{BB962C8B-B14F-4D97-AF65-F5344CB8AC3E}">
        <p14:creationId xmlns:p14="http://schemas.microsoft.com/office/powerpoint/2010/main" val="237483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E07BB-4A44-6CA6-CC2B-80946844CB17}"/>
              </a:ext>
            </a:extLst>
          </p:cNvPr>
          <p:cNvSpPr>
            <a:spLocks noGrp="1"/>
          </p:cNvSpPr>
          <p:nvPr>
            <p:ph type="title"/>
          </p:nvPr>
        </p:nvSpPr>
        <p:spPr/>
        <p:txBody>
          <a:bodyPr/>
          <a:lstStyle/>
          <a:p>
            <a:r>
              <a:rPr lang="en-IN" dirty="0"/>
              <a:t>T5 small(50K)</a:t>
            </a:r>
          </a:p>
        </p:txBody>
      </p:sp>
      <p:pic>
        <p:nvPicPr>
          <p:cNvPr id="7" name="Content Placeholder 6">
            <a:extLst>
              <a:ext uri="{FF2B5EF4-FFF2-40B4-BE49-F238E27FC236}">
                <a16:creationId xmlns:a16="http://schemas.microsoft.com/office/drawing/2014/main" id="{1D5B81B2-7506-828F-3AA6-16E9357BD793}"/>
              </a:ext>
            </a:extLst>
          </p:cNvPr>
          <p:cNvPicPr>
            <a:picLocks noGrp="1" noChangeAspect="1"/>
          </p:cNvPicPr>
          <p:nvPr>
            <p:ph idx="1"/>
          </p:nvPr>
        </p:nvPicPr>
        <p:blipFill>
          <a:blip r:embed="rId2"/>
          <a:stretch>
            <a:fillRect/>
          </a:stretch>
        </p:blipFill>
        <p:spPr>
          <a:xfrm>
            <a:off x="979445" y="1825625"/>
            <a:ext cx="10233109" cy="4351338"/>
          </a:xfrm>
        </p:spPr>
      </p:pic>
      <p:sp>
        <p:nvSpPr>
          <p:cNvPr id="5" name="Slide Number Placeholder 4">
            <a:extLst>
              <a:ext uri="{FF2B5EF4-FFF2-40B4-BE49-F238E27FC236}">
                <a16:creationId xmlns:a16="http://schemas.microsoft.com/office/drawing/2014/main" id="{A0E4774E-45F8-C6A1-E90D-F4B0DD53A698}"/>
              </a:ext>
            </a:extLst>
          </p:cNvPr>
          <p:cNvSpPr>
            <a:spLocks noGrp="1"/>
          </p:cNvSpPr>
          <p:nvPr>
            <p:ph type="sldNum" sz="quarter" idx="12"/>
          </p:nvPr>
        </p:nvSpPr>
        <p:spPr/>
        <p:txBody>
          <a:bodyPr/>
          <a:lstStyle/>
          <a:p>
            <a:fld id="{90EDC104-672A-4227-99C4-0E2CC007FDBA}" type="slidenum">
              <a:rPr lang="en-IN" smtClean="0"/>
              <a:t>15</a:t>
            </a:fld>
            <a:endParaRPr lang="en-IN"/>
          </a:p>
        </p:txBody>
      </p:sp>
    </p:spTree>
    <p:extLst>
      <p:ext uri="{BB962C8B-B14F-4D97-AF65-F5344CB8AC3E}">
        <p14:creationId xmlns:p14="http://schemas.microsoft.com/office/powerpoint/2010/main" val="2956734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2038D-E405-B3AC-09A0-F428CEB4E148}"/>
              </a:ext>
            </a:extLst>
          </p:cNvPr>
          <p:cNvSpPr>
            <a:spLocks noGrp="1"/>
          </p:cNvSpPr>
          <p:nvPr>
            <p:ph type="title"/>
          </p:nvPr>
        </p:nvSpPr>
        <p:spPr/>
        <p:txBody>
          <a:bodyPr/>
          <a:lstStyle/>
          <a:p>
            <a:r>
              <a:rPr lang="en-IN" dirty="0"/>
              <a:t>T5 small(100K)</a:t>
            </a:r>
          </a:p>
        </p:txBody>
      </p:sp>
      <p:pic>
        <p:nvPicPr>
          <p:cNvPr id="7" name="Content Placeholder 6">
            <a:extLst>
              <a:ext uri="{FF2B5EF4-FFF2-40B4-BE49-F238E27FC236}">
                <a16:creationId xmlns:a16="http://schemas.microsoft.com/office/drawing/2014/main" id="{CE9C4FCE-A909-9A75-9C2A-2404FC64E2BE}"/>
              </a:ext>
            </a:extLst>
          </p:cNvPr>
          <p:cNvPicPr>
            <a:picLocks noGrp="1" noChangeAspect="1"/>
          </p:cNvPicPr>
          <p:nvPr>
            <p:ph idx="1"/>
          </p:nvPr>
        </p:nvPicPr>
        <p:blipFill>
          <a:blip r:embed="rId2"/>
          <a:stretch>
            <a:fillRect/>
          </a:stretch>
        </p:blipFill>
        <p:spPr>
          <a:xfrm>
            <a:off x="1346161" y="1825625"/>
            <a:ext cx="9499678" cy="4351338"/>
          </a:xfrm>
        </p:spPr>
      </p:pic>
      <p:sp>
        <p:nvSpPr>
          <p:cNvPr id="5" name="Slide Number Placeholder 4">
            <a:extLst>
              <a:ext uri="{FF2B5EF4-FFF2-40B4-BE49-F238E27FC236}">
                <a16:creationId xmlns:a16="http://schemas.microsoft.com/office/drawing/2014/main" id="{3FE0201E-2525-FB7A-935A-B1E9BA07D94F}"/>
              </a:ext>
            </a:extLst>
          </p:cNvPr>
          <p:cNvSpPr>
            <a:spLocks noGrp="1"/>
          </p:cNvSpPr>
          <p:nvPr>
            <p:ph type="sldNum" sz="quarter" idx="12"/>
          </p:nvPr>
        </p:nvSpPr>
        <p:spPr/>
        <p:txBody>
          <a:bodyPr/>
          <a:lstStyle/>
          <a:p>
            <a:fld id="{90EDC104-672A-4227-99C4-0E2CC007FDBA}" type="slidenum">
              <a:rPr lang="en-IN" smtClean="0"/>
              <a:t>16</a:t>
            </a:fld>
            <a:endParaRPr lang="en-IN"/>
          </a:p>
        </p:txBody>
      </p:sp>
    </p:spTree>
    <p:extLst>
      <p:ext uri="{BB962C8B-B14F-4D97-AF65-F5344CB8AC3E}">
        <p14:creationId xmlns:p14="http://schemas.microsoft.com/office/powerpoint/2010/main" val="99632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D6B0F-E5C2-280A-91A6-9886B187FC59}"/>
              </a:ext>
            </a:extLst>
          </p:cNvPr>
          <p:cNvSpPr>
            <a:spLocks noGrp="1"/>
          </p:cNvSpPr>
          <p:nvPr>
            <p:ph type="title"/>
          </p:nvPr>
        </p:nvSpPr>
        <p:spPr/>
        <p:txBody>
          <a:bodyPr/>
          <a:lstStyle/>
          <a:p>
            <a:r>
              <a:rPr lang="en-IN" dirty="0"/>
              <a:t>T5-Base Pretrained</a:t>
            </a:r>
          </a:p>
        </p:txBody>
      </p:sp>
      <p:pic>
        <p:nvPicPr>
          <p:cNvPr id="7" name="Content Placeholder 6">
            <a:extLst>
              <a:ext uri="{FF2B5EF4-FFF2-40B4-BE49-F238E27FC236}">
                <a16:creationId xmlns:a16="http://schemas.microsoft.com/office/drawing/2014/main" id="{DFBEB6EB-5EB5-113F-2AB1-29BDA7F92E06}"/>
              </a:ext>
            </a:extLst>
          </p:cNvPr>
          <p:cNvPicPr>
            <a:picLocks noGrp="1" noChangeAspect="1"/>
          </p:cNvPicPr>
          <p:nvPr>
            <p:ph idx="1"/>
          </p:nvPr>
        </p:nvPicPr>
        <p:blipFill>
          <a:blip r:embed="rId2"/>
          <a:stretch>
            <a:fillRect/>
          </a:stretch>
        </p:blipFill>
        <p:spPr>
          <a:xfrm>
            <a:off x="838200" y="2061470"/>
            <a:ext cx="10515600" cy="3879648"/>
          </a:xfrm>
        </p:spPr>
      </p:pic>
      <p:sp>
        <p:nvSpPr>
          <p:cNvPr id="5" name="Slide Number Placeholder 4">
            <a:extLst>
              <a:ext uri="{FF2B5EF4-FFF2-40B4-BE49-F238E27FC236}">
                <a16:creationId xmlns:a16="http://schemas.microsoft.com/office/drawing/2014/main" id="{3EB20493-B92E-F116-D850-E588EA05E023}"/>
              </a:ext>
            </a:extLst>
          </p:cNvPr>
          <p:cNvSpPr>
            <a:spLocks noGrp="1"/>
          </p:cNvSpPr>
          <p:nvPr>
            <p:ph type="sldNum" sz="quarter" idx="12"/>
          </p:nvPr>
        </p:nvSpPr>
        <p:spPr/>
        <p:txBody>
          <a:bodyPr/>
          <a:lstStyle/>
          <a:p>
            <a:fld id="{90EDC104-672A-4227-99C4-0E2CC007FDBA}" type="slidenum">
              <a:rPr lang="en-IN" smtClean="0"/>
              <a:t>17</a:t>
            </a:fld>
            <a:endParaRPr lang="en-IN"/>
          </a:p>
        </p:txBody>
      </p:sp>
    </p:spTree>
    <p:extLst>
      <p:ext uri="{BB962C8B-B14F-4D97-AF65-F5344CB8AC3E}">
        <p14:creationId xmlns:p14="http://schemas.microsoft.com/office/powerpoint/2010/main" val="36470768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ongolian Baiti" panose="03000500000000000000" pitchFamily="66" charset="0"/>
                <a:cs typeface="Mongolian Baiti" panose="03000500000000000000" pitchFamily="66" charset="0"/>
              </a:rPr>
              <a:t>Performance Analysis</a:t>
            </a:r>
            <a:endParaRPr lang="en-IN" dirty="0">
              <a:latin typeface="Mongolian Baiti" panose="03000500000000000000" pitchFamily="66" charset="0"/>
              <a:cs typeface="Mongolian Baiti" panose="03000500000000000000" pitchFamily="66" charset="0"/>
            </a:endParaRPr>
          </a:p>
        </p:txBody>
      </p:sp>
      <p:sp>
        <p:nvSpPr>
          <p:cNvPr id="3" name="Content Placeholder 2"/>
          <p:cNvSpPr>
            <a:spLocks noGrp="1"/>
          </p:cNvSpPr>
          <p:nvPr>
            <p:ph idx="1"/>
          </p:nvPr>
        </p:nvSpPr>
        <p:spPr/>
        <p:txBody>
          <a:bodyPr>
            <a:normAutofit/>
          </a:bodyPr>
          <a:lstStyle/>
          <a:p>
            <a:pPr algn="just"/>
            <a:r>
              <a:rPr lang="en-US" dirty="0"/>
              <a:t>ROUGE Score Evaluation: We used the ROUGE (Recall-Oriented Understudy for </a:t>
            </a:r>
            <a:r>
              <a:rPr lang="en-US" dirty="0" err="1"/>
              <a:t>Gisting</a:t>
            </a:r>
            <a:r>
              <a:rPr lang="en-US" dirty="0"/>
              <a:t> Evaluation) score to assess the quality of the generated summaries. ROUGE measures the overlap between the model-generated summary and the reference summary using:</a:t>
            </a:r>
          </a:p>
          <a:p>
            <a:pPr algn="just">
              <a:buFont typeface="Arial" panose="020B0604020202020204" pitchFamily="34" charset="0"/>
              <a:buChar char="•"/>
            </a:pPr>
            <a:r>
              <a:rPr lang="en-US" dirty="0"/>
              <a:t>ROUGE-1: Measures overlap of unigrams (single words).</a:t>
            </a:r>
          </a:p>
          <a:p>
            <a:pPr algn="just">
              <a:buFont typeface="Arial" panose="020B0604020202020204" pitchFamily="34" charset="0"/>
              <a:buChar char="•"/>
            </a:pPr>
            <a:r>
              <a:rPr lang="en-US" dirty="0"/>
              <a:t>ROUGE-2: Measures overlap of bigrams (two consecutive words).</a:t>
            </a:r>
          </a:p>
          <a:p>
            <a:pPr algn="just">
              <a:buFont typeface="Arial" panose="020B0604020202020204" pitchFamily="34" charset="0"/>
              <a:buChar char="•"/>
            </a:pPr>
            <a:r>
              <a:rPr lang="en-US" dirty="0"/>
              <a:t>ROUGE-L: Measures the longest common subsequence (LCS) between summaries.</a:t>
            </a:r>
          </a:p>
          <a:p>
            <a:pPr marL="0" indent="0">
              <a:buNone/>
            </a:pPr>
            <a:endParaRPr lang="en-IN" dirty="0"/>
          </a:p>
        </p:txBody>
      </p:sp>
      <p:sp>
        <p:nvSpPr>
          <p:cNvPr id="5" name="Slide Number Placeholder 4"/>
          <p:cNvSpPr>
            <a:spLocks noGrp="1"/>
          </p:cNvSpPr>
          <p:nvPr>
            <p:ph type="sldNum" sz="quarter" idx="12"/>
          </p:nvPr>
        </p:nvSpPr>
        <p:spPr/>
        <p:txBody>
          <a:bodyPr/>
          <a:lstStyle/>
          <a:p>
            <a:fld id="{90EDC104-672A-4227-99C4-0E2CC007FDBA}" type="slidenum">
              <a:rPr lang="en-IN" smtClean="0"/>
              <a:t>18</a:t>
            </a:fld>
            <a:endParaRPr lang="en-IN"/>
          </a:p>
        </p:txBody>
      </p:sp>
    </p:spTree>
    <p:extLst>
      <p:ext uri="{BB962C8B-B14F-4D97-AF65-F5344CB8AC3E}">
        <p14:creationId xmlns:p14="http://schemas.microsoft.com/office/powerpoint/2010/main" val="34436245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FF309-D216-FE08-ED6D-AAB5C02ABF6D}"/>
              </a:ext>
            </a:extLst>
          </p:cNvPr>
          <p:cNvSpPr>
            <a:spLocks noGrp="1"/>
          </p:cNvSpPr>
          <p:nvPr>
            <p:ph type="title"/>
          </p:nvPr>
        </p:nvSpPr>
        <p:spPr/>
        <p:txBody>
          <a:bodyPr/>
          <a:lstStyle/>
          <a:p>
            <a:r>
              <a:rPr lang="en-IN" dirty="0"/>
              <a:t>Rouge Scores of the Three models</a:t>
            </a:r>
          </a:p>
        </p:txBody>
      </p:sp>
      <p:graphicFrame>
        <p:nvGraphicFramePr>
          <p:cNvPr id="6" name="Content Placeholder 5">
            <a:extLst>
              <a:ext uri="{FF2B5EF4-FFF2-40B4-BE49-F238E27FC236}">
                <a16:creationId xmlns:a16="http://schemas.microsoft.com/office/drawing/2014/main" id="{10EA122F-CA91-DBA7-A25D-F285B8C7580F}"/>
              </a:ext>
            </a:extLst>
          </p:cNvPr>
          <p:cNvGraphicFramePr>
            <a:graphicFrameLocks noGrp="1"/>
          </p:cNvGraphicFramePr>
          <p:nvPr>
            <p:ph idx="1"/>
            <p:extLst>
              <p:ext uri="{D42A27DB-BD31-4B8C-83A1-F6EECF244321}">
                <p14:modId xmlns:p14="http://schemas.microsoft.com/office/powerpoint/2010/main" val="1552826028"/>
              </p:ext>
            </p:extLst>
          </p:nvPr>
        </p:nvGraphicFramePr>
        <p:xfrm>
          <a:off x="1790299" y="2377440"/>
          <a:ext cx="8470231" cy="3205212"/>
        </p:xfrm>
        <a:graphic>
          <a:graphicData uri="http://schemas.openxmlformats.org/drawingml/2006/table">
            <a:tbl>
              <a:tblPr firstRow="1" firstCol="1" bandRow="1">
                <a:tableStyleId>{5C22544A-7EE6-4342-B048-85BDC9FD1C3A}</a:tableStyleId>
              </a:tblPr>
              <a:tblGrid>
                <a:gridCol w="2186316">
                  <a:extLst>
                    <a:ext uri="{9D8B030D-6E8A-4147-A177-3AD203B41FA5}">
                      <a16:colId xmlns:a16="http://schemas.microsoft.com/office/drawing/2014/main" val="2950715537"/>
                    </a:ext>
                  </a:extLst>
                </a:gridCol>
                <a:gridCol w="2186316">
                  <a:extLst>
                    <a:ext uri="{9D8B030D-6E8A-4147-A177-3AD203B41FA5}">
                      <a16:colId xmlns:a16="http://schemas.microsoft.com/office/drawing/2014/main" val="360700804"/>
                    </a:ext>
                  </a:extLst>
                </a:gridCol>
                <a:gridCol w="2186316">
                  <a:extLst>
                    <a:ext uri="{9D8B030D-6E8A-4147-A177-3AD203B41FA5}">
                      <a16:colId xmlns:a16="http://schemas.microsoft.com/office/drawing/2014/main" val="145112803"/>
                    </a:ext>
                  </a:extLst>
                </a:gridCol>
                <a:gridCol w="1911283">
                  <a:extLst>
                    <a:ext uri="{9D8B030D-6E8A-4147-A177-3AD203B41FA5}">
                      <a16:colId xmlns:a16="http://schemas.microsoft.com/office/drawing/2014/main" val="2348293289"/>
                    </a:ext>
                  </a:extLst>
                </a:gridCol>
              </a:tblGrid>
              <a:tr h="801303">
                <a:tc>
                  <a:txBody>
                    <a:bodyPr/>
                    <a:lstStyle/>
                    <a:p>
                      <a:pPr algn="just">
                        <a:lnSpc>
                          <a:spcPct val="115000"/>
                        </a:lnSpc>
                        <a:spcAft>
                          <a:spcPts val="800"/>
                        </a:spcAft>
                        <a:buNone/>
                      </a:pPr>
                      <a:r>
                        <a:rPr lang="en-US" sz="1300">
                          <a:effectLst/>
                        </a:rPr>
                        <a:t>Model</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gn="just">
                        <a:lnSpc>
                          <a:spcPct val="115000"/>
                        </a:lnSpc>
                        <a:spcAft>
                          <a:spcPts val="800"/>
                        </a:spcAft>
                        <a:buNone/>
                      </a:pPr>
                      <a:r>
                        <a:rPr lang="en-US" sz="1300">
                          <a:effectLst/>
                        </a:rPr>
                        <a:t>ROUGE-1 </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gn="just">
                        <a:lnSpc>
                          <a:spcPct val="115000"/>
                        </a:lnSpc>
                        <a:spcAft>
                          <a:spcPts val="800"/>
                        </a:spcAft>
                        <a:buNone/>
                      </a:pPr>
                      <a:r>
                        <a:rPr lang="en-US" sz="1300">
                          <a:effectLst/>
                        </a:rPr>
                        <a:t>ROUGE-2</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gn="just">
                        <a:lnSpc>
                          <a:spcPct val="115000"/>
                        </a:lnSpc>
                        <a:spcAft>
                          <a:spcPts val="800"/>
                        </a:spcAft>
                        <a:buNone/>
                      </a:pPr>
                      <a:r>
                        <a:rPr lang="en-US" sz="1300">
                          <a:effectLst/>
                        </a:rPr>
                        <a:t>ROUGE-L</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2395011637"/>
                  </a:ext>
                </a:extLst>
              </a:tr>
              <a:tr h="801303">
                <a:tc>
                  <a:txBody>
                    <a:bodyPr/>
                    <a:lstStyle/>
                    <a:p>
                      <a:pPr algn="just">
                        <a:lnSpc>
                          <a:spcPct val="115000"/>
                        </a:lnSpc>
                        <a:spcAft>
                          <a:spcPts val="800"/>
                        </a:spcAft>
                        <a:buNone/>
                      </a:pPr>
                      <a:r>
                        <a:rPr lang="en-US" sz="1200">
                          <a:effectLst/>
                        </a:rPr>
                        <a:t>T5-Base Pretrained</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gn="just">
                        <a:lnSpc>
                          <a:spcPct val="115000"/>
                        </a:lnSpc>
                        <a:spcAft>
                          <a:spcPts val="800"/>
                        </a:spcAft>
                        <a:buNone/>
                      </a:pPr>
                      <a:r>
                        <a:rPr lang="en-US" sz="1300" dirty="0">
                          <a:effectLst/>
                        </a:rPr>
                        <a:t>0.44</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gn="just">
                        <a:lnSpc>
                          <a:spcPct val="115000"/>
                        </a:lnSpc>
                        <a:spcAft>
                          <a:spcPts val="800"/>
                        </a:spcAft>
                        <a:buNone/>
                      </a:pPr>
                      <a:r>
                        <a:rPr lang="en-US" sz="1300">
                          <a:effectLst/>
                        </a:rPr>
                        <a:t>0.27</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gn="just">
                        <a:lnSpc>
                          <a:spcPct val="115000"/>
                        </a:lnSpc>
                        <a:spcAft>
                          <a:spcPts val="800"/>
                        </a:spcAft>
                        <a:buNone/>
                      </a:pPr>
                      <a:r>
                        <a:rPr lang="en-US" sz="1300">
                          <a:effectLst/>
                        </a:rPr>
                        <a:t>0.40</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1690167895"/>
                  </a:ext>
                </a:extLst>
              </a:tr>
              <a:tr h="801303">
                <a:tc>
                  <a:txBody>
                    <a:bodyPr/>
                    <a:lstStyle/>
                    <a:p>
                      <a:pPr algn="just">
                        <a:lnSpc>
                          <a:spcPct val="115000"/>
                        </a:lnSpc>
                        <a:spcAft>
                          <a:spcPts val="800"/>
                        </a:spcAft>
                        <a:buNone/>
                      </a:pPr>
                      <a:r>
                        <a:rPr lang="en-US" sz="1300">
                          <a:effectLst/>
                        </a:rPr>
                        <a:t>T5-Small(50K)</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gn="just">
                        <a:lnSpc>
                          <a:spcPct val="115000"/>
                        </a:lnSpc>
                        <a:spcAft>
                          <a:spcPts val="800"/>
                        </a:spcAft>
                        <a:buNone/>
                      </a:pPr>
                      <a:r>
                        <a:rPr lang="en-US" sz="1300">
                          <a:effectLst/>
                        </a:rPr>
                        <a:t>0.31</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gn="just">
                        <a:lnSpc>
                          <a:spcPct val="115000"/>
                        </a:lnSpc>
                        <a:spcAft>
                          <a:spcPts val="800"/>
                        </a:spcAft>
                        <a:buNone/>
                      </a:pPr>
                      <a:r>
                        <a:rPr lang="en-US" sz="1300">
                          <a:effectLst/>
                        </a:rPr>
                        <a:t>0.16</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gn="just">
                        <a:lnSpc>
                          <a:spcPct val="115000"/>
                        </a:lnSpc>
                        <a:spcAft>
                          <a:spcPts val="800"/>
                        </a:spcAft>
                        <a:buNone/>
                      </a:pPr>
                      <a:r>
                        <a:rPr lang="en-US" sz="1300">
                          <a:effectLst/>
                        </a:rPr>
                        <a:t>0.31</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2026553944"/>
                  </a:ext>
                </a:extLst>
              </a:tr>
              <a:tr h="801303">
                <a:tc>
                  <a:txBody>
                    <a:bodyPr/>
                    <a:lstStyle/>
                    <a:p>
                      <a:pPr algn="just">
                        <a:lnSpc>
                          <a:spcPct val="115000"/>
                        </a:lnSpc>
                        <a:spcAft>
                          <a:spcPts val="800"/>
                        </a:spcAft>
                        <a:buNone/>
                      </a:pPr>
                      <a:r>
                        <a:rPr lang="en-US" sz="1300">
                          <a:effectLst/>
                        </a:rPr>
                        <a:t>T5-Small(100K)</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gn="just">
                        <a:lnSpc>
                          <a:spcPct val="115000"/>
                        </a:lnSpc>
                        <a:spcAft>
                          <a:spcPts val="800"/>
                        </a:spcAft>
                        <a:buNone/>
                      </a:pPr>
                      <a:r>
                        <a:rPr lang="en-US" sz="1300">
                          <a:effectLst/>
                        </a:rPr>
                        <a:t>0.38</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gn="just">
                        <a:lnSpc>
                          <a:spcPct val="115000"/>
                        </a:lnSpc>
                        <a:spcAft>
                          <a:spcPts val="800"/>
                        </a:spcAft>
                        <a:buNone/>
                      </a:pPr>
                      <a:r>
                        <a:rPr lang="en-US" sz="1300">
                          <a:effectLst/>
                        </a:rPr>
                        <a:t>0.21</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gn="just">
                        <a:lnSpc>
                          <a:spcPct val="115000"/>
                        </a:lnSpc>
                        <a:spcAft>
                          <a:spcPts val="800"/>
                        </a:spcAft>
                        <a:buNone/>
                      </a:pPr>
                      <a:r>
                        <a:rPr lang="en-US" sz="1300" dirty="0">
                          <a:effectLst/>
                        </a:rPr>
                        <a:t>0.38</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3357877032"/>
                  </a:ext>
                </a:extLst>
              </a:tr>
            </a:tbl>
          </a:graphicData>
        </a:graphic>
      </p:graphicFrame>
      <p:sp>
        <p:nvSpPr>
          <p:cNvPr id="5" name="Slide Number Placeholder 4">
            <a:extLst>
              <a:ext uri="{FF2B5EF4-FFF2-40B4-BE49-F238E27FC236}">
                <a16:creationId xmlns:a16="http://schemas.microsoft.com/office/drawing/2014/main" id="{4F4E19DA-A872-D599-5033-4EAED2BB0DFF}"/>
              </a:ext>
            </a:extLst>
          </p:cNvPr>
          <p:cNvSpPr>
            <a:spLocks noGrp="1"/>
          </p:cNvSpPr>
          <p:nvPr>
            <p:ph type="sldNum" sz="quarter" idx="12"/>
          </p:nvPr>
        </p:nvSpPr>
        <p:spPr/>
        <p:txBody>
          <a:bodyPr/>
          <a:lstStyle/>
          <a:p>
            <a:fld id="{90EDC104-672A-4227-99C4-0E2CC007FDBA}" type="slidenum">
              <a:rPr lang="en-IN" smtClean="0"/>
              <a:t>19</a:t>
            </a:fld>
            <a:endParaRPr lang="en-IN"/>
          </a:p>
        </p:txBody>
      </p:sp>
    </p:spTree>
    <p:extLst>
      <p:ext uri="{BB962C8B-B14F-4D97-AF65-F5344CB8AC3E}">
        <p14:creationId xmlns:p14="http://schemas.microsoft.com/office/powerpoint/2010/main" val="1581316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ongolian Baiti" panose="03000500000000000000" pitchFamily="66" charset="0"/>
                <a:cs typeface="Mongolian Baiti" panose="03000500000000000000" pitchFamily="66" charset="0"/>
              </a:rPr>
              <a:t>Abstract</a:t>
            </a:r>
            <a:endParaRPr lang="en-IN" b="1" dirty="0">
              <a:latin typeface="Mongolian Baiti" panose="03000500000000000000" pitchFamily="66" charset="0"/>
              <a:cs typeface="Mongolian Baiti" panose="03000500000000000000" pitchFamily="66" charset="0"/>
            </a:endParaRPr>
          </a:p>
        </p:txBody>
      </p:sp>
      <p:sp>
        <p:nvSpPr>
          <p:cNvPr id="3" name="Content Placeholder 2"/>
          <p:cNvSpPr>
            <a:spLocks noGrp="1"/>
          </p:cNvSpPr>
          <p:nvPr>
            <p:ph idx="1"/>
          </p:nvPr>
        </p:nvSpPr>
        <p:spPr>
          <a:xfrm>
            <a:off x="838200" y="1690688"/>
            <a:ext cx="10515600" cy="4486275"/>
          </a:xfrm>
        </p:spPr>
        <p:txBody>
          <a:bodyPr>
            <a:normAutofit fontScale="92500" lnSpcReduction="20000"/>
          </a:bodyPr>
          <a:lstStyle/>
          <a:p>
            <a:pPr marL="0" indent="0" algn="just">
              <a:buNone/>
            </a:pPr>
            <a:r>
              <a:rPr lang="en-US" dirty="0"/>
              <a:t>Text summarization is a fundamental task in Natural Language Processing (NLP), enabling efficient extraction of key information from large textual documents. In this project, we explored abstractive text summarization using both a fine-tuned T5 model and the pretrained T5-base model on a dataset derived from WikiHow, a structured instructional text source. To ensure computational feasibility, we sampled 50,000 records from the original dataset. Our fine-tuned model was optimized to generate concise and coherent summaries while preserving essential information. We evaluated the performance of both models using standard metrics such as ROUGE scores, analyzing their effectiveness in generating high-quality summaries. The results highlight the advantages of fine-tuning for domain-specific summarization while also showcasing the capabilities of the pretrained T5-base model. This work can benefit researchers, educators, and content creators by enhancing accessibility, improving knowledge distillation, and simplifying instructional materials for broader audiences.</a:t>
            </a:r>
            <a:endParaRPr lang="en-IN" dirty="0"/>
          </a:p>
          <a:p>
            <a:pPr marL="0" indent="0">
              <a:buNone/>
            </a:pPr>
            <a:endParaRPr lang="en-IN" dirty="0">
              <a:latin typeface="Mongolian Baiti" panose="03000500000000000000" pitchFamily="66" charset="0"/>
              <a:cs typeface="Mongolian Baiti" panose="03000500000000000000" pitchFamily="66" charset="0"/>
            </a:endParaRPr>
          </a:p>
        </p:txBody>
      </p:sp>
      <p:sp>
        <p:nvSpPr>
          <p:cNvPr id="5" name="Slide Number Placeholder 4"/>
          <p:cNvSpPr>
            <a:spLocks noGrp="1"/>
          </p:cNvSpPr>
          <p:nvPr>
            <p:ph type="sldNum" sz="quarter" idx="12"/>
          </p:nvPr>
        </p:nvSpPr>
        <p:spPr/>
        <p:txBody>
          <a:bodyPr/>
          <a:lstStyle/>
          <a:p>
            <a:fld id="{90EDC104-672A-4227-99C4-0E2CC007FDBA}" type="slidenum">
              <a:rPr lang="en-IN" smtClean="0"/>
              <a:t>2</a:t>
            </a:fld>
            <a:endParaRPr lang="en-IN"/>
          </a:p>
        </p:txBody>
      </p:sp>
    </p:spTree>
    <p:extLst>
      <p:ext uri="{BB962C8B-B14F-4D97-AF65-F5344CB8AC3E}">
        <p14:creationId xmlns:p14="http://schemas.microsoft.com/office/powerpoint/2010/main" val="9300095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DE5E2-1986-3229-2E2B-40F3AF188F61}"/>
              </a:ext>
            </a:extLst>
          </p:cNvPr>
          <p:cNvSpPr>
            <a:spLocks noGrp="1"/>
          </p:cNvSpPr>
          <p:nvPr>
            <p:ph type="title"/>
          </p:nvPr>
        </p:nvSpPr>
        <p:spPr/>
        <p:txBody>
          <a:bodyPr/>
          <a:lstStyle/>
          <a:p>
            <a:r>
              <a:rPr lang="en-IN" dirty="0"/>
              <a:t>Observations</a:t>
            </a:r>
          </a:p>
        </p:txBody>
      </p:sp>
      <p:sp>
        <p:nvSpPr>
          <p:cNvPr id="3" name="Content Placeholder 2">
            <a:extLst>
              <a:ext uri="{FF2B5EF4-FFF2-40B4-BE49-F238E27FC236}">
                <a16:creationId xmlns:a16="http://schemas.microsoft.com/office/drawing/2014/main" id="{4A09F6FA-F244-E639-D378-CB7F2A28CDB7}"/>
              </a:ext>
            </a:extLst>
          </p:cNvPr>
          <p:cNvSpPr>
            <a:spLocks noGrp="1"/>
          </p:cNvSpPr>
          <p:nvPr>
            <p:ph idx="1"/>
          </p:nvPr>
        </p:nvSpPr>
        <p:spPr/>
        <p:txBody>
          <a:bodyPr/>
          <a:lstStyle/>
          <a:p>
            <a:pPr algn="just"/>
            <a:r>
              <a:rPr lang="en-US" dirty="0"/>
              <a:t>T5-Base (Pretrained) achieved the highest scores across all metrics.</a:t>
            </a:r>
          </a:p>
          <a:p>
            <a:pPr algn="just"/>
            <a:r>
              <a:rPr lang="en-US" dirty="0"/>
              <a:t>T5-Small (100K Samples) showed improvement over the 50K model, especially in ROUGE-1 and ROUGE-2.</a:t>
            </a:r>
          </a:p>
          <a:p>
            <a:pPr algn="just"/>
            <a:r>
              <a:rPr lang="en-US" dirty="0"/>
              <a:t>T5-Small (50K Samples) had the lowest scores but was the lightest model.</a:t>
            </a:r>
          </a:p>
          <a:p>
            <a:pPr algn="just"/>
            <a:r>
              <a:rPr lang="en-US" dirty="0"/>
              <a:t>Fine-tuned models still lagged behind the pretrained model in ROUGE scores.</a:t>
            </a:r>
            <a:endParaRPr lang="en-IN" dirty="0"/>
          </a:p>
        </p:txBody>
      </p:sp>
      <p:sp>
        <p:nvSpPr>
          <p:cNvPr id="5" name="Slide Number Placeholder 4">
            <a:extLst>
              <a:ext uri="{FF2B5EF4-FFF2-40B4-BE49-F238E27FC236}">
                <a16:creationId xmlns:a16="http://schemas.microsoft.com/office/drawing/2014/main" id="{40569920-717A-0FF2-81DD-70F9FBABA97D}"/>
              </a:ext>
            </a:extLst>
          </p:cNvPr>
          <p:cNvSpPr>
            <a:spLocks noGrp="1"/>
          </p:cNvSpPr>
          <p:nvPr>
            <p:ph type="sldNum" sz="quarter" idx="12"/>
          </p:nvPr>
        </p:nvSpPr>
        <p:spPr/>
        <p:txBody>
          <a:bodyPr/>
          <a:lstStyle/>
          <a:p>
            <a:fld id="{90EDC104-672A-4227-99C4-0E2CC007FDBA}" type="slidenum">
              <a:rPr lang="en-IN" smtClean="0"/>
              <a:t>20</a:t>
            </a:fld>
            <a:endParaRPr lang="en-IN"/>
          </a:p>
        </p:txBody>
      </p:sp>
    </p:spTree>
    <p:extLst>
      <p:ext uri="{BB962C8B-B14F-4D97-AF65-F5344CB8AC3E}">
        <p14:creationId xmlns:p14="http://schemas.microsoft.com/office/powerpoint/2010/main" val="3475076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20C10-B599-25F9-1E18-723CACCD8897}"/>
              </a:ext>
            </a:extLst>
          </p:cNvPr>
          <p:cNvSpPr>
            <a:spLocks noGrp="1"/>
          </p:cNvSpPr>
          <p:nvPr>
            <p:ph type="title"/>
          </p:nvPr>
        </p:nvSpPr>
        <p:spPr/>
        <p:txBody>
          <a:bodyPr/>
          <a:lstStyle/>
          <a:p>
            <a:r>
              <a:rPr lang="en-IN" b="1" dirty="0"/>
              <a:t>Challenges</a:t>
            </a:r>
          </a:p>
        </p:txBody>
      </p:sp>
      <p:sp>
        <p:nvSpPr>
          <p:cNvPr id="3" name="Content Placeholder 2">
            <a:extLst>
              <a:ext uri="{FF2B5EF4-FFF2-40B4-BE49-F238E27FC236}">
                <a16:creationId xmlns:a16="http://schemas.microsoft.com/office/drawing/2014/main" id="{EDDEE592-4699-E677-FBF4-6FEF53EF40F9}"/>
              </a:ext>
            </a:extLst>
          </p:cNvPr>
          <p:cNvSpPr>
            <a:spLocks noGrp="1"/>
          </p:cNvSpPr>
          <p:nvPr>
            <p:ph idx="1"/>
          </p:nvPr>
        </p:nvSpPr>
        <p:spPr/>
        <p:txBody>
          <a:bodyPr>
            <a:normAutofit fontScale="92500" lnSpcReduction="10000"/>
          </a:bodyPr>
          <a:lstStyle/>
          <a:p>
            <a:pPr algn="just"/>
            <a:r>
              <a:rPr lang="en-US" dirty="0"/>
              <a:t>GPU Limitations in Colab – The free-tier GPU in Google Colab was insufficient for training large models for multiple epochs, restricting the performance improvements that could be achieved.</a:t>
            </a:r>
          </a:p>
          <a:p>
            <a:pPr algn="just"/>
            <a:r>
              <a:rPr lang="en-US" dirty="0"/>
              <a:t>Limited Training Epochs – Due to computational constraints, the T5-Small model was trained for only a few epochs, potentially affecting its ability to learn complex patterns effectively.</a:t>
            </a:r>
          </a:p>
          <a:p>
            <a:pPr algn="just"/>
            <a:r>
              <a:rPr lang="en-US" dirty="0"/>
              <a:t>Handling Large Dataset – Processing the extensive WikiHow dataset required significant memory optimization, leading to dataset reduction and careful management of system resources.</a:t>
            </a:r>
          </a:p>
          <a:p>
            <a:pPr algn="just"/>
            <a:r>
              <a:rPr lang="en-US" dirty="0"/>
              <a:t>Runtime Disconnections – Frequent session timeouts and runtime disconnections in Colab disrupted the training process, requiring manual intervention and checkpointing.</a:t>
            </a:r>
            <a:endParaRPr lang="en-IN" dirty="0"/>
          </a:p>
        </p:txBody>
      </p:sp>
      <p:sp>
        <p:nvSpPr>
          <p:cNvPr id="5" name="Slide Number Placeholder 4">
            <a:extLst>
              <a:ext uri="{FF2B5EF4-FFF2-40B4-BE49-F238E27FC236}">
                <a16:creationId xmlns:a16="http://schemas.microsoft.com/office/drawing/2014/main" id="{0AEA2C9F-AC8B-A445-7D54-925D98AC352C}"/>
              </a:ext>
            </a:extLst>
          </p:cNvPr>
          <p:cNvSpPr>
            <a:spLocks noGrp="1"/>
          </p:cNvSpPr>
          <p:nvPr>
            <p:ph type="sldNum" sz="quarter" idx="12"/>
          </p:nvPr>
        </p:nvSpPr>
        <p:spPr/>
        <p:txBody>
          <a:bodyPr/>
          <a:lstStyle/>
          <a:p>
            <a:fld id="{90EDC104-672A-4227-99C4-0E2CC007FDBA}" type="slidenum">
              <a:rPr lang="en-IN" smtClean="0"/>
              <a:t>21</a:t>
            </a:fld>
            <a:endParaRPr lang="en-IN"/>
          </a:p>
        </p:txBody>
      </p:sp>
    </p:spTree>
    <p:extLst>
      <p:ext uri="{BB962C8B-B14F-4D97-AF65-F5344CB8AC3E}">
        <p14:creationId xmlns:p14="http://schemas.microsoft.com/office/powerpoint/2010/main" val="16537616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ongolian Baiti" panose="03000500000000000000" pitchFamily="66" charset="0"/>
                <a:cs typeface="Mongolian Baiti" panose="03000500000000000000" pitchFamily="66" charset="0"/>
              </a:rPr>
              <a:t>Conclusion</a:t>
            </a:r>
            <a:endParaRPr lang="en-IN" b="1" dirty="0">
              <a:latin typeface="Mongolian Baiti" panose="03000500000000000000" pitchFamily="66" charset="0"/>
              <a:cs typeface="Mongolian Baiti" panose="03000500000000000000" pitchFamily="66" charset="0"/>
            </a:endParaRPr>
          </a:p>
        </p:txBody>
      </p:sp>
      <p:sp>
        <p:nvSpPr>
          <p:cNvPr id="3" name="Content Placeholder 2"/>
          <p:cNvSpPr>
            <a:spLocks noGrp="1"/>
          </p:cNvSpPr>
          <p:nvPr>
            <p:ph idx="1"/>
          </p:nvPr>
        </p:nvSpPr>
        <p:spPr/>
        <p:txBody>
          <a:bodyPr>
            <a:normAutofit lnSpcReduction="10000"/>
          </a:bodyPr>
          <a:lstStyle/>
          <a:p>
            <a:pPr algn="just"/>
            <a:r>
              <a:rPr lang="en-IN" dirty="0"/>
              <a:t>This project aimed to develop a text summarization model using transformers trained on </a:t>
            </a:r>
            <a:r>
              <a:rPr lang="en-IN" dirty="0" err="1"/>
              <a:t>Wikihow</a:t>
            </a:r>
            <a:r>
              <a:rPr lang="en-IN" dirty="0"/>
              <a:t> dataset from Kaggle.</a:t>
            </a:r>
          </a:p>
          <a:p>
            <a:pPr algn="just"/>
            <a:r>
              <a:rPr lang="en-IN" dirty="0"/>
              <a:t>The dataset was pre-processed and only a portion of the dataset was sampled for training the model due to GPU constraints.</a:t>
            </a:r>
          </a:p>
          <a:p>
            <a:pPr algn="just"/>
            <a:r>
              <a:rPr lang="en-IN" dirty="0"/>
              <a:t>A pretrained T5  base model and two T5 small models were trained on </a:t>
            </a:r>
            <a:r>
              <a:rPr lang="en-IN" dirty="0" err="1"/>
              <a:t>Wikihow</a:t>
            </a:r>
            <a:r>
              <a:rPr lang="en-IN" dirty="0"/>
              <a:t> dataset to generate summaries.</a:t>
            </a:r>
          </a:p>
          <a:p>
            <a:pPr algn="just"/>
            <a:r>
              <a:rPr lang="en-IN" dirty="0"/>
              <a:t>The Pre-Trained T5 base model performed better than the t5 small models trained on </a:t>
            </a:r>
            <a:r>
              <a:rPr lang="en-IN" dirty="0" err="1"/>
              <a:t>Wikihow</a:t>
            </a:r>
            <a:r>
              <a:rPr lang="en-IN" dirty="0"/>
              <a:t> data.</a:t>
            </a:r>
          </a:p>
          <a:p>
            <a:pPr algn="just"/>
            <a:r>
              <a:rPr lang="en-US" dirty="0"/>
              <a:t>A </a:t>
            </a:r>
            <a:r>
              <a:rPr lang="en-US" dirty="0" err="1"/>
              <a:t>Gradio</a:t>
            </a:r>
            <a:r>
              <a:rPr lang="en-US" dirty="0"/>
              <a:t>-based web interface was developed for easy summarization.</a:t>
            </a:r>
          </a:p>
          <a:p>
            <a:pPr algn="just"/>
            <a:r>
              <a:rPr lang="en-US" dirty="0"/>
              <a:t>It allows users to input text and generate summaries effortlessly.</a:t>
            </a:r>
            <a:endParaRPr lang="en-IN" dirty="0"/>
          </a:p>
        </p:txBody>
      </p:sp>
      <p:sp>
        <p:nvSpPr>
          <p:cNvPr id="5" name="Slide Number Placeholder 4"/>
          <p:cNvSpPr>
            <a:spLocks noGrp="1"/>
          </p:cNvSpPr>
          <p:nvPr>
            <p:ph type="sldNum" sz="quarter" idx="12"/>
          </p:nvPr>
        </p:nvSpPr>
        <p:spPr/>
        <p:txBody>
          <a:bodyPr/>
          <a:lstStyle/>
          <a:p>
            <a:fld id="{90EDC104-672A-4227-99C4-0E2CC007FDBA}" type="slidenum">
              <a:rPr lang="en-IN" smtClean="0"/>
              <a:t>22</a:t>
            </a:fld>
            <a:endParaRPr lang="en-IN"/>
          </a:p>
        </p:txBody>
      </p:sp>
    </p:spTree>
    <p:extLst>
      <p:ext uri="{BB962C8B-B14F-4D97-AF65-F5344CB8AC3E}">
        <p14:creationId xmlns:p14="http://schemas.microsoft.com/office/powerpoint/2010/main" val="5979374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ongolian Baiti" panose="03000500000000000000" pitchFamily="66" charset="0"/>
                <a:cs typeface="Mongolian Baiti" panose="03000500000000000000" pitchFamily="66" charset="0"/>
              </a:rPr>
              <a:t>Future Enhancement</a:t>
            </a:r>
            <a:endParaRPr lang="en-IN" b="1" dirty="0">
              <a:latin typeface="Mongolian Baiti" panose="03000500000000000000" pitchFamily="66" charset="0"/>
              <a:cs typeface="Mongolian Baiti" panose="03000500000000000000" pitchFamily="66" charset="0"/>
            </a:endParaRPr>
          </a:p>
        </p:txBody>
      </p:sp>
      <p:sp>
        <p:nvSpPr>
          <p:cNvPr id="3" name="Content Placeholder 2"/>
          <p:cNvSpPr>
            <a:spLocks noGrp="1"/>
          </p:cNvSpPr>
          <p:nvPr>
            <p:ph idx="1"/>
          </p:nvPr>
        </p:nvSpPr>
        <p:spPr/>
        <p:txBody>
          <a:bodyPr>
            <a:normAutofit fontScale="92500" lnSpcReduction="20000"/>
          </a:bodyPr>
          <a:lstStyle/>
          <a:p>
            <a:pPr algn="just"/>
            <a:r>
              <a:rPr lang="en-IN" dirty="0"/>
              <a:t> </a:t>
            </a:r>
            <a:r>
              <a:rPr lang="en-IN" b="1" dirty="0"/>
              <a:t>Dataset Expansion </a:t>
            </a:r>
            <a:r>
              <a:rPr lang="en-IN" dirty="0"/>
              <a:t>– Incorporate diverse sources like news, research papers, and manuals for better generalization.</a:t>
            </a:r>
          </a:p>
          <a:p>
            <a:pPr algn="just"/>
            <a:r>
              <a:rPr lang="en-IN" dirty="0"/>
              <a:t> </a:t>
            </a:r>
            <a:r>
              <a:rPr lang="en-IN" b="1" dirty="0"/>
              <a:t>Advanced Models </a:t>
            </a:r>
            <a:r>
              <a:rPr lang="en-IN" dirty="0"/>
              <a:t>– Explore T5-Large, BART, or GPT-4 for improved fluency and coherence.</a:t>
            </a:r>
          </a:p>
          <a:p>
            <a:pPr algn="just"/>
            <a:r>
              <a:rPr lang="en-IN" dirty="0"/>
              <a:t> </a:t>
            </a:r>
            <a:r>
              <a:rPr lang="en-IN" b="1" dirty="0"/>
              <a:t>Training Optimization </a:t>
            </a:r>
            <a:r>
              <a:rPr lang="en-IN" dirty="0"/>
              <a:t>– Use mixed-precision, distributed learning, and dataset pruning for efficiency.</a:t>
            </a:r>
          </a:p>
          <a:p>
            <a:pPr algn="just"/>
            <a:r>
              <a:rPr lang="en-IN" dirty="0"/>
              <a:t> </a:t>
            </a:r>
            <a:r>
              <a:rPr lang="en-IN" b="1" dirty="0"/>
              <a:t>Better Evaluation </a:t>
            </a:r>
            <a:r>
              <a:rPr lang="en-IN" dirty="0"/>
              <a:t>– Add </a:t>
            </a:r>
            <a:r>
              <a:rPr lang="en-IN" dirty="0" err="1"/>
              <a:t>BERTScore</a:t>
            </a:r>
            <a:r>
              <a:rPr lang="en-IN" dirty="0"/>
              <a:t>, BLEU, and METEOR for improved semantic assessment.</a:t>
            </a:r>
          </a:p>
          <a:p>
            <a:pPr algn="just"/>
            <a:r>
              <a:rPr lang="en-IN" dirty="0"/>
              <a:t> </a:t>
            </a:r>
            <a:r>
              <a:rPr lang="en-IN" b="1" dirty="0"/>
              <a:t>Web UI Improvements </a:t>
            </a:r>
            <a:r>
              <a:rPr lang="en-IN" dirty="0"/>
              <a:t>– Enable adjustable summary length, multi-language support, and user feedback.</a:t>
            </a:r>
          </a:p>
          <a:p>
            <a:pPr marL="0" indent="0">
              <a:buNone/>
            </a:pPr>
            <a:br>
              <a:rPr lang="en-US" dirty="0"/>
            </a:br>
            <a:endParaRPr lang="en-US" dirty="0"/>
          </a:p>
        </p:txBody>
      </p:sp>
      <p:sp>
        <p:nvSpPr>
          <p:cNvPr id="5" name="Slide Number Placeholder 4"/>
          <p:cNvSpPr>
            <a:spLocks noGrp="1"/>
          </p:cNvSpPr>
          <p:nvPr>
            <p:ph type="sldNum" sz="quarter" idx="12"/>
          </p:nvPr>
        </p:nvSpPr>
        <p:spPr/>
        <p:txBody>
          <a:bodyPr/>
          <a:lstStyle/>
          <a:p>
            <a:fld id="{90EDC104-672A-4227-99C4-0E2CC007FDBA}" type="slidenum">
              <a:rPr lang="en-IN" smtClean="0"/>
              <a:t>23</a:t>
            </a:fld>
            <a:endParaRPr lang="en-IN"/>
          </a:p>
        </p:txBody>
      </p:sp>
    </p:spTree>
    <p:extLst>
      <p:ext uri="{BB962C8B-B14F-4D97-AF65-F5344CB8AC3E}">
        <p14:creationId xmlns:p14="http://schemas.microsoft.com/office/powerpoint/2010/main" val="18105269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2E879-FCCA-DC59-0616-3CCAC30F6114}"/>
              </a:ext>
            </a:extLst>
          </p:cNvPr>
          <p:cNvSpPr>
            <a:spLocks noGrp="1"/>
          </p:cNvSpPr>
          <p:nvPr>
            <p:ph type="title"/>
          </p:nvPr>
        </p:nvSpPr>
        <p:spPr/>
        <p:txBody>
          <a:bodyPr/>
          <a:lstStyle/>
          <a:p>
            <a:r>
              <a:rPr lang="en-US" b="1" dirty="0">
                <a:latin typeface="Mongolian Baiti" panose="03000500000000000000" pitchFamily="66" charset="0"/>
                <a:cs typeface="Mongolian Baiti" panose="03000500000000000000" pitchFamily="66" charset="0"/>
              </a:rPr>
              <a:t>References </a:t>
            </a:r>
            <a:endParaRPr lang="en-IN" dirty="0"/>
          </a:p>
        </p:txBody>
      </p:sp>
      <p:sp>
        <p:nvSpPr>
          <p:cNvPr id="3" name="Content Placeholder 2">
            <a:extLst>
              <a:ext uri="{FF2B5EF4-FFF2-40B4-BE49-F238E27FC236}">
                <a16:creationId xmlns:a16="http://schemas.microsoft.com/office/drawing/2014/main" id="{EA06D948-B8AE-6FB6-B0B3-EF8A6ED2A4C4}"/>
              </a:ext>
            </a:extLst>
          </p:cNvPr>
          <p:cNvSpPr>
            <a:spLocks noGrp="1"/>
          </p:cNvSpPr>
          <p:nvPr>
            <p:ph idx="1"/>
          </p:nvPr>
        </p:nvSpPr>
        <p:spPr/>
        <p:txBody>
          <a:bodyPr>
            <a:normAutofit fontScale="62500" lnSpcReduction="20000"/>
          </a:bodyPr>
          <a:lstStyle/>
          <a:p>
            <a:pPr algn="just"/>
            <a:r>
              <a:rPr lang="en-IN" b="0" i="0" dirty="0" err="1">
                <a:solidFill>
                  <a:srgbClr val="222222"/>
                </a:solidFill>
                <a:effectLst/>
                <a:latin typeface="Arial" panose="020B0604020202020204" pitchFamily="34" charset="0"/>
              </a:rPr>
              <a:t>Andhale</a:t>
            </a:r>
            <a:r>
              <a:rPr lang="en-IN" b="0" i="0" dirty="0">
                <a:solidFill>
                  <a:srgbClr val="222222"/>
                </a:solidFill>
                <a:effectLst/>
                <a:latin typeface="Arial" panose="020B0604020202020204" pitchFamily="34" charset="0"/>
              </a:rPr>
              <a:t>, N., &amp; </a:t>
            </a:r>
            <a:r>
              <a:rPr lang="en-IN" b="0" i="0" dirty="0" err="1">
                <a:solidFill>
                  <a:srgbClr val="222222"/>
                </a:solidFill>
                <a:effectLst/>
                <a:latin typeface="Arial" panose="020B0604020202020204" pitchFamily="34" charset="0"/>
              </a:rPr>
              <a:t>Bewoor</a:t>
            </a:r>
            <a:r>
              <a:rPr lang="en-IN" b="0" i="0" dirty="0">
                <a:solidFill>
                  <a:srgbClr val="222222"/>
                </a:solidFill>
                <a:effectLst/>
                <a:latin typeface="Arial" panose="020B0604020202020204" pitchFamily="34" charset="0"/>
              </a:rPr>
              <a:t>, L. A. (2016, August). An overview of text summarization techniques. In 2016 international conference on computing communication control and automation (ICCUBEA) (pp. 1-7). IEEE. https://ieeexplore.ieee.org/abstract/document/7860024/</a:t>
            </a:r>
          </a:p>
          <a:p>
            <a:pPr algn="just"/>
            <a:r>
              <a:rPr lang="en-IN" b="0" i="0" dirty="0">
                <a:solidFill>
                  <a:srgbClr val="222222"/>
                </a:solidFill>
                <a:effectLst/>
                <a:latin typeface="Arial" panose="020B0604020202020204" pitchFamily="34" charset="0"/>
              </a:rPr>
              <a:t>Jin, H., Zhang, Y., Meng, D., Wang, J., &amp; Tan, J. (2024). A comprehensive survey on process-oriented automatic text summarization with exploration of </a:t>
            </a:r>
            <a:r>
              <a:rPr lang="en-IN" b="0" i="0" dirty="0" err="1">
                <a:solidFill>
                  <a:srgbClr val="222222"/>
                </a:solidFill>
                <a:effectLst/>
                <a:latin typeface="Arial" panose="020B0604020202020204" pitchFamily="34" charset="0"/>
              </a:rPr>
              <a:t>llm</a:t>
            </a:r>
            <a:r>
              <a:rPr lang="en-IN" b="0" i="0" dirty="0">
                <a:solidFill>
                  <a:srgbClr val="222222"/>
                </a:solidFill>
                <a:effectLst/>
                <a:latin typeface="Arial" panose="020B0604020202020204" pitchFamily="34" charset="0"/>
              </a:rPr>
              <a:t>-based methods. </a:t>
            </a:r>
            <a:r>
              <a:rPr lang="en-IN" b="0" i="0" dirty="0" err="1">
                <a:solidFill>
                  <a:srgbClr val="222222"/>
                </a:solidFill>
                <a:effectLst/>
                <a:latin typeface="Arial" panose="020B0604020202020204" pitchFamily="34" charset="0"/>
              </a:rPr>
              <a:t>arXiv</a:t>
            </a:r>
            <a:r>
              <a:rPr lang="en-IN" b="0" i="0" dirty="0">
                <a:solidFill>
                  <a:srgbClr val="222222"/>
                </a:solidFill>
                <a:effectLst/>
                <a:latin typeface="Arial" panose="020B0604020202020204" pitchFamily="34" charset="0"/>
              </a:rPr>
              <a:t> preprint arXiv:2403.02901. https://arxiv.org/abs/2403.02901</a:t>
            </a:r>
          </a:p>
          <a:p>
            <a:pPr algn="just"/>
            <a:r>
              <a:rPr lang="en-IN" b="0" i="0" dirty="0">
                <a:solidFill>
                  <a:srgbClr val="222222"/>
                </a:solidFill>
                <a:effectLst/>
                <a:latin typeface="Arial" panose="020B0604020202020204" pitchFamily="34" charset="0"/>
              </a:rPr>
              <a:t>Shah, S., Chandrasekaran, D., </a:t>
            </a:r>
            <a:r>
              <a:rPr lang="en-IN" b="0" i="0" dirty="0" err="1">
                <a:solidFill>
                  <a:srgbClr val="222222"/>
                </a:solidFill>
                <a:effectLst/>
                <a:latin typeface="Arial" panose="020B0604020202020204" pitchFamily="34" charset="0"/>
              </a:rPr>
              <a:t>Ryali</a:t>
            </a:r>
            <a:r>
              <a:rPr lang="en-IN" b="0" i="0" dirty="0">
                <a:solidFill>
                  <a:srgbClr val="222222"/>
                </a:solidFill>
                <a:effectLst/>
                <a:latin typeface="Arial" panose="020B0604020202020204" pitchFamily="34" charset="0"/>
              </a:rPr>
              <a:t>, S., &amp; Venkatesh, R. (2024). Topic Driven Text Summarization with Defragmentation using LLMs. </a:t>
            </a:r>
            <a:r>
              <a:rPr lang="en-IN" b="0" i="0" dirty="0" err="1">
                <a:solidFill>
                  <a:srgbClr val="222222"/>
                </a:solidFill>
                <a:effectLst/>
                <a:latin typeface="Arial" panose="020B0604020202020204" pitchFamily="34" charset="0"/>
              </a:rPr>
              <a:t>Authorea</a:t>
            </a:r>
            <a:r>
              <a:rPr lang="en-IN" b="0" i="0" dirty="0">
                <a:solidFill>
                  <a:srgbClr val="222222"/>
                </a:solidFill>
                <a:effectLst/>
                <a:latin typeface="Arial" panose="020B0604020202020204" pitchFamily="34" charset="0"/>
              </a:rPr>
              <a:t> Preprints. https://www.techrxiv.org/doi/full/10.36227/techrxiv.173834656.60621764</a:t>
            </a:r>
          </a:p>
          <a:p>
            <a:pPr algn="just"/>
            <a:r>
              <a:rPr lang="en-IN" b="0" i="0" dirty="0">
                <a:solidFill>
                  <a:srgbClr val="222222"/>
                </a:solidFill>
                <a:effectLst/>
                <a:latin typeface="Arial" panose="020B0604020202020204" pitchFamily="34" charset="0"/>
              </a:rPr>
              <a:t>Yuan, D., Rastogi, E., Zhao, F., Goyal, S., Naik, G., &amp; Rajagopal, S. P. (2024). Evaluate Summarization in Fine-Granularity: Auto Evaluation with LLM. </a:t>
            </a:r>
            <a:r>
              <a:rPr lang="en-IN" b="0" i="0" dirty="0" err="1">
                <a:solidFill>
                  <a:srgbClr val="222222"/>
                </a:solidFill>
                <a:effectLst/>
                <a:latin typeface="Arial" panose="020B0604020202020204" pitchFamily="34" charset="0"/>
              </a:rPr>
              <a:t>arXiv</a:t>
            </a:r>
            <a:r>
              <a:rPr lang="en-IN" b="0" i="0" dirty="0">
                <a:solidFill>
                  <a:srgbClr val="222222"/>
                </a:solidFill>
                <a:effectLst/>
                <a:latin typeface="Arial" panose="020B0604020202020204" pitchFamily="34" charset="0"/>
              </a:rPr>
              <a:t> preprint arXiv:2412.19906. https://arxiv.org/abs/2412.19906</a:t>
            </a:r>
          </a:p>
          <a:p>
            <a:pPr algn="just"/>
            <a:r>
              <a:rPr lang="en-IN" b="0" i="0" dirty="0">
                <a:solidFill>
                  <a:srgbClr val="222222"/>
                </a:solidFill>
                <a:effectLst/>
                <a:latin typeface="Arial" panose="020B0604020202020204" pitchFamily="34" charset="0"/>
              </a:rPr>
              <a:t>Tran, T., Nguyen, D., Nguyen, A., &amp; Golen, E. (2018, May). Sentiment analysis of marijuana content via Facebook emoji-based reactions. In 2018 IEEE International Conference on Communications (ICC) (pp. 1-6). IEEE.</a:t>
            </a:r>
          </a:p>
          <a:p>
            <a:pPr algn="just"/>
            <a:r>
              <a:rPr lang="en-IN" b="0" i="0" dirty="0">
                <a:solidFill>
                  <a:srgbClr val="222222"/>
                </a:solidFill>
                <a:effectLst/>
                <a:latin typeface="Arial" panose="020B0604020202020204" pitchFamily="34" charset="0"/>
              </a:rPr>
              <a:t>Web References:</a:t>
            </a:r>
          </a:p>
          <a:p>
            <a:pPr algn="just"/>
            <a:r>
              <a:rPr lang="en-IN" b="0" i="0" dirty="0">
                <a:solidFill>
                  <a:srgbClr val="222222"/>
                </a:solidFill>
                <a:effectLst/>
                <a:latin typeface="Arial" panose="020B0604020202020204" pitchFamily="34" charset="0"/>
              </a:rPr>
              <a:t>T5 for text summarization in 7 lines of code : https://medium.com/artificialis/t5-for-text-summarization-in-7-lines-of-code-b665c9e40771</a:t>
            </a:r>
          </a:p>
          <a:p>
            <a:endParaRPr lang="en-IN" b="0" i="0" dirty="0">
              <a:solidFill>
                <a:srgbClr val="222222"/>
              </a:solidFill>
              <a:effectLst/>
              <a:latin typeface="Arial" panose="020B0604020202020204" pitchFamily="34" charset="0"/>
            </a:endParaRPr>
          </a:p>
          <a:p>
            <a:pPr marL="0" indent="0">
              <a:buNone/>
            </a:pPr>
            <a:endParaRPr lang="en-IN" dirty="0"/>
          </a:p>
        </p:txBody>
      </p:sp>
      <p:sp>
        <p:nvSpPr>
          <p:cNvPr id="5" name="Slide Number Placeholder 4">
            <a:extLst>
              <a:ext uri="{FF2B5EF4-FFF2-40B4-BE49-F238E27FC236}">
                <a16:creationId xmlns:a16="http://schemas.microsoft.com/office/drawing/2014/main" id="{043AE9EC-4D3A-EB02-BC1B-6265A76BB041}"/>
              </a:ext>
            </a:extLst>
          </p:cNvPr>
          <p:cNvSpPr>
            <a:spLocks noGrp="1"/>
          </p:cNvSpPr>
          <p:nvPr>
            <p:ph type="sldNum" sz="quarter" idx="12"/>
          </p:nvPr>
        </p:nvSpPr>
        <p:spPr/>
        <p:txBody>
          <a:bodyPr/>
          <a:lstStyle/>
          <a:p>
            <a:fld id="{90EDC104-672A-4227-99C4-0E2CC007FDBA}" type="slidenum">
              <a:rPr lang="en-IN" smtClean="0"/>
              <a:t>24</a:t>
            </a:fld>
            <a:endParaRPr lang="en-IN"/>
          </a:p>
        </p:txBody>
      </p:sp>
    </p:spTree>
    <p:extLst>
      <p:ext uri="{BB962C8B-B14F-4D97-AF65-F5344CB8AC3E}">
        <p14:creationId xmlns:p14="http://schemas.microsoft.com/office/powerpoint/2010/main" val="728640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ongolian Baiti" panose="03000500000000000000" pitchFamily="66" charset="0"/>
                <a:cs typeface="Mongolian Baiti" panose="03000500000000000000" pitchFamily="66" charset="0"/>
              </a:rPr>
              <a:t>Introduction</a:t>
            </a:r>
            <a:endParaRPr lang="en-IN" dirty="0">
              <a:latin typeface="Mongolian Baiti" panose="03000500000000000000" pitchFamily="66" charset="0"/>
              <a:cs typeface="Mongolian Baiti" panose="03000500000000000000" pitchFamily="66" charset="0"/>
            </a:endParaRPr>
          </a:p>
        </p:txBody>
      </p:sp>
      <p:sp>
        <p:nvSpPr>
          <p:cNvPr id="3" name="Content Placeholder 2"/>
          <p:cNvSpPr>
            <a:spLocks noGrp="1"/>
          </p:cNvSpPr>
          <p:nvPr>
            <p:ph idx="1"/>
          </p:nvPr>
        </p:nvSpPr>
        <p:spPr/>
        <p:txBody>
          <a:bodyPr>
            <a:normAutofit fontScale="85000" lnSpcReduction="10000"/>
          </a:bodyPr>
          <a:lstStyle/>
          <a:p>
            <a:pPr algn="just"/>
            <a:br>
              <a:rPr lang="en-US" dirty="0"/>
            </a:br>
            <a:r>
              <a:rPr lang="en-US" dirty="0"/>
              <a:t>With the rapid growth of digital content, extracting key information efficiently has become a major challenge.</a:t>
            </a:r>
          </a:p>
          <a:p>
            <a:pPr algn="just"/>
            <a:r>
              <a:rPr lang="en-US" b="1" dirty="0"/>
              <a:t>Text summarization </a:t>
            </a:r>
            <a:r>
              <a:rPr lang="en-US" dirty="0"/>
              <a:t>helps by condensing large amounts of text into concise, meaningful summaries, improving accessibility and comprehension.</a:t>
            </a:r>
          </a:p>
          <a:p>
            <a:pPr algn="just"/>
            <a:r>
              <a:rPr lang="en-US" b="1" dirty="0"/>
              <a:t>Abstractive summarization </a:t>
            </a:r>
            <a:r>
              <a:rPr lang="en-US" dirty="0"/>
              <a:t>goes beyond extraction by generating human-like summaries, making it valuable for education, research, and content creation.</a:t>
            </a:r>
          </a:p>
          <a:p>
            <a:pPr algn="just"/>
            <a:r>
              <a:rPr lang="en-US" dirty="0"/>
              <a:t>Recent advancements in transformer-based models like </a:t>
            </a:r>
            <a:r>
              <a:rPr lang="en-US" b="1" dirty="0"/>
              <a:t>T5</a:t>
            </a:r>
            <a:r>
              <a:rPr lang="en-US" dirty="0"/>
              <a:t> have significantly improved summarization quality.</a:t>
            </a:r>
          </a:p>
          <a:p>
            <a:pPr algn="just"/>
            <a:r>
              <a:rPr lang="en-US" dirty="0"/>
              <a:t>In this project, we explore </a:t>
            </a:r>
            <a:r>
              <a:rPr lang="en-US" b="1" dirty="0"/>
              <a:t>T5-based abstractive summarization </a:t>
            </a:r>
            <a:r>
              <a:rPr lang="en-US" dirty="0"/>
              <a:t>on a WikiHow dataset, comparing a fine-tuned model with the pretrained T5-base model to analyze their effectiveness.</a:t>
            </a:r>
            <a:endParaRPr lang="en-IN" dirty="0"/>
          </a:p>
          <a:p>
            <a:pPr marL="0" indent="0" algn="l">
              <a:buNone/>
            </a:pPr>
            <a:endParaRPr lang="en-IN" dirty="0"/>
          </a:p>
        </p:txBody>
      </p:sp>
      <p:sp>
        <p:nvSpPr>
          <p:cNvPr id="5" name="Slide Number Placeholder 4"/>
          <p:cNvSpPr>
            <a:spLocks noGrp="1"/>
          </p:cNvSpPr>
          <p:nvPr>
            <p:ph type="sldNum" sz="quarter" idx="12"/>
          </p:nvPr>
        </p:nvSpPr>
        <p:spPr/>
        <p:txBody>
          <a:bodyPr/>
          <a:lstStyle/>
          <a:p>
            <a:fld id="{90EDC104-672A-4227-99C4-0E2CC007FDBA}" type="slidenum">
              <a:rPr lang="en-IN" smtClean="0"/>
              <a:t>3</a:t>
            </a:fld>
            <a:endParaRPr lang="en-IN"/>
          </a:p>
        </p:txBody>
      </p:sp>
    </p:spTree>
    <p:extLst>
      <p:ext uri="{BB962C8B-B14F-4D97-AF65-F5344CB8AC3E}">
        <p14:creationId xmlns:p14="http://schemas.microsoft.com/office/powerpoint/2010/main" val="2565340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1325563"/>
          </a:xfrm>
        </p:spPr>
        <p:txBody>
          <a:bodyPr/>
          <a:lstStyle/>
          <a:p>
            <a:r>
              <a:rPr lang="en-US" b="1" dirty="0">
                <a:latin typeface="Mongolian Baiti" panose="03000500000000000000" pitchFamily="66" charset="0"/>
                <a:cs typeface="Mongolian Baiti" panose="03000500000000000000" pitchFamily="66" charset="0"/>
              </a:rPr>
              <a:t>Need of study</a:t>
            </a:r>
            <a:endParaRPr lang="en-IN" b="1" dirty="0">
              <a:latin typeface="Mongolian Baiti" panose="03000500000000000000" pitchFamily="66" charset="0"/>
              <a:cs typeface="Mongolian Baiti" panose="03000500000000000000" pitchFamily="66" charset="0"/>
            </a:endParaRPr>
          </a:p>
        </p:txBody>
      </p:sp>
      <p:sp>
        <p:nvSpPr>
          <p:cNvPr id="3" name="Content Placeholder 2"/>
          <p:cNvSpPr>
            <a:spLocks noGrp="1"/>
          </p:cNvSpPr>
          <p:nvPr>
            <p:ph idx="1"/>
          </p:nvPr>
        </p:nvSpPr>
        <p:spPr>
          <a:xfrm>
            <a:off x="838200" y="1462088"/>
            <a:ext cx="10515600" cy="4894262"/>
          </a:xfrm>
        </p:spPr>
        <p:txBody>
          <a:bodyPr>
            <a:normAutofit/>
          </a:bodyPr>
          <a:lstStyle/>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800" b="0" i="0" u="none" strike="noStrike" kern="1200" cap="none" spc="0" normalizeH="0" baseline="0" noProof="0" dirty="0">
                <a:ln>
                  <a:noFill/>
                </a:ln>
                <a:solidFill>
                  <a:prstClr val="black"/>
                </a:solidFill>
                <a:effectLst/>
                <a:uLnTx/>
                <a:uFillTx/>
                <a:latin typeface="Calibri" panose="020F0502020204030204"/>
                <a:ea typeface="+mn-ea"/>
                <a:cs typeface="+mn-cs"/>
              </a:rPr>
              <a:t>Growing Information Overload :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Vast amounts of textual data make manual content processing time-consuming and inefficient.</a:t>
            </a:r>
            <a:endParaRPr kumimoji="0" lang="en-IN"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800" b="0" i="0" u="none" strike="noStrike" kern="1200" cap="none" spc="0" normalizeH="0" baseline="0" noProof="0" dirty="0">
                <a:ln>
                  <a:noFill/>
                </a:ln>
                <a:solidFill>
                  <a:prstClr val="black"/>
                </a:solidFill>
                <a:effectLst/>
                <a:uLnTx/>
                <a:uFillTx/>
                <a:latin typeface="Calibri" panose="020F0502020204030204"/>
                <a:ea typeface="+mn-ea"/>
                <a:cs typeface="+mn-cs"/>
              </a:rPr>
              <a:t>Enhancing Information Accessibility :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Summarization helps users quickly grasp key points from lengthy instructional or educational content.</a:t>
            </a:r>
            <a:endParaRPr kumimoji="0" lang="en-IN"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800" b="0" i="0" u="none" strike="noStrike" kern="1200" cap="none" spc="0" normalizeH="0" baseline="0" noProof="0" dirty="0">
                <a:ln>
                  <a:noFill/>
                </a:ln>
                <a:solidFill>
                  <a:prstClr val="black"/>
                </a:solidFill>
                <a:effectLst/>
                <a:uLnTx/>
                <a:uFillTx/>
                <a:latin typeface="Calibri" panose="020F0502020204030204"/>
                <a:ea typeface="+mn-ea"/>
                <a:cs typeface="+mn-cs"/>
              </a:rPr>
              <a:t> Applications Across Multiple Domains like Education, Media, Business.</a:t>
            </a:r>
          </a:p>
          <a:p>
            <a:pPr marL="0" indent="0">
              <a:buNone/>
            </a:pPr>
            <a:endParaRPr lang="en-US" sz="1400" dirty="0">
              <a:latin typeface="Mongolian Baiti" panose="03000500000000000000" pitchFamily="66" charset="0"/>
              <a:cs typeface="Mongolian Baiti" panose="03000500000000000000" pitchFamily="66" charset="0"/>
            </a:endParaRPr>
          </a:p>
        </p:txBody>
      </p:sp>
      <p:sp>
        <p:nvSpPr>
          <p:cNvPr id="5" name="Slide Number Placeholder 4"/>
          <p:cNvSpPr>
            <a:spLocks noGrp="1"/>
          </p:cNvSpPr>
          <p:nvPr>
            <p:ph type="sldNum" sz="quarter" idx="12"/>
          </p:nvPr>
        </p:nvSpPr>
        <p:spPr/>
        <p:txBody>
          <a:bodyPr/>
          <a:lstStyle/>
          <a:p>
            <a:fld id="{90EDC104-672A-4227-99C4-0E2CC007FDBA}" type="slidenum">
              <a:rPr lang="en-IN" smtClean="0"/>
              <a:t>4</a:t>
            </a:fld>
            <a:endParaRPr lang="en-IN"/>
          </a:p>
        </p:txBody>
      </p:sp>
    </p:spTree>
    <p:extLst>
      <p:ext uri="{BB962C8B-B14F-4D97-AF65-F5344CB8AC3E}">
        <p14:creationId xmlns:p14="http://schemas.microsoft.com/office/powerpoint/2010/main" val="2884258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1528763" algn="l"/>
              </a:tabLst>
            </a:pPr>
            <a:r>
              <a:rPr lang="en-US" b="1" dirty="0">
                <a:latin typeface="Mongolian Baiti" panose="03000500000000000000" pitchFamily="66" charset="0"/>
                <a:cs typeface="Mongolian Baiti" panose="03000500000000000000" pitchFamily="66" charset="0"/>
              </a:rPr>
              <a:t>Problem Statement</a:t>
            </a:r>
            <a:endParaRPr lang="en-IN" b="1" dirty="0">
              <a:latin typeface="Mongolian Baiti" panose="03000500000000000000" pitchFamily="66" charset="0"/>
              <a:cs typeface="Mongolian Baiti" panose="03000500000000000000" pitchFamily="66" charset="0"/>
            </a:endParaRPr>
          </a:p>
        </p:txBody>
      </p:sp>
      <p:sp>
        <p:nvSpPr>
          <p:cNvPr id="3" name="Content Placeholder 2"/>
          <p:cNvSpPr>
            <a:spLocks noGrp="1"/>
          </p:cNvSpPr>
          <p:nvPr>
            <p:ph idx="1"/>
          </p:nvPr>
        </p:nvSpPr>
        <p:spPr/>
        <p:txBody>
          <a:bodyPr>
            <a:normAutofit/>
          </a:bodyPr>
          <a:lstStyle/>
          <a:p>
            <a:pPr marL="0" indent="0" algn="just">
              <a:buNone/>
            </a:pPr>
            <a:r>
              <a:rPr lang="en-US" dirty="0"/>
              <a:t>With the increasing volume of textual data, extracting key information efficiently is challenging. This project aims to develop an automated text summarization system using NLP techniques to generate concise and meaningful summaries while preserving essential information.</a:t>
            </a:r>
          </a:p>
          <a:p>
            <a:pPr marL="0" indent="0" algn="just">
              <a:buNone/>
            </a:pPr>
            <a:endParaRPr lang="en-IN" dirty="0">
              <a:latin typeface="Mongolian Baiti" panose="03000500000000000000" pitchFamily="66" charset="0"/>
              <a:cs typeface="Mongolian Baiti" panose="03000500000000000000" pitchFamily="66" charset="0"/>
            </a:endParaRPr>
          </a:p>
        </p:txBody>
      </p:sp>
      <p:sp>
        <p:nvSpPr>
          <p:cNvPr id="5" name="Slide Number Placeholder 4"/>
          <p:cNvSpPr>
            <a:spLocks noGrp="1"/>
          </p:cNvSpPr>
          <p:nvPr>
            <p:ph type="sldNum" sz="quarter" idx="12"/>
          </p:nvPr>
        </p:nvSpPr>
        <p:spPr/>
        <p:txBody>
          <a:bodyPr/>
          <a:lstStyle/>
          <a:p>
            <a:fld id="{90EDC104-672A-4227-99C4-0E2CC007FDBA}" type="slidenum">
              <a:rPr lang="en-IN" smtClean="0"/>
              <a:t>5</a:t>
            </a:fld>
            <a:endParaRPr lang="en-IN"/>
          </a:p>
        </p:txBody>
      </p:sp>
    </p:spTree>
    <p:extLst>
      <p:ext uri="{BB962C8B-B14F-4D97-AF65-F5344CB8AC3E}">
        <p14:creationId xmlns:p14="http://schemas.microsoft.com/office/powerpoint/2010/main" val="2898404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ongolian Baiti" panose="03000500000000000000" pitchFamily="66" charset="0"/>
                <a:cs typeface="Mongolian Baiti" panose="03000500000000000000" pitchFamily="66" charset="0"/>
              </a:rPr>
              <a:t>Objectives</a:t>
            </a:r>
            <a:endParaRPr lang="en-IN" b="1" dirty="0">
              <a:latin typeface="Mongolian Baiti" panose="03000500000000000000" pitchFamily="66" charset="0"/>
              <a:cs typeface="Mongolian Baiti" panose="03000500000000000000" pitchFamily="66" charset="0"/>
            </a:endParaRPr>
          </a:p>
        </p:txBody>
      </p:sp>
      <p:sp>
        <p:nvSpPr>
          <p:cNvPr id="3" name="Content Placeholder 2"/>
          <p:cNvSpPr>
            <a:spLocks noGrp="1"/>
          </p:cNvSpPr>
          <p:nvPr>
            <p:ph idx="1"/>
          </p:nvPr>
        </p:nvSpPr>
        <p:spPr>
          <a:xfrm>
            <a:off x="838200" y="1600200"/>
            <a:ext cx="10515600" cy="4576763"/>
          </a:xfrm>
        </p:spPr>
        <p:txBody>
          <a:bodyPr>
            <a:normAutofit/>
          </a:bodyPr>
          <a:lstStyle/>
          <a:p>
            <a:pPr marL="0" indent="0" algn="just">
              <a:buNone/>
            </a:pPr>
            <a:r>
              <a:rPr lang="en-US" dirty="0"/>
              <a:t>This project aims to extract and highlight the most important information from lengthy instructional texts in the </a:t>
            </a:r>
            <a:r>
              <a:rPr lang="en-US" dirty="0" err="1"/>
              <a:t>wikiHow</a:t>
            </a:r>
            <a:r>
              <a:rPr lang="en-US" dirty="0"/>
              <a:t> dataset using Large Language Models (LLMs). The objective is to enhance readability and comprehension, making instructional content more accessible and efficient for users. The project will also address challenges such as maintaining coherence, factual accuracy, and instructional clarity in the generated summaries.</a:t>
            </a:r>
          </a:p>
          <a:p>
            <a:pPr marL="0" indent="0">
              <a:buNone/>
            </a:pPr>
            <a:endParaRPr lang="en-IN" dirty="0"/>
          </a:p>
        </p:txBody>
      </p:sp>
      <p:sp>
        <p:nvSpPr>
          <p:cNvPr id="5" name="Slide Number Placeholder 4"/>
          <p:cNvSpPr>
            <a:spLocks noGrp="1"/>
          </p:cNvSpPr>
          <p:nvPr>
            <p:ph type="sldNum" sz="quarter" idx="12"/>
          </p:nvPr>
        </p:nvSpPr>
        <p:spPr/>
        <p:txBody>
          <a:bodyPr/>
          <a:lstStyle/>
          <a:p>
            <a:fld id="{90EDC104-672A-4227-99C4-0E2CC007FDBA}" type="slidenum">
              <a:rPr lang="en-IN" smtClean="0"/>
              <a:t>6</a:t>
            </a:fld>
            <a:endParaRPr lang="en-IN"/>
          </a:p>
        </p:txBody>
      </p:sp>
      <p:sp>
        <p:nvSpPr>
          <p:cNvPr id="9" name="Rectangle 4">
            <a:extLst>
              <a:ext uri="{FF2B5EF4-FFF2-40B4-BE49-F238E27FC236}">
                <a16:creationId xmlns:a16="http://schemas.microsoft.com/office/drawing/2014/main" id="{69E2295E-874D-2563-AF37-9BFD2AC4DBC2}"/>
              </a:ext>
            </a:extLst>
          </p:cNvPr>
          <p:cNvSpPr>
            <a:spLocks noChangeArrowheads="1"/>
          </p:cNvSpPr>
          <p:nvPr/>
        </p:nvSpPr>
        <p:spPr bwMode="auto">
          <a:xfrm>
            <a:off x="0" y="0"/>
            <a:ext cx="280035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35722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g2bdeb4cd123_0_247"/>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Arial Narrow"/>
              <a:buNone/>
            </a:pPr>
            <a:r>
              <a:rPr lang="en-US" sz="3500" b="1" u="sng" dirty="0">
                <a:latin typeface="Mongolian Baiti" panose="03000500000000000000" pitchFamily="66" charset="0"/>
                <a:ea typeface="Arial Narrow"/>
                <a:cs typeface="Mongolian Baiti" panose="03000500000000000000" pitchFamily="66" charset="0"/>
                <a:sym typeface="Arial Narrow"/>
              </a:rPr>
              <a:t>Related Work – (4-5 papers)</a:t>
            </a:r>
            <a:endParaRPr sz="3500" b="1" u="sng" dirty="0">
              <a:latin typeface="Mongolian Baiti" panose="03000500000000000000" pitchFamily="66" charset="0"/>
              <a:ea typeface="Arial Narrow"/>
              <a:cs typeface="Mongolian Baiti" panose="03000500000000000000" pitchFamily="66" charset="0"/>
              <a:sym typeface="Arial Narrow"/>
            </a:endParaRPr>
          </a:p>
        </p:txBody>
      </p:sp>
      <p:pic>
        <p:nvPicPr>
          <p:cNvPr id="4" name="Content Placeholder 3">
            <a:extLst>
              <a:ext uri="{FF2B5EF4-FFF2-40B4-BE49-F238E27FC236}">
                <a16:creationId xmlns:a16="http://schemas.microsoft.com/office/drawing/2014/main" id="{C597B558-F29C-857F-2518-374C6D1658A8}"/>
              </a:ext>
            </a:extLst>
          </p:cNvPr>
          <p:cNvPicPr>
            <a:picLocks noGrp="1" noChangeAspect="1"/>
          </p:cNvPicPr>
          <p:nvPr>
            <p:ph idx="1"/>
          </p:nvPr>
        </p:nvPicPr>
        <p:blipFill>
          <a:blip r:embed="rId3"/>
          <a:stretch>
            <a:fillRect/>
          </a:stretch>
        </p:blipFill>
        <p:spPr>
          <a:xfrm>
            <a:off x="1135782" y="1498311"/>
            <a:ext cx="9271792" cy="4678652"/>
          </a:xfrm>
        </p:spPr>
      </p:pic>
      <p:sp>
        <p:nvSpPr>
          <p:cNvPr id="141" name="Google Shape;141;g2bdeb4cd123_0_247"/>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extLst>
      <p:ext uri="{BB962C8B-B14F-4D97-AF65-F5344CB8AC3E}">
        <p14:creationId xmlns:p14="http://schemas.microsoft.com/office/powerpoint/2010/main" val="2735386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Mongolian Baiti" panose="03000500000000000000" pitchFamily="66" charset="0"/>
                <a:cs typeface="Mongolian Baiti" panose="03000500000000000000" pitchFamily="66" charset="0"/>
              </a:rPr>
              <a:t>Proposed Methodology [ Max. 3 Slides ]</a:t>
            </a:r>
            <a:endParaRPr lang="en-IN" b="1" dirty="0">
              <a:latin typeface="Mongolian Baiti" panose="03000500000000000000" pitchFamily="66" charset="0"/>
              <a:cs typeface="Mongolian Baiti" panose="03000500000000000000" pitchFamily="66" charset="0"/>
            </a:endParaRPr>
          </a:p>
        </p:txBody>
      </p:sp>
      <p:sp>
        <p:nvSpPr>
          <p:cNvPr id="5" name="Slide Number Placeholder 4"/>
          <p:cNvSpPr>
            <a:spLocks noGrp="1"/>
          </p:cNvSpPr>
          <p:nvPr>
            <p:ph type="sldNum" sz="quarter" idx="12"/>
          </p:nvPr>
        </p:nvSpPr>
        <p:spPr/>
        <p:txBody>
          <a:bodyPr/>
          <a:lstStyle/>
          <a:p>
            <a:fld id="{90EDC104-672A-4227-99C4-0E2CC007FDBA}" type="slidenum">
              <a:rPr lang="en-IN" smtClean="0"/>
              <a:t>8</a:t>
            </a:fld>
            <a:endParaRPr lang="en-IN"/>
          </a:p>
        </p:txBody>
      </p:sp>
      <p:pic>
        <p:nvPicPr>
          <p:cNvPr id="6" name="Content Placeholder 5">
            <a:extLst>
              <a:ext uri="{FF2B5EF4-FFF2-40B4-BE49-F238E27FC236}">
                <a16:creationId xmlns:a16="http://schemas.microsoft.com/office/drawing/2014/main" id="{CDFA4499-D684-E670-DC81-540934936B33}"/>
              </a:ext>
            </a:extLst>
          </p:cNvPr>
          <p:cNvPicPr>
            <a:picLocks noGrp="1" noChangeAspect="1"/>
          </p:cNvPicPr>
          <p:nvPr>
            <p:ph idx="1"/>
          </p:nvPr>
        </p:nvPicPr>
        <p:blipFill>
          <a:blip r:embed="rId2"/>
          <a:stretch>
            <a:fillRect/>
          </a:stretch>
        </p:blipFill>
        <p:spPr>
          <a:xfrm>
            <a:off x="838200" y="1761423"/>
            <a:ext cx="10515600" cy="4004110"/>
          </a:xfrm>
          <a:prstGeom prst="rect">
            <a:avLst/>
          </a:prstGeom>
        </p:spPr>
      </p:pic>
    </p:spTree>
    <p:extLst>
      <p:ext uri="{BB962C8B-B14F-4D97-AF65-F5344CB8AC3E}">
        <p14:creationId xmlns:p14="http://schemas.microsoft.com/office/powerpoint/2010/main" val="1125428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a:t>
            </a:r>
            <a:endParaRPr lang="en-IN" dirty="0"/>
          </a:p>
        </p:txBody>
      </p:sp>
      <p:sp>
        <p:nvSpPr>
          <p:cNvPr id="3" name="Content Placeholder 2"/>
          <p:cNvSpPr>
            <a:spLocks noGrp="1"/>
          </p:cNvSpPr>
          <p:nvPr>
            <p:ph idx="1"/>
          </p:nvPr>
        </p:nvSpPr>
        <p:spPr/>
        <p:txBody>
          <a:bodyPr>
            <a:normAutofit fontScale="92500" lnSpcReduction="20000"/>
          </a:bodyPr>
          <a:lstStyle/>
          <a:p>
            <a:pPr algn="just"/>
            <a:r>
              <a:rPr lang="en-IN" b="1" dirty="0">
                <a:latin typeface="Arial Narrow" panose="020B0606020202030204" pitchFamily="34" charset="0"/>
              </a:rPr>
              <a:t>Source of Dataset: </a:t>
            </a:r>
            <a:r>
              <a:rPr lang="en-IN" dirty="0">
                <a:latin typeface="Arial Narrow" panose="020B0606020202030204" pitchFamily="34" charset="0"/>
              </a:rPr>
              <a:t>The dataset is obtained from Kaggle. </a:t>
            </a:r>
            <a:r>
              <a:rPr lang="en-IN" dirty="0">
                <a:latin typeface="Arial Narrow" panose="020B0606020202030204" pitchFamily="34" charset="0"/>
                <a:hlinkClick r:id="rId2"/>
              </a:rPr>
              <a:t>https://www.kaggle.com/datasets/varunucl/wikihow-summarization</a:t>
            </a:r>
            <a:endParaRPr lang="en-IN" dirty="0">
              <a:latin typeface="Arial Narrow" panose="020B0606020202030204" pitchFamily="34" charset="0"/>
            </a:endParaRPr>
          </a:p>
          <a:p>
            <a:pPr algn="just"/>
            <a:r>
              <a:rPr lang="en-US" b="1" dirty="0"/>
              <a:t>Number of Observations:</a:t>
            </a:r>
          </a:p>
          <a:p>
            <a:pPr algn="just">
              <a:buFont typeface="Arial" panose="020B0604020202020204" pitchFamily="34" charset="0"/>
              <a:buChar char="•"/>
            </a:pPr>
            <a:r>
              <a:rPr lang="en-US" dirty="0"/>
              <a:t>The dataset contains around </a:t>
            </a:r>
            <a:r>
              <a:rPr lang="en-US" b="1" dirty="0"/>
              <a:t>230,000+ articles</a:t>
            </a:r>
            <a:r>
              <a:rPr lang="en-US" dirty="0"/>
              <a:t> with corresponding summaries.</a:t>
            </a:r>
          </a:p>
          <a:p>
            <a:pPr algn="just"/>
            <a:r>
              <a:rPr lang="en-US" b="1" dirty="0"/>
              <a:t>Column/Feature Details:</a:t>
            </a:r>
          </a:p>
          <a:p>
            <a:pPr marL="0" indent="0" algn="just">
              <a:buNone/>
            </a:pPr>
            <a:r>
              <a:rPr lang="en-US" b="1" dirty="0"/>
              <a:t>     Title</a:t>
            </a:r>
            <a:r>
              <a:rPr lang="en-US" dirty="0"/>
              <a:t> – The title of the </a:t>
            </a:r>
            <a:r>
              <a:rPr lang="en-US" dirty="0" err="1"/>
              <a:t>wikiHow</a:t>
            </a:r>
            <a:r>
              <a:rPr lang="en-US" dirty="0"/>
              <a:t> article. </a:t>
            </a:r>
          </a:p>
          <a:p>
            <a:pPr marL="0" indent="0" algn="just">
              <a:buNone/>
            </a:pPr>
            <a:r>
              <a:rPr lang="en-US" b="1" dirty="0"/>
              <a:t>     Headline</a:t>
            </a:r>
            <a:r>
              <a:rPr lang="en-US" dirty="0"/>
              <a:t> – A short summary or description of the article.</a:t>
            </a:r>
          </a:p>
          <a:p>
            <a:pPr marL="0" indent="0" algn="just">
              <a:buNone/>
            </a:pPr>
            <a:r>
              <a:rPr lang="en-US" b="1" dirty="0"/>
              <a:t>     Text</a:t>
            </a:r>
            <a:r>
              <a:rPr lang="en-US" dirty="0"/>
              <a:t> – The full content of the article.</a:t>
            </a:r>
          </a:p>
          <a:p>
            <a:pPr marL="0" indent="0">
              <a:buNone/>
            </a:pPr>
            <a:br>
              <a:rPr lang="en-US" dirty="0"/>
            </a:br>
            <a:endParaRPr lang="en-US" dirty="0"/>
          </a:p>
        </p:txBody>
      </p:sp>
      <p:sp>
        <p:nvSpPr>
          <p:cNvPr id="5" name="Slide Number Placeholder 4"/>
          <p:cNvSpPr>
            <a:spLocks noGrp="1"/>
          </p:cNvSpPr>
          <p:nvPr>
            <p:ph type="sldNum" sz="quarter" idx="12"/>
          </p:nvPr>
        </p:nvSpPr>
        <p:spPr/>
        <p:txBody>
          <a:bodyPr/>
          <a:lstStyle/>
          <a:p>
            <a:fld id="{90EDC104-672A-4227-99C4-0E2CC007FDBA}" type="slidenum">
              <a:rPr lang="en-IN" smtClean="0"/>
              <a:pPr/>
              <a:t>9</a:t>
            </a:fld>
            <a:endParaRPr lang="en-IN"/>
          </a:p>
        </p:txBody>
      </p:sp>
    </p:spTree>
    <p:extLst>
      <p:ext uri="{BB962C8B-B14F-4D97-AF65-F5344CB8AC3E}">
        <p14:creationId xmlns:p14="http://schemas.microsoft.com/office/powerpoint/2010/main" val="29134720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2846</TotalTime>
  <Words>1507</Words>
  <Application>Microsoft Office PowerPoint</Application>
  <PresentationFormat>Widescreen</PresentationFormat>
  <Paragraphs>135</Paragraphs>
  <Slides>24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Arial Narrow</vt:lpstr>
      <vt:lpstr>Calibri</vt:lpstr>
      <vt:lpstr>Calibri Light</vt:lpstr>
      <vt:lpstr>Mongolian Baiti</vt:lpstr>
      <vt:lpstr>Söhne</vt:lpstr>
      <vt:lpstr>Office Theme</vt:lpstr>
      <vt:lpstr>Automatic Text Summarization using Large Language Models Domain: Natural Language Processing  </vt:lpstr>
      <vt:lpstr>Abstract</vt:lpstr>
      <vt:lpstr>Introduction</vt:lpstr>
      <vt:lpstr>Need of study</vt:lpstr>
      <vt:lpstr>Problem Statement</vt:lpstr>
      <vt:lpstr>Objectives</vt:lpstr>
      <vt:lpstr>Related Work – (4-5 papers)</vt:lpstr>
      <vt:lpstr>Proposed Methodology [ Max. 3 Slides ]</vt:lpstr>
      <vt:lpstr>Dataset</vt:lpstr>
      <vt:lpstr>Results and Discussion </vt:lpstr>
      <vt:lpstr>Screenshot of Dataset before Pre-processing</vt:lpstr>
      <vt:lpstr>Screenshot of Dataset after preprocessing</vt:lpstr>
      <vt:lpstr>Models</vt:lpstr>
      <vt:lpstr>Web Interface</vt:lpstr>
      <vt:lpstr>T5 small(50K)</vt:lpstr>
      <vt:lpstr>T5 small(100K)</vt:lpstr>
      <vt:lpstr>T5-Base Pretrained</vt:lpstr>
      <vt:lpstr>Performance Analysis</vt:lpstr>
      <vt:lpstr>Rouge Scores of the Three models</vt:lpstr>
      <vt:lpstr>Observations</vt:lpstr>
      <vt:lpstr>Challenges</vt:lpstr>
      <vt:lpstr>Conclusion</vt:lpstr>
      <vt:lpstr>Future Enhancement</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Domain:</dc:title>
  <dc:creator>Angay</dc:creator>
  <cp:lastModifiedBy>akashthedon2003@gmail.com</cp:lastModifiedBy>
  <cp:revision>37</cp:revision>
  <dcterms:created xsi:type="dcterms:W3CDTF">2023-11-15T14:09:37Z</dcterms:created>
  <dcterms:modified xsi:type="dcterms:W3CDTF">2025-07-06T07:27:55Z</dcterms:modified>
</cp:coreProperties>
</file>