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6" r:id="rId2"/>
    <p:sldId id="267" r:id="rId3"/>
    <p:sldId id="268" r:id="rId4"/>
    <p:sldId id="272" r:id="rId5"/>
    <p:sldId id="257" r:id="rId6"/>
    <p:sldId id="261" r:id="rId7"/>
    <p:sldId id="279" r:id="rId8"/>
    <p:sldId id="269" r:id="rId9"/>
    <p:sldId id="280" r:id="rId10"/>
    <p:sldId id="281" r:id="rId11"/>
    <p:sldId id="282" r:id="rId12"/>
    <p:sldId id="260" r:id="rId13"/>
    <p:sldId id="258" r:id="rId14"/>
    <p:sldId id="273" r:id="rId15"/>
    <p:sldId id="274" r:id="rId16"/>
    <p:sldId id="275" r:id="rId17"/>
    <p:sldId id="276" r:id="rId18"/>
    <p:sldId id="277" r:id="rId19"/>
    <p:sldId id="278" r:id="rId20"/>
    <p:sldId id="263" r:id="rId21"/>
    <p:sldId id="283" r:id="rId22"/>
    <p:sldId id="284" r:id="rId23"/>
    <p:sldId id="285" r:id="rId24"/>
    <p:sldId id="286" r:id="rId25"/>
    <p:sldId id="287" r:id="rId26"/>
    <p:sldId id="288" r:id="rId27"/>
    <p:sldId id="289" r:id="rId28"/>
    <p:sldId id="290" r:id="rId29"/>
    <p:sldId id="291" r:id="rId30"/>
    <p:sldId id="292" r:id="rId31"/>
    <p:sldId id="293" r:id="rId32"/>
    <p:sldId id="295" r:id="rId33"/>
    <p:sldId id="294" r:id="rId34"/>
    <p:sldId id="297" r:id="rId35"/>
    <p:sldId id="296" r:id="rId36"/>
    <p:sldId id="299" r:id="rId37"/>
    <p:sldId id="298" r:id="rId38"/>
    <p:sldId id="301" r:id="rId39"/>
    <p:sldId id="300" r:id="rId40"/>
    <p:sldId id="302" r:id="rId41"/>
    <p:sldId id="303" r:id="rId42"/>
    <p:sldId id="304" r:id="rId43"/>
    <p:sldId id="305" r:id="rId44"/>
    <p:sldId id="271" r:id="rId45"/>
    <p:sldId id="306" r:id="rId46"/>
    <p:sldId id="265" r:id="rId47"/>
    <p:sldId id="264" r:id="rId48"/>
    <p:sldId id="26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9358BF-5E3A-4811-B791-3537E5F14C31}" type="datetimeFigureOut">
              <a:rPr lang="en-IN" smtClean="0"/>
              <a:t>04-07-2025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1CF65-329B-4FC0-BD81-F7BF02420C6C}" type="slidenum">
              <a:rPr lang="en-IN" smtClean="0"/>
              <a:t>‹#›</a:t>
            </a:fld>
            <a:endParaRPr lang="en-IN"/>
          </a:p>
        </p:txBody>
      </p:sp>
    </p:spTree>
    <p:extLst>
      <p:ext uri="{BB962C8B-B14F-4D97-AF65-F5344CB8AC3E}">
        <p14:creationId xmlns:p14="http://schemas.microsoft.com/office/powerpoint/2010/main" val="503527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6B6EB2A7-10E1-4BDC-B0CB-5CD82DCEF779}" type="datetime1">
              <a:rPr lang="en-IN" smtClean="0"/>
              <a:t>04-07-2025</a:t>
            </a:fld>
            <a:endParaRPr lang="en-IN"/>
          </a:p>
        </p:txBody>
      </p:sp>
      <p:sp>
        <p:nvSpPr>
          <p:cNvPr id="5" name="Footer Placeholder 4"/>
          <p:cNvSpPr>
            <a:spLocks noGrp="1"/>
          </p:cNvSpPr>
          <p:nvPr>
            <p:ph type="ftr" sz="quarter" idx="11"/>
          </p:nvPr>
        </p:nvSpPr>
        <p:spPr/>
        <p:txBody>
          <a:bodyPr/>
          <a:lstStyle/>
          <a:p>
            <a:r>
              <a:rPr lang="en-IN"/>
              <a:t>CS6501 Project I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872579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AFFFCBBC-257A-4DC6-96B9-66BB7305FBD0}" type="datetime1">
              <a:rPr lang="en-IN" smtClean="0"/>
              <a:t>04-07-2025</a:t>
            </a:fld>
            <a:endParaRPr lang="en-IN"/>
          </a:p>
        </p:txBody>
      </p:sp>
      <p:sp>
        <p:nvSpPr>
          <p:cNvPr id="5" name="Footer Placeholder 4"/>
          <p:cNvSpPr>
            <a:spLocks noGrp="1"/>
          </p:cNvSpPr>
          <p:nvPr>
            <p:ph type="ftr" sz="quarter" idx="11"/>
          </p:nvPr>
        </p:nvSpPr>
        <p:spPr/>
        <p:txBody>
          <a:bodyPr/>
          <a:lstStyle/>
          <a:p>
            <a:r>
              <a:rPr lang="en-IN"/>
              <a:t>CS6501 Project I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327652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D9841366-FEAF-4356-AC11-DF8B6B12DD32}" type="datetime1">
              <a:rPr lang="en-IN" smtClean="0"/>
              <a:t>04-07-2025</a:t>
            </a:fld>
            <a:endParaRPr lang="en-IN"/>
          </a:p>
        </p:txBody>
      </p:sp>
      <p:sp>
        <p:nvSpPr>
          <p:cNvPr id="5" name="Footer Placeholder 4"/>
          <p:cNvSpPr>
            <a:spLocks noGrp="1"/>
          </p:cNvSpPr>
          <p:nvPr>
            <p:ph type="ftr" sz="quarter" idx="11"/>
          </p:nvPr>
        </p:nvSpPr>
        <p:spPr/>
        <p:txBody>
          <a:bodyPr/>
          <a:lstStyle/>
          <a:p>
            <a:r>
              <a:rPr lang="en-IN"/>
              <a:t>CS6501 Project I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394640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DB324EC-F851-411F-9B49-99D908E0247F}" type="datetime1">
              <a:rPr lang="en-IN" smtClean="0"/>
              <a:t>04-07-2025</a:t>
            </a:fld>
            <a:endParaRPr lang="en-IN"/>
          </a:p>
        </p:txBody>
      </p:sp>
      <p:sp>
        <p:nvSpPr>
          <p:cNvPr id="5" name="Footer Placeholder 4"/>
          <p:cNvSpPr>
            <a:spLocks noGrp="1"/>
          </p:cNvSpPr>
          <p:nvPr>
            <p:ph type="ftr" sz="quarter" idx="11"/>
          </p:nvPr>
        </p:nvSpPr>
        <p:spPr/>
        <p:txBody>
          <a:bodyPr/>
          <a:lstStyle/>
          <a:p>
            <a:r>
              <a:rPr lang="en-IN"/>
              <a:t>CS6501 Project I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941452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1DF654B-29CD-4262-8228-B9A5C62B5A65}" type="datetime1">
              <a:rPr lang="en-IN" smtClean="0"/>
              <a:t>04-07-2025</a:t>
            </a:fld>
            <a:endParaRPr lang="en-IN"/>
          </a:p>
        </p:txBody>
      </p:sp>
      <p:sp>
        <p:nvSpPr>
          <p:cNvPr id="5" name="Footer Placeholder 4"/>
          <p:cNvSpPr>
            <a:spLocks noGrp="1"/>
          </p:cNvSpPr>
          <p:nvPr>
            <p:ph type="ftr" sz="quarter" idx="11"/>
          </p:nvPr>
        </p:nvSpPr>
        <p:spPr/>
        <p:txBody>
          <a:bodyPr/>
          <a:lstStyle/>
          <a:p>
            <a:r>
              <a:rPr lang="en-IN"/>
              <a:t>CS6501 Project I , PGP, ICER, VIT Bangalore</a:t>
            </a:r>
          </a:p>
        </p:txBody>
      </p:sp>
      <p:sp>
        <p:nvSpPr>
          <p:cNvPr id="6" name="Slide Number Placeholder 5"/>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751758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A3D43040-D99D-4646-B480-EB1E0183509F}" type="datetime1">
              <a:rPr lang="en-IN" smtClean="0"/>
              <a:t>04-07-2025</a:t>
            </a:fld>
            <a:endParaRPr lang="en-IN"/>
          </a:p>
        </p:txBody>
      </p:sp>
      <p:sp>
        <p:nvSpPr>
          <p:cNvPr id="6" name="Footer Placeholder 5"/>
          <p:cNvSpPr>
            <a:spLocks noGrp="1"/>
          </p:cNvSpPr>
          <p:nvPr>
            <p:ph type="ftr" sz="quarter" idx="11"/>
          </p:nvPr>
        </p:nvSpPr>
        <p:spPr/>
        <p:txBody>
          <a:bodyPr/>
          <a:lstStyle/>
          <a:p>
            <a:r>
              <a:rPr lang="en-IN"/>
              <a:t>CS6501 Project I ,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536824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29D6245-EE34-426A-9C0D-28F2ADE106F4}" type="datetime1">
              <a:rPr lang="en-IN" smtClean="0"/>
              <a:t>04-07-2025</a:t>
            </a:fld>
            <a:endParaRPr lang="en-IN"/>
          </a:p>
        </p:txBody>
      </p:sp>
      <p:sp>
        <p:nvSpPr>
          <p:cNvPr id="8" name="Footer Placeholder 7"/>
          <p:cNvSpPr>
            <a:spLocks noGrp="1"/>
          </p:cNvSpPr>
          <p:nvPr>
            <p:ph type="ftr" sz="quarter" idx="11"/>
          </p:nvPr>
        </p:nvSpPr>
        <p:spPr/>
        <p:txBody>
          <a:bodyPr/>
          <a:lstStyle/>
          <a:p>
            <a:r>
              <a:rPr lang="en-IN"/>
              <a:t>CS6501 Project I , PGP, ICER, VIT Bangalore</a:t>
            </a:r>
          </a:p>
        </p:txBody>
      </p:sp>
      <p:sp>
        <p:nvSpPr>
          <p:cNvPr id="9" name="Slide Number Placeholder 8"/>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855596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F7B2661-2EAB-478C-A725-D2D7596B1241}" type="datetime1">
              <a:rPr lang="en-IN" smtClean="0"/>
              <a:t>04-07-2025</a:t>
            </a:fld>
            <a:endParaRPr lang="en-IN"/>
          </a:p>
        </p:txBody>
      </p:sp>
      <p:sp>
        <p:nvSpPr>
          <p:cNvPr id="4" name="Footer Placeholder 3"/>
          <p:cNvSpPr>
            <a:spLocks noGrp="1"/>
          </p:cNvSpPr>
          <p:nvPr>
            <p:ph type="ftr" sz="quarter" idx="11"/>
          </p:nvPr>
        </p:nvSpPr>
        <p:spPr/>
        <p:txBody>
          <a:bodyPr/>
          <a:lstStyle/>
          <a:p>
            <a:r>
              <a:rPr lang="en-IN"/>
              <a:t>CS6501 Project I , PGP, ICER, VIT Bangalore</a:t>
            </a:r>
          </a:p>
        </p:txBody>
      </p:sp>
      <p:sp>
        <p:nvSpPr>
          <p:cNvPr id="5" name="Slide Number Placeholder 4"/>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2595639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572CE4-6096-4353-A328-8C5D21BAFC31}" type="datetime1">
              <a:rPr lang="en-IN" smtClean="0"/>
              <a:t>04-07-2025</a:t>
            </a:fld>
            <a:endParaRPr lang="en-IN"/>
          </a:p>
        </p:txBody>
      </p:sp>
      <p:sp>
        <p:nvSpPr>
          <p:cNvPr id="3" name="Footer Placeholder 2"/>
          <p:cNvSpPr>
            <a:spLocks noGrp="1"/>
          </p:cNvSpPr>
          <p:nvPr>
            <p:ph type="ftr" sz="quarter" idx="11"/>
          </p:nvPr>
        </p:nvSpPr>
        <p:spPr/>
        <p:txBody>
          <a:bodyPr/>
          <a:lstStyle/>
          <a:p>
            <a:r>
              <a:rPr lang="en-IN"/>
              <a:t>CS6501 Project I , PGP, ICER, VIT Bangalore</a:t>
            </a:r>
          </a:p>
        </p:txBody>
      </p:sp>
      <p:sp>
        <p:nvSpPr>
          <p:cNvPr id="4" name="Slide Number Placeholder 3"/>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212021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05CC706-EF87-4319-B8CC-160F1218E677}" type="datetime1">
              <a:rPr lang="en-IN" smtClean="0"/>
              <a:t>04-07-2025</a:t>
            </a:fld>
            <a:endParaRPr lang="en-IN"/>
          </a:p>
        </p:txBody>
      </p:sp>
      <p:sp>
        <p:nvSpPr>
          <p:cNvPr id="6" name="Footer Placeholder 5"/>
          <p:cNvSpPr>
            <a:spLocks noGrp="1"/>
          </p:cNvSpPr>
          <p:nvPr>
            <p:ph type="ftr" sz="quarter" idx="11"/>
          </p:nvPr>
        </p:nvSpPr>
        <p:spPr/>
        <p:txBody>
          <a:bodyPr/>
          <a:lstStyle/>
          <a:p>
            <a:r>
              <a:rPr lang="en-IN"/>
              <a:t>CS6501 Project I ,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531410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E7273C7-C07B-4C72-B094-BF5769966F17}" type="datetime1">
              <a:rPr lang="en-IN" smtClean="0"/>
              <a:t>04-07-2025</a:t>
            </a:fld>
            <a:endParaRPr lang="en-IN"/>
          </a:p>
        </p:txBody>
      </p:sp>
      <p:sp>
        <p:nvSpPr>
          <p:cNvPr id="6" name="Footer Placeholder 5"/>
          <p:cNvSpPr>
            <a:spLocks noGrp="1"/>
          </p:cNvSpPr>
          <p:nvPr>
            <p:ph type="ftr" sz="quarter" idx="11"/>
          </p:nvPr>
        </p:nvSpPr>
        <p:spPr/>
        <p:txBody>
          <a:bodyPr/>
          <a:lstStyle/>
          <a:p>
            <a:r>
              <a:rPr lang="en-IN"/>
              <a:t>CS6501 Project I , PGP, ICER, VIT Bangalore</a:t>
            </a:r>
          </a:p>
        </p:txBody>
      </p:sp>
      <p:sp>
        <p:nvSpPr>
          <p:cNvPr id="7" name="Slide Number Placeholder 6"/>
          <p:cNvSpPr>
            <a:spLocks noGrp="1"/>
          </p:cNvSpPr>
          <p:nvPr>
            <p:ph type="sldNum" sz="quarter" idx="12"/>
          </p:nvPr>
        </p:nvSpPr>
        <p:spPr/>
        <p:txBody>
          <a:bodyPr/>
          <a:lstStyle/>
          <a:p>
            <a:fld id="{90EDC104-672A-4227-99C4-0E2CC007FDBA}" type="slidenum">
              <a:rPr lang="en-IN" smtClean="0"/>
              <a:t>‹#›</a:t>
            </a:fld>
            <a:endParaRPr lang="en-IN"/>
          </a:p>
        </p:txBody>
      </p:sp>
    </p:spTree>
    <p:extLst>
      <p:ext uri="{BB962C8B-B14F-4D97-AF65-F5344CB8AC3E}">
        <p14:creationId xmlns:p14="http://schemas.microsoft.com/office/powerpoint/2010/main" val="3158196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68C5243-5338-4352-93F2-3DEE5E7A900D}" type="datetime1">
              <a:rPr lang="en-IN" smtClean="0"/>
              <a:t>04-07-2025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t>CS6501 Project I , PGP, ICER, VIT Bangalore</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EDC104-672A-4227-99C4-0E2CC007FDBA}" type="slidenum">
              <a:rPr lang="en-IN" smtClean="0"/>
              <a:t>‹#›</a:t>
            </a:fld>
            <a:endParaRPr lang="en-IN"/>
          </a:p>
        </p:txBody>
      </p:sp>
    </p:spTree>
    <p:extLst>
      <p:ext uri="{BB962C8B-B14F-4D97-AF65-F5344CB8AC3E}">
        <p14:creationId xmlns:p14="http://schemas.microsoft.com/office/powerpoint/2010/main" val="37163178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search.ebscohost.com/login.aspx?direct=true&amp;profile=ehost&amp;scope=site&amp;authtype=crawler&amp;jrnl=1735188X&amp;AN=172018233&amp;h=wozQ5PH4%2FkM8EZlcZw0Uv5%2BwFxbTjMb66rutD%2BO9SmloQug9cITg48pcUkTCzl3Y6KDaHCJlwGubbD%2Bic7H9eQ%3D%3D&amp;crl=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ijcaonline.org/archives/volume186/number26/dalal-2024-ijca-923744.pdf"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kaggle.com/datasets/mahendran1/icc-cricke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hyperlink" Target="https://search.ebscohost.com/login.aspx?direct=true&amp;profile=ehost&amp;scope=site&amp;authtype=crawler&amp;jrnl=1735188X&amp;AN=172018233&amp;h=wozQ5PH4%2FkM8EZlcZw0Uv5%2BwFxbTjMb66rutD%2BO9SmloQug9cITg48pcUkTCzl3Y6KDaHCJlwGubbD%2Bic7H9eQ%3D%3D&amp;crl=c" TargetMode="External"/><Relationship Id="rId2" Type="http://schemas.openxmlformats.org/officeDocument/2006/relationships/hyperlink" Target="https://ieeexplore.ieee.org/abstract/document/9807929/" TargetMode="External"/><Relationship Id="rId1" Type="http://schemas.openxmlformats.org/officeDocument/2006/relationships/slideLayout" Target="../slideLayouts/slideLayout2.xml"/><Relationship Id="rId4" Type="http://schemas.openxmlformats.org/officeDocument/2006/relationships/hyperlink" Target="https://ijcaonline.org/archives/volume186/number26/dalal-2024-ijca-923744.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ieeexplore.ieee.org/abstract/document/10689923/"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ieeexplore.ieee.org/abstract/document/9807929/"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4124194"/>
          </a:xfrm>
        </p:spPr>
        <p:txBody>
          <a:bodyPr>
            <a:normAutofit/>
          </a:bodyPr>
          <a:lstStyle/>
          <a:p>
            <a:r>
              <a:rPr lang="en-US" sz="3200" dirty="0">
                <a:latin typeface="Arial Narrow"/>
                <a:ea typeface="Arial Narrow"/>
                <a:cs typeface="Arial Narrow"/>
                <a:sym typeface="Arial Narrow"/>
              </a:rPr>
              <a:t>PERFORMANCE BASED CLUSTERING AND PREDICTION OF OPTIMAL PLAYING XI IN CRICKET</a:t>
            </a:r>
            <a:br>
              <a:rPr lang="en-US" dirty="0">
                <a:latin typeface="Arial Narrow" panose="020B0606020202030204" pitchFamily="34" charset="0"/>
              </a:rPr>
            </a:br>
            <a:r>
              <a:rPr lang="en-US" sz="2800" dirty="0">
                <a:latin typeface="Arial Narrow" panose="020B0606020202030204" pitchFamily="34" charset="0"/>
              </a:rPr>
              <a:t>Domain: Sports Analytics</a:t>
            </a:r>
            <a:br>
              <a:rPr lang="en-US" dirty="0">
                <a:latin typeface="Arial Narrow" panose="020B0606020202030204" pitchFamily="34" charset="0"/>
              </a:rPr>
            </a:br>
            <a:r>
              <a:rPr lang="en-US" dirty="0">
                <a:latin typeface="Arial Narrow" panose="020B0606020202030204" pitchFamily="34" charset="0"/>
              </a:rPr>
              <a:t> </a:t>
            </a:r>
            <a:endParaRPr lang="en-IN" dirty="0">
              <a:latin typeface="Arial Narrow" panose="020B0606020202030204" pitchFamily="34" charset="0"/>
            </a:endParaRPr>
          </a:p>
        </p:txBody>
      </p:sp>
      <p:sp>
        <p:nvSpPr>
          <p:cNvPr id="3" name="Subtitle 2"/>
          <p:cNvSpPr>
            <a:spLocks noGrp="1"/>
          </p:cNvSpPr>
          <p:nvPr>
            <p:ph type="subTitle" idx="1"/>
          </p:nvPr>
        </p:nvSpPr>
        <p:spPr>
          <a:xfrm>
            <a:off x="689548" y="4921173"/>
            <a:ext cx="10952813" cy="1655762"/>
          </a:xfrm>
        </p:spPr>
        <p:txBody>
          <a:bodyPr/>
          <a:lstStyle/>
          <a:p>
            <a:pPr algn="r"/>
            <a:r>
              <a:rPr lang="en-US" dirty="0">
                <a:latin typeface="Arial Narrow" panose="020B0606020202030204" pitchFamily="34" charset="0"/>
              </a:rPr>
              <a:t>Name: Akash K</a:t>
            </a:r>
          </a:p>
        </p:txBody>
      </p:sp>
    </p:spTree>
    <p:extLst>
      <p:ext uri="{BB962C8B-B14F-4D97-AF65-F5344CB8AC3E}">
        <p14:creationId xmlns:p14="http://schemas.microsoft.com/office/powerpoint/2010/main" val="3697700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96EA-42D3-DAA8-EBAA-B0F02E0BF3F2}"/>
              </a:ext>
            </a:extLst>
          </p:cNvPr>
          <p:cNvSpPr>
            <a:spLocks noGrp="1"/>
          </p:cNvSpPr>
          <p:nvPr>
            <p:ph type="title"/>
          </p:nvPr>
        </p:nvSpPr>
        <p:spPr/>
        <p:txBody>
          <a:bodyPr/>
          <a:lstStyle/>
          <a:p>
            <a:r>
              <a:rPr lang="en-IN" dirty="0"/>
              <a:t>Paper 4</a:t>
            </a:r>
          </a:p>
        </p:txBody>
      </p:sp>
      <p:sp>
        <p:nvSpPr>
          <p:cNvPr id="3" name="Content Placeholder 2">
            <a:extLst>
              <a:ext uri="{FF2B5EF4-FFF2-40B4-BE49-F238E27FC236}">
                <a16:creationId xmlns:a16="http://schemas.microsoft.com/office/drawing/2014/main" id="{3B8AB0AA-E480-5CB7-756F-91279D26E881}"/>
              </a:ext>
            </a:extLst>
          </p:cNvPr>
          <p:cNvSpPr>
            <a:spLocks noGrp="1"/>
          </p:cNvSpPr>
          <p:nvPr>
            <p:ph idx="1"/>
          </p:nvPr>
        </p:nvSpPr>
        <p:spPr/>
        <p:txBody>
          <a:bodyPr/>
          <a:lstStyle/>
          <a:p>
            <a:r>
              <a:rPr lang="en-US" sz="2800" dirty="0"/>
              <a:t>Tahir, M. A., Nazeer, M. T., Atta, H., Saeed, M. A., &amp; Munir, A. (2022). Artificial Intelligence and Data Analytics in Cricket. </a:t>
            </a:r>
            <a:r>
              <a:rPr lang="en-US" sz="2800" dirty="0" err="1"/>
              <a:t>Webology</a:t>
            </a:r>
            <a:r>
              <a:rPr lang="en-US" sz="2800" dirty="0"/>
              <a:t>, 19(2). </a:t>
            </a:r>
            <a:r>
              <a:rPr lang="en-US" sz="2800" dirty="0">
                <a:hlinkClick r:id="rId2"/>
              </a:rPr>
              <a:t>https://search.ebscohost.com/login.aspx?direct=true&amp;profile=ehost&amp;scope=site&amp;authtype=crawler&amp;jrnl=1735188X&amp;AN=172018233&amp;h=wozQ5PH4%2FkM8EZlcZw0Uv5%2BwFxbTjMb66rutD%2BO9SmloQug9cITg48pcUkTCzl3Y6KDaHCJlwGubbD%2Bic7H9eQ%3D%3D&amp;crl=c</a:t>
            </a:r>
            <a:endParaRPr lang="en-US" sz="2800" dirty="0"/>
          </a:p>
          <a:p>
            <a:r>
              <a:rPr lang="en-IN" dirty="0"/>
              <a:t>Methodologies: Naïve Bayes, Linear Regression</a:t>
            </a:r>
          </a:p>
          <a:p>
            <a:r>
              <a:rPr lang="en-IN" dirty="0"/>
              <a:t>Outcome:</a:t>
            </a:r>
            <a:r>
              <a:rPr lang="en-US" dirty="0"/>
              <a:t>68%-91% as match progressed, Less prone to errors</a:t>
            </a:r>
          </a:p>
          <a:p>
            <a:endParaRPr lang="en-IN" dirty="0"/>
          </a:p>
        </p:txBody>
      </p:sp>
    </p:spTree>
    <p:extLst>
      <p:ext uri="{BB962C8B-B14F-4D97-AF65-F5344CB8AC3E}">
        <p14:creationId xmlns:p14="http://schemas.microsoft.com/office/powerpoint/2010/main" val="3472208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8C76A-BD79-321E-E348-4850733CFCBD}"/>
              </a:ext>
            </a:extLst>
          </p:cNvPr>
          <p:cNvSpPr>
            <a:spLocks noGrp="1"/>
          </p:cNvSpPr>
          <p:nvPr>
            <p:ph type="title"/>
          </p:nvPr>
        </p:nvSpPr>
        <p:spPr/>
        <p:txBody>
          <a:bodyPr/>
          <a:lstStyle/>
          <a:p>
            <a:r>
              <a:rPr lang="en-IN" dirty="0"/>
              <a:t>Paper 5</a:t>
            </a:r>
          </a:p>
        </p:txBody>
      </p:sp>
      <p:sp>
        <p:nvSpPr>
          <p:cNvPr id="3" name="Content Placeholder 2">
            <a:extLst>
              <a:ext uri="{FF2B5EF4-FFF2-40B4-BE49-F238E27FC236}">
                <a16:creationId xmlns:a16="http://schemas.microsoft.com/office/drawing/2014/main" id="{BDC82C48-B89E-6D50-EE00-B59952B4E892}"/>
              </a:ext>
            </a:extLst>
          </p:cNvPr>
          <p:cNvSpPr>
            <a:spLocks noGrp="1"/>
          </p:cNvSpPr>
          <p:nvPr>
            <p:ph idx="1"/>
          </p:nvPr>
        </p:nvSpPr>
        <p:spPr/>
        <p:txBody>
          <a:bodyPr>
            <a:normAutofit fontScale="92500"/>
          </a:bodyPr>
          <a:lstStyle/>
          <a:p>
            <a:r>
              <a:rPr lang="en-US" sz="2800" dirty="0"/>
              <a:t>Dalal, P., Shah, H., </a:t>
            </a:r>
            <a:r>
              <a:rPr lang="en-US" sz="2800" dirty="0" err="1"/>
              <a:t>Kanjariya</a:t>
            </a:r>
            <a:r>
              <a:rPr lang="en-US" sz="2800" dirty="0"/>
              <a:t>, T., Joshi, D., Student of Computer Engineering, </a:t>
            </a:r>
            <a:r>
              <a:rPr lang="en-US" sz="2800" dirty="0" err="1"/>
              <a:t>MukeshPatel</a:t>
            </a:r>
            <a:r>
              <a:rPr lang="en-US" sz="2800" dirty="0"/>
              <a:t> School of Technology Management and Engineering </a:t>
            </a:r>
            <a:r>
              <a:rPr lang="en-US" sz="2800" dirty="0" err="1"/>
              <a:t>Shirpur</a:t>
            </a:r>
            <a:r>
              <a:rPr lang="en-US" sz="2800" dirty="0"/>
              <a:t>, SVKM’s NMIMS India, &amp; Prof. of Computer Engineering, </a:t>
            </a:r>
            <a:r>
              <a:rPr lang="en-US" sz="2800" dirty="0" err="1"/>
              <a:t>MukeshPatel</a:t>
            </a:r>
            <a:r>
              <a:rPr lang="en-US" sz="2800" dirty="0"/>
              <a:t> School of Technology Management and Engineering </a:t>
            </a:r>
            <a:r>
              <a:rPr lang="en-US" sz="2800" dirty="0" err="1"/>
              <a:t>Shirpur</a:t>
            </a:r>
            <a:r>
              <a:rPr lang="en-US" sz="2800" dirty="0"/>
              <a:t>, SVKM’s NMIMS India. (2024). Cricket Match Analytics and Prediction using Machine Learning. International Journal of Computer Applications, 27–28. </a:t>
            </a:r>
            <a:r>
              <a:rPr lang="en-US" sz="2800" dirty="0">
                <a:hlinkClick r:id="rId2"/>
              </a:rPr>
              <a:t>https://ijcaonline.org/archives/volume186/number26/dalal-2024-ijca-923744.pdf</a:t>
            </a:r>
            <a:endParaRPr lang="en-US" sz="2800" dirty="0"/>
          </a:p>
          <a:p>
            <a:r>
              <a:rPr lang="en-IN" dirty="0" err="1"/>
              <a:t>Methodologies:Random</a:t>
            </a:r>
            <a:r>
              <a:rPr lang="en-IN" dirty="0"/>
              <a:t> Forest, SVM, Logistic Regression, Naïve Bayes</a:t>
            </a:r>
          </a:p>
          <a:p>
            <a:r>
              <a:rPr lang="en-IN" dirty="0"/>
              <a:t>Outcome:</a:t>
            </a:r>
            <a:r>
              <a:rPr lang="en-US" dirty="0"/>
              <a:t>89.82% accuracy,77.77% accuracy,77.28% accuracy,62.41% accuracy.</a:t>
            </a:r>
          </a:p>
          <a:p>
            <a:endParaRPr lang="en-IN" dirty="0"/>
          </a:p>
        </p:txBody>
      </p:sp>
    </p:spTree>
    <p:extLst>
      <p:ext uri="{BB962C8B-B14F-4D97-AF65-F5344CB8AC3E}">
        <p14:creationId xmlns:p14="http://schemas.microsoft.com/office/powerpoint/2010/main" val="971588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Proposed Methodology</a:t>
            </a:r>
            <a:endParaRPr lang="en-IN" b="1" dirty="0">
              <a:latin typeface="Arial Narrow" panose="020B0606020202030204" pitchFamily="34" charset="0"/>
            </a:endParaRPr>
          </a:p>
        </p:txBody>
      </p:sp>
      <p:sp>
        <p:nvSpPr>
          <p:cNvPr id="6" name="Content Placeholder 5">
            <a:extLst>
              <a:ext uri="{FF2B5EF4-FFF2-40B4-BE49-F238E27FC236}">
                <a16:creationId xmlns:a16="http://schemas.microsoft.com/office/drawing/2014/main" id="{ADF20BDC-485A-2E9F-1353-4F3F45DA670C}"/>
              </a:ext>
            </a:extLst>
          </p:cNvPr>
          <p:cNvSpPr>
            <a:spLocks noGrp="1"/>
          </p:cNvSpPr>
          <p:nvPr>
            <p:ph idx="1"/>
          </p:nvPr>
        </p:nvSpPr>
        <p:spPr/>
        <p:txBody>
          <a:bodyPr/>
          <a:lstStyle/>
          <a:p>
            <a:endParaRPr lang="en-IN"/>
          </a:p>
        </p:txBody>
      </p:sp>
      <p:pic>
        <p:nvPicPr>
          <p:cNvPr id="8" name="Picture 7">
            <a:extLst>
              <a:ext uri="{FF2B5EF4-FFF2-40B4-BE49-F238E27FC236}">
                <a16:creationId xmlns:a16="http://schemas.microsoft.com/office/drawing/2014/main" id="{2CC4CEAD-2A08-423F-55F3-ED3ED3FD7456}"/>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16531" y="1825625"/>
            <a:ext cx="9615637" cy="4209415"/>
          </a:xfrm>
          <a:prstGeom prst="rect">
            <a:avLst/>
          </a:prstGeom>
          <a:noFill/>
          <a:ln>
            <a:noFill/>
          </a:ln>
        </p:spPr>
      </p:pic>
    </p:spTree>
    <p:extLst>
      <p:ext uri="{BB962C8B-B14F-4D97-AF65-F5344CB8AC3E}">
        <p14:creationId xmlns:p14="http://schemas.microsoft.com/office/powerpoint/2010/main" val="1125428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Dataset</a:t>
            </a:r>
            <a:endParaRPr lang="en-IN" b="1" dirty="0">
              <a:latin typeface="Arial Narrow" panose="020B0606020202030204" pitchFamily="34" charset="0"/>
            </a:endParaRPr>
          </a:p>
        </p:txBody>
      </p:sp>
      <p:sp>
        <p:nvSpPr>
          <p:cNvPr id="3" name="Content Placeholder 2"/>
          <p:cNvSpPr>
            <a:spLocks noGrp="1"/>
          </p:cNvSpPr>
          <p:nvPr>
            <p:ph idx="1"/>
          </p:nvPr>
        </p:nvSpPr>
        <p:spPr/>
        <p:txBody>
          <a:bodyPr/>
          <a:lstStyle/>
          <a:p>
            <a:r>
              <a:rPr lang="en-IN" dirty="0"/>
              <a:t>Cricket data: </a:t>
            </a:r>
            <a:r>
              <a:rPr lang="en-IN" dirty="0">
                <a:hlinkClick r:id="rId2"/>
              </a:rPr>
              <a:t>https://www.kaggle.com/datasets/mahendran1/icc-cricket</a:t>
            </a:r>
            <a:endParaRPr lang="en-IN" dirty="0"/>
          </a:p>
          <a:p>
            <a:r>
              <a:rPr lang="en-IN" dirty="0"/>
              <a:t>No. of Files: 9</a:t>
            </a:r>
          </a:p>
          <a:p>
            <a:r>
              <a:rPr lang="en-IN" dirty="0"/>
              <a:t>No. of Observations: 2000-2700</a:t>
            </a:r>
          </a:p>
          <a:p>
            <a:r>
              <a:rPr lang="en-IN" dirty="0"/>
              <a:t>No. of columns:11-15</a:t>
            </a:r>
          </a:p>
          <a:p>
            <a:endParaRPr lang="en-IN" dirty="0">
              <a:latin typeface="Arial Narrow" panose="020B0606020202030204" pitchFamily="34" charset="0"/>
            </a:endParaRPr>
          </a:p>
        </p:txBody>
      </p:sp>
    </p:spTree>
    <p:extLst>
      <p:ext uri="{BB962C8B-B14F-4D97-AF65-F5344CB8AC3E}">
        <p14:creationId xmlns:p14="http://schemas.microsoft.com/office/powerpoint/2010/main" val="2913472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BA043-D377-894C-18EF-8856D8573613}"/>
              </a:ext>
            </a:extLst>
          </p:cNvPr>
          <p:cNvSpPr>
            <a:spLocks noGrp="1"/>
          </p:cNvSpPr>
          <p:nvPr>
            <p:ph type="title"/>
          </p:nvPr>
        </p:nvSpPr>
        <p:spPr/>
        <p:txBody>
          <a:bodyPr/>
          <a:lstStyle/>
          <a:p>
            <a:r>
              <a:rPr lang="en-IN" dirty="0"/>
              <a:t>Dataset information-Batting</a:t>
            </a:r>
          </a:p>
        </p:txBody>
      </p:sp>
      <p:sp>
        <p:nvSpPr>
          <p:cNvPr id="3" name="Content Placeholder 2">
            <a:extLst>
              <a:ext uri="{FF2B5EF4-FFF2-40B4-BE49-F238E27FC236}">
                <a16:creationId xmlns:a16="http://schemas.microsoft.com/office/drawing/2014/main" id="{19392C0F-388E-003A-34D9-97E633C3DE5C}"/>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3513CD28-E175-6531-7634-C665999B4CEF}"/>
              </a:ext>
            </a:extLst>
          </p:cNvPr>
          <p:cNvPicPr>
            <a:picLocks noChangeAspect="1"/>
          </p:cNvPicPr>
          <p:nvPr/>
        </p:nvPicPr>
        <p:blipFill>
          <a:blip r:embed="rId2"/>
          <a:stretch>
            <a:fillRect/>
          </a:stretch>
        </p:blipFill>
        <p:spPr>
          <a:xfrm>
            <a:off x="2469448" y="1690688"/>
            <a:ext cx="5515745" cy="4991797"/>
          </a:xfrm>
          <a:prstGeom prst="rect">
            <a:avLst/>
          </a:prstGeom>
        </p:spPr>
      </p:pic>
    </p:spTree>
    <p:extLst>
      <p:ext uri="{BB962C8B-B14F-4D97-AF65-F5344CB8AC3E}">
        <p14:creationId xmlns:p14="http://schemas.microsoft.com/office/powerpoint/2010/main" val="2446000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374F-B7CF-6DE4-1DB8-859CC91FDBAD}"/>
              </a:ext>
            </a:extLst>
          </p:cNvPr>
          <p:cNvSpPr>
            <a:spLocks noGrp="1"/>
          </p:cNvSpPr>
          <p:nvPr>
            <p:ph type="title"/>
          </p:nvPr>
        </p:nvSpPr>
        <p:spPr/>
        <p:txBody>
          <a:bodyPr/>
          <a:lstStyle/>
          <a:p>
            <a:r>
              <a:rPr lang="en-IN" dirty="0"/>
              <a:t>Dataset Information-Bowling</a:t>
            </a:r>
          </a:p>
        </p:txBody>
      </p:sp>
      <p:pic>
        <p:nvPicPr>
          <p:cNvPr id="6" name="Content Placeholder 5">
            <a:extLst>
              <a:ext uri="{FF2B5EF4-FFF2-40B4-BE49-F238E27FC236}">
                <a16:creationId xmlns:a16="http://schemas.microsoft.com/office/drawing/2014/main" id="{4071EA00-6BE8-E7D2-2AC7-338D0C3ECE02}"/>
              </a:ext>
            </a:extLst>
          </p:cNvPr>
          <p:cNvPicPr>
            <a:picLocks noGrp="1" noChangeAspect="1"/>
          </p:cNvPicPr>
          <p:nvPr>
            <p:ph idx="1"/>
          </p:nvPr>
        </p:nvPicPr>
        <p:blipFill>
          <a:blip r:embed="rId2"/>
          <a:stretch>
            <a:fillRect/>
          </a:stretch>
        </p:blipFill>
        <p:spPr>
          <a:xfrm>
            <a:off x="3859473" y="1825625"/>
            <a:ext cx="4473054" cy="4351338"/>
          </a:xfrm>
          <a:prstGeom prst="rect">
            <a:avLst/>
          </a:prstGeom>
        </p:spPr>
      </p:pic>
    </p:spTree>
    <p:extLst>
      <p:ext uri="{BB962C8B-B14F-4D97-AF65-F5344CB8AC3E}">
        <p14:creationId xmlns:p14="http://schemas.microsoft.com/office/powerpoint/2010/main" val="2688145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40A641-D918-6272-5368-4C49846759B1}"/>
              </a:ext>
            </a:extLst>
          </p:cNvPr>
          <p:cNvSpPr>
            <a:spLocks noGrp="1"/>
          </p:cNvSpPr>
          <p:nvPr>
            <p:ph type="title"/>
          </p:nvPr>
        </p:nvSpPr>
        <p:spPr/>
        <p:txBody>
          <a:bodyPr/>
          <a:lstStyle/>
          <a:p>
            <a:r>
              <a:rPr lang="en-IN" dirty="0"/>
              <a:t>Dataset Information-Fielding</a:t>
            </a:r>
          </a:p>
        </p:txBody>
      </p:sp>
      <p:pic>
        <p:nvPicPr>
          <p:cNvPr id="6" name="Content Placeholder 5">
            <a:extLst>
              <a:ext uri="{FF2B5EF4-FFF2-40B4-BE49-F238E27FC236}">
                <a16:creationId xmlns:a16="http://schemas.microsoft.com/office/drawing/2014/main" id="{CDC4780A-B27B-609C-EECB-6BDCB353F336}"/>
              </a:ext>
            </a:extLst>
          </p:cNvPr>
          <p:cNvPicPr>
            <a:picLocks noGrp="1" noChangeAspect="1"/>
          </p:cNvPicPr>
          <p:nvPr>
            <p:ph idx="1"/>
          </p:nvPr>
        </p:nvPicPr>
        <p:blipFill>
          <a:blip r:embed="rId2"/>
          <a:stretch>
            <a:fillRect/>
          </a:stretch>
        </p:blipFill>
        <p:spPr>
          <a:xfrm>
            <a:off x="3071290" y="1825625"/>
            <a:ext cx="6049420" cy="4351338"/>
          </a:xfrm>
          <a:prstGeom prst="rect">
            <a:avLst/>
          </a:prstGeom>
        </p:spPr>
      </p:pic>
    </p:spTree>
    <p:extLst>
      <p:ext uri="{BB962C8B-B14F-4D97-AF65-F5344CB8AC3E}">
        <p14:creationId xmlns:p14="http://schemas.microsoft.com/office/powerpoint/2010/main" val="26801473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144A6B-69A8-32BB-343A-8C4EE1017054}"/>
              </a:ext>
            </a:extLst>
          </p:cNvPr>
          <p:cNvSpPr>
            <a:spLocks noGrp="1"/>
          </p:cNvSpPr>
          <p:nvPr>
            <p:ph type="title"/>
          </p:nvPr>
        </p:nvSpPr>
        <p:spPr/>
        <p:txBody>
          <a:bodyPr/>
          <a:lstStyle/>
          <a:p>
            <a:r>
              <a:rPr lang="en-IN" dirty="0"/>
              <a:t>Screenshot-Batting</a:t>
            </a:r>
          </a:p>
        </p:txBody>
      </p:sp>
      <p:sp>
        <p:nvSpPr>
          <p:cNvPr id="3" name="Content Placeholder 2">
            <a:extLst>
              <a:ext uri="{FF2B5EF4-FFF2-40B4-BE49-F238E27FC236}">
                <a16:creationId xmlns:a16="http://schemas.microsoft.com/office/drawing/2014/main" id="{3DDACE07-CB29-BF2A-34EA-7CFB6ECD324A}"/>
              </a:ext>
            </a:extLst>
          </p:cNvPr>
          <p:cNvSpPr>
            <a:spLocks noGrp="1"/>
          </p:cNvSpPr>
          <p:nvPr>
            <p:ph idx="1"/>
          </p:nvPr>
        </p:nvSpPr>
        <p:spPr/>
        <p:txBody>
          <a:bodyPr/>
          <a:lstStyle/>
          <a:p>
            <a:endParaRPr lang="en-IN"/>
          </a:p>
        </p:txBody>
      </p:sp>
      <p:pic>
        <p:nvPicPr>
          <p:cNvPr id="6" name="Picture 5">
            <a:extLst>
              <a:ext uri="{FF2B5EF4-FFF2-40B4-BE49-F238E27FC236}">
                <a16:creationId xmlns:a16="http://schemas.microsoft.com/office/drawing/2014/main" id="{AA3148B2-D517-4509-6DEC-358A48824D36}"/>
              </a:ext>
            </a:extLst>
          </p:cNvPr>
          <p:cNvPicPr>
            <a:picLocks noChangeAspect="1"/>
          </p:cNvPicPr>
          <p:nvPr/>
        </p:nvPicPr>
        <p:blipFill>
          <a:blip r:embed="rId2"/>
          <a:stretch>
            <a:fillRect/>
          </a:stretch>
        </p:blipFill>
        <p:spPr>
          <a:xfrm>
            <a:off x="1417833" y="1825626"/>
            <a:ext cx="8630292" cy="4351338"/>
          </a:xfrm>
          <a:prstGeom prst="rect">
            <a:avLst/>
          </a:prstGeom>
        </p:spPr>
      </p:pic>
    </p:spTree>
    <p:extLst>
      <p:ext uri="{BB962C8B-B14F-4D97-AF65-F5344CB8AC3E}">
        <p14:creationId xmlns:p14="http://schemas.microsoft.com/office/powerpoint/2010/main" val="2468608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D7DB8-8C22-66DE-A5EC-0E65D192D4B4}"/>
              </a:ext>
            </a:extLst>
          </p:cNvPr>
          <p:cNvSpPr>
            <a:spLocks noGrp="1"/>
          </p:cNvSpPr>
          <p:nvPr>
            <p:ph type="title"/>
          </p:nvPr>
        </p:nvSpPr>
        <p:spPr/>
        <p:txBody>
          <a:bodyPr/>
          <a:lstStyle/>
          <a:p>
            <a:r>
              <a:rPr lang="en-IN" dirty="0"/>
              <a:t>Screenshot-Bowling</a:t>
            </a:r>
          </a:p>
        </p:txBody>
      </p:sp>
      <p:pic>
        <p:nvPicPr>
          <p:cNvPr id="6" name="Content Placeholder 5">
            <a:extLst>
              <a:ext uri="{FF2B5EF4-FFF2-40B4-BE49-F238E27FC236}">
                <a16:creationId xmlns:a16="http://schemas.microsoft.com/office/drawing/2014/main" id="{8522DDEB-EA32-0305-91C3-1FF46881B17F}"/>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2823134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04FCA-A60A-96CE-3CCE-47C7D525EA81}"/>
              </a:ext>
            </a:extLst>
          </p:cNvPr>
          <p:cNvSpPr>
            <a:spLocks noGrp="1"/>
          </p:cNvSpPr>
          <p:nvPr>
            <p:ph type="title"/>
          </p:nvPr>
        </p:nvSpPr>
        <p:spPr/>
        <p:txBody>
          <a:bodyPr/>
          <a:lstStyle/>
          <a:p>
            <a:r>
              <a:rPr lang="en-IN" dirty="0"/>
              <a:t>Screenshot-Fielding</a:t>
            </a:r>
          </a:p>
        </p:txBody>
      </p:sp>
      <p:pic>
        <p:nvPicPr>
          <p:cNvPr id="6" name="Content Placeholder 5">
            <a:extLst>
              <a:ext uri="{FF2B5EF4-FFF2-40B4-BE49-F238E27FC236}">
                <a16:creationId xmlns:a16="http://schemas.microsoft.com/office/drawing/2014/main" id="{7B7A8A56-1CDB-4319-BC36-AFF408B3AFFC}"/>
              </a:ext>
            </a:extLst>
          </p:cNvPr>
          <p:cNvPicPr>
            <a:picLocks noGrp="1" noChangeAspect="1"/>
          </p:cNvPicPr>
          <p:nvPr>
            <p:ph idx="1"/>
          </p:nvPr>
        </p:nvPicPr>
        <p:blipFill>
          <a:blip r:embed="rId2"/>
          <a:stretch>
            <a:fillRect/>
          </a:stretch>
        </p:blipFill>
        <p:spPr>
          <a:xfrm>
            <a:off x="2228144" y="1825625"/>
            <a:ext cx="7735712" cy="4351338"/>
          </a:xfrm>
          <a:prstGeom prst="rect">
            <a:avLst/>
          </a:prstGeom>
        </p:spPr>
      </p:pic>
    </p:spTree>
    <p:extLst>
      <p:ext uri="{BB962C8B-B14F-4D97-AF65-F5344CB8AC3E}">
        <p14:creationId xmlns:p14="http://schemas.microsoft.com/office/powerpoint/2010/main" val="620076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Abstract</a:t>
            </a:r>
            <a:endParaRPr lang="en-IN" b="1" dirty="0">
              <a:latin typeface="Arial Narrow" panose="020B0606020202030204" pitchFamily="34" charset="0"/>
            </a:endParaRPr>
          </a:p>
        </p:txBody>
      </p:sp>
      <p:sp>
        <p:nvSpPr>
          <p:cNvPr id="3" name="Content Placeholder 2"/>
          <p:cNvSpPr>
            <a:spLocks noGrp="1"/>
          </p:cNvSpPr>
          <p:nvPr>
            <p:ph idx="1"/>
          </p:nvPr>
        </p:nvSpPr>
        <p:spPr/>
        <p:txBody>
          <a:bodyPr>
            <a:normAutofit lnSpcReduction="10000"/>
          </a:bodyPr>
          <a:lstStyle/>
          <a:p>
            <a:pPr algn="just"/>
            <a:r>
              <a:rPr lang="en-US" sz="2400" dirty="0">
                <a:effectLst/>
                <a:ea typeface="Times New Roman" panose="02020603050405020304" pitchFamily="18" charset="0"/>
              </a:rPr>
              <a:t>In this era, the most important term and person in the game of cricket is data and a data analyst. Analyzing and categorizing player performance across formats is essential for team selection and also player development. We aim to cluster various cricket players based on their statistics using machine learning techniques, providing a data-driven approach towards player classification. We follow data pre-processing steps like data cleaning, handling missing values and feature selection to capture meaningful performance indicators. We implement various data visualization charts to illustrate the data visually and get a better understanding of the data. We employ clustering algorithms like K-means and hierarchical clustering to group cricketers. Random Forest algorithm is used to find and predict the rank of a cricketer, which helps in team selection. Our Work aims to improve the team selection process. Our work would also benefit franchises who aim to buy the best players in the auction.</a:t>
            </a:r>
            <a:endParaRPr lang="en-IN" dirty="0"/>
          </a:p>
        </p:txBody>
      </p:sp>
    </p:spTree>
    <p:extLst>
      <p:ext uri="{BB962C8B-B14F-4D97-AF65-F5344CB8AC3E}">
        <p14:creationId xmlns:p14="http://schemas.microsoft.com/office/powerpoint/2010/main" val="9300095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Data Cleaning and Pre-Processing </a:t>
            </a:r>
            <a:endParaRPr lang="en-IN" b="1" dirty="0">
              <a:solidFill>
                <a:srgbClr val="FF0000"/>
              </a:solidFill>
              <a:latin typeface="Arial Narrow" panose="020B0606020202030204" pitchFamily="34" charset="0"/>
            </a:endParaRPr>
          </a:p>
        </p:txBody>
      </p:sp>
      <p:sp>
        <p:nvSpPr>
          <p:cNvPr id="3" name="Content Placeholder 2"/>
          <p:cNvSpPr>
            <a:spLocks noGrp="1"/>
          </p:cNvSpPr>
          <p:nvPr>
            <p:ph idx="1"/>
          </p:nvPr>
        </p:nvSpPr>
        <p:spPr/>
        <p:txBody>
          <a:bodyPr>
            <a:normAutofit/>
          </a:bodyPr>
          <a:lstStyle/>
          <a:p>
            <a:r>
              <a:rPr lang="en-US" dirty="0"/>
              <a:t>Data Cleaning and Preprocessing:</a:t>
            </a:r>
            <a:r>
              <a:rPr lang="en-IN" dirty="0"/>
              <a:t>All the numeric columns were converted into float datatype, the data was replaced by 0 were ‘-’ were present.</a:t>
            </a:r>
          </a:p>
          <a:p>
            <a:r>
              <a:rPr lang="en-IN" dirty="0"/>
              <a:t>Year span column was separated as start year and end year.</a:t>
            </a:r>
          </a:p>
          <a:p>
            <a:r>
              <a:rPr lang="en-IN" dirty="0"/>
              <a:t>Player name and country were separated as two columns.</a:t>
            </a:r>
          </a:p>
          <a:p>
            <a:r>
              <a:rPr lang="en-IN" dirty="0"/>
              <a:t>Not-out high scores of cricketers were handles.</a:t>
            </a:r>
          </a:p>
          <a:p>
            <a:endParaRPr lang="en-US" dirty="0"/>
          </a:p>
        </p:txBody>
      </p:sp>
    </p:spTree>
    <p:extLst>
      <p:ext uri="{BB962C8B-B14F-4D97-AF65-F5344CB8AC3E}">
        <p14:creationId xmlns:p14="http://schemas.microsoft.com/office/powerpoint/2010/main" val="1205931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FEEB3-B524-5B5C-2732-6C6EE650BF80}"/>
              </a:ext>
            </a:extLst>
          </p:cNvPr>
          <p:cNvSpPr>
            <a:spLocks noGrp="1"/>
          </p:cNvSpPr>
          <p:nvPr>
            <p:ph type="title"/>
          </p:nvPr>
        </p:nvSpPr>
        <p:spPr/>
        <p:txBody>
          <a:bodyPr/>
          <a:lstStyle/>
          <a:p>
            <a:r>
              <a:rPr lang="en-IN" dirty="0"/>
              <a:t>Exploratory Data analysis</a:t>
            </a:r>
          </a:p>
        </p:txBody>
      </p:sp>
      <p:sp>
        <p:nvSpPr>
          <p:cNvPr id="3" name="Content Placeholder 2">
            <a:extLst>
              <a:ext uri="{FF2B5EF4-FFF2-40B4-BE49-F238E27FC236}">
                <a16:creationId xmlns:a16="http://schemas.microsoft.com/office/drawing/2014/main" id="{659F820C-ABB6-CC7C-E5BA-0AA43A7A20C0}"/>
              </a:ext>
            </a:extLst>
          </p:cNvPr>
          <p:cNvSpPr>
            <a:spLocks noGrp="1"/>
          </p:cNvSpPr>
          <p:nvPr>
            <p:ph idx="1"/>
          </p:nvPr>
        </p:nvSpPr>
        <p:spPr/>
        <p:txBody>
          <a:bodyPr/>
          <a:lstStyle/>
          <a:p>
            <a:r>
              <a:rPr lang="en-IN" dirty="0"/>
              <a:t>Visual analysis was performed in 2 ways: Format wise Visual analysis and Player Wise Visual Analysis.</a:t>
            </a:r>
          </a:p>
          <a:p>
            <a:r>
              <a:rPr lang="en-IN" dirty="0"/>
              <a:t>Format wise visual analysis focused on the variance and similarities of the data in the three different formats namely Test, ODI and T20.</a:t>
            </a:r>
          </a:p>
          <a:p>
            <a:r>
              <a:rPr lang="en-IN" dirty="0"/>
              <a:t>Player wise visual analysis aimed to visually show the statistics of a specific player.</a:t>
            </a:r>
          </a:p>
        </p:txBody>
      </p:sp>
    </p:spTree>
    <p:extLst>
      <p:ext uri="{BB962C8B-B14F-4D97-AF65-F5344CB8AC3E}">
        <p14:creationId xmlns:p14="http://schemas.microsoft.com/office/powerpoint/2010/main" val="25606756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27ABB-1D9D-498F-C7A2-1752EE226B04}"/>
              </a:ext>
            </a:extLst>
          </p:cNvPr>
          <p:cNvSpPr>
            <a:spLocks noGrp="1"/>
          </p:cNvSpPr>
          <p:nvPr>
            <p:ph type="title"/>
          </p:nvPr>
        </p:nvSpPr>
        <p:spPr/>
        <p:txBody>
          <a:bodyPr/>
          <a:lstStyle/>
          <a:p>
            <a:r>
              <a:rPr lang="en-IN" dirty="0"/>
              <a:t>Format- Wise Analysis</a:t>
            </a:r>
          </a:p>
        </p:txBody>
      </p:sp>
      <p:sp>
        <p:nvSpPr>
          <p:cNvPr id="3" name="Content Placeholder 2">
            <a:extLst>
              <a:ext uri="{FF2B5EF4-FFF2-40B4-BE49-F238E27FC236}">
                <a16:creationId xmlns:a16="http://schemas.microsoft.com/office/drawing/2014/main" id="{97457AD8-5CC5-E204-D673-D346812F2490}"/>
              </a:ext>
            </a:extLst>
          </p:cNvPr>
          <p:cNvSpPr>
            <a:spLocks noGrp="1"/>
          </p:cNvSpPr>
          <p:nvPr>
            <p:ph idx="1"/>
          </p:nvPr>
        </p:nvSpPr>
        <p:spPr/>
        <p:txBody>
          <a:bodyPr>
            <a:normAutofit fontScale="77500" lnSpcReduction="20000"/>
          </a:bodyPr>
          <a:lstStyle/>
          <a:p>
            <a:r>
              <a:rPr lang="en-US" dirty="0"/>
              <a:t>What is the relationship between no. of innings and runs scored in each formats?</a:t>
            </a:r>
          </a:p>
          <a:p>
            <a:endParaRPr lang="en-US" dirty="0"/>
          </a:p>
          <a:p>
            <a:endParaRPr lang="en-US" dirty="0"/>
          </a:p>
          <a:p>
            <a:endParaRPr lang="en-US" dirty="0"/>
          </a:p>
          <a:p>
            <a:endParaRPr lang="en-US" dirty="0"/>
          </a:p>
          <a:p>
            <a:endParaRPr lang="en-US" dirty="0"/>
          </a:p>
          <a:p>
            <a:endParaRPr lang="en-IN" dirty="0"/>
          </a:p>
          <a:p>
            <a:endParaRPr lang="en-IN" dirty="0"/>
          </a:p>
          <a:p>
            <a:endParaRPr lang="en-IN" dirty="0"/>
          </a:p>
          <a:p>
            <a:r>
              <a:rPr lang="en-IN" dirty="0"/>
              <a:t>It can b interpreted from the scatterplot that innings played and runs scored have an increasing relationship.</a:t>
            </a:r>
          </a:p>
          <a:p>
            <a:r>
              <a:rPr lang="en-IN" dirty="0"/>
              <a:t> As the no. of innings increases, the runs scored also increases.</a:t>
            </a:r>
          </a:p>
          <a:p>
            <a:endParaRPr lang="en-US" dirty="0"/>
          </a:p>
          <a:p>
            <a:endParaRPr lang="en-IN" dirty="0"/>
          </a:p>
        </p:txBody>
      </p:sp>
      <p:pic>
        <p:nvPicPr>
          <p:cNvPr id="6" name="Picture 2">
            <a:extLst>
              <a:ext uri="{FF2B5EF4-FFF2-40B4-BE49-F238E27FC236}">
                <a16:creationId xmlns:a16="http://schemas.microsoft.com/office/drawing/2014/main" id="{A101CCE7-EF81-1DD5-5D58-FC3662A1E1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3329" y="2610708"/>
            <a:ext cx="9518584" cy="236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94761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4FAB6-58C2-4E44-7739-B48D8CD3CF9E}"/>
              </a:ext>
            </a:extLst>
          </p:cNvPr>
          <p:cNvSpPr>
            <a:spLocks noGrp="1"/>
          </p:cNvSpPr>
          <p:nvPr>
            <p:ph type="title"/>
          </p:nvPr>
        </p:nvSpPr>
        <p:spPr/>
        <p:txBody>
          <a:bodyPr>
            <a:normAutofit fontScale="90000"/>
          </a:bodyPr>
          <a:lstStyle/>
          <a:p>
            <a:br>
              <a:rPr lang="en-IN" dirty="0"/>
            </a:br>
            <a:r>
              <a:rPr lang="en-IN" dirty="0"/>
              <a:t>Who are the top 10 players who played most matches in each format?</a:t>
            </a:r>
            <a:br>
              <a:rPr lang="en-IN" dirty="0"/>
            </a:br>
            <a:endParaRPr lang="en-IN" dirty="0"/>
          </a:p>
        </p:txBody>
      </p:sp>
      <p:pic>
        <p:nvPicPr>
          <p:cNvPr id="6" name="Picture 2">
            <a:extLst>
              <a:ext uri="{FF2B5EF4-FFF2-40B4-BE49-F238E27FC236}">
                <a16:creationId xmlns:a16="http://schemas.microsoft.com/office/drawing/2014/main" id="{907E5FA8-4F22-4D3F-2F96-1090EA8D418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952901" y="1731957"/>
            <a:ext cx="10069435" cy="335980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D685ECC-1857-DCC5-4399-0E5B74C7062F}"/>
              </a:ext>
            </a:extLst>
          </p:cNvPr>
          <p:cNvSpPr txBox="1"/>
          <p:nvPr/>
        </p:nvSpPr>
        <p:spPr>
          <a:xfrm>
            <a:off x="2938816" y="5133033"/>
            <a:ext cx="6097604" cy="646331"/>
          </a:xfrm>
          <a:prstGeom prst="rect">
            <a:avLst/>
          </a:prstGeom>
          <a:noFill/>
        </p:spPr>
        <p:txBody>
          <a:bodyPr wrap="square">
            <a:spAutoFit/>
          </a:bodyPr>
          <a:lstStyle/>
          <a:p>
            <a:r>
              <a:rPr lang="en-IN" dirty="0"/>
              <a:t>The bar graph displays the top 10 players with most matches played.</a:t>
            </a:r>
          </a:p>
        </p:txBody>
      </p:sp>
    </p:spTree>
    <p:extLst>
      <p:ext uri="{BB962C8B-B14F-4D97-AF65-F5344CB8AC3E}">
        <p14:creationId xmlns:p14="http://schemas.microsoft.com/office/powerpoint/2010/main" val="812253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EB55E-C362-F9C6-A247-9D6046623D46}"/>
              </a:ext>
            </a:extLst>
          </p:cNvPr>
          <p:cNvSpPr>
            <a:spLocks noGrp="1"/>
          </p:cNvSpPr>
          <p:nvPr>
            <p:ph type="title"/>
          </p:nvPr>
        </p:nvSpPr>
        <p:spPr/>
        <p:txBody>
          <a:bodyPr>
            <a:normAutofit fontScale="90000"/>
          </a:bodyPr>
          <a:lstStyle/>
          <a:p>
            <a:r>
              <a:rPr lang="en-IN" dirty="0"/>
              <a:t>Who has  hit the most centuries in each format?</a:t>
            </a:r>
            <a:br>
              <a:rPr lang="en-IN" dirty="0"/>
            </a:br>
            <a:endParaRPr lang="en-IN" dirty="0"/>
          </a:p>
        </p:txBody>
      </p:sp>
      <p:pic>
        <p:nvPicPr>
          <p:cNvPr id="6" name="Picture 2">
            <a:extLst>
              <a:ext uri="{FF2B5EF4-FFF2-40B4-BE49-F238E27FC236}">
                <a16:creationId xmlns:a16="http://schemas.microsoft.com/office/drawing/2014/main" id="{BD45BCE6-4492-5206-0FA5-1F7D2BC64DF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1198" y="1690688"/>
            <a:ext cx="10515600" cy="29362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BB1CC1F4-F5BB-0B98-F59E-9E513E89070F}"/>
              </a:ext>
            </a:extLst>
          </p:cNvPr>
          <p:cNvSpPr txBox="1"/>
          <p:nvPr/>
        </p:nvSpPr>
        <p:spPr>
          <a:xfrm>
            <a:off x="2875547" y="4754161"/>
            <a:ext cx="6097604" cy="646331"/>
          </a:xfrm>
          <a:prstGeom prst="rect">
            <a:avLst/>
          </a:prstGeom>
          <a:noFill/>
        </p:spPr>
        <p:txBody>
          <a:bodyPr wrap="square">
            <a:spAutoFit/>
          </a:bodyPr>
          <a:lstStyle/>
          <a:p>
            <a:r>
              <a:rPr lang="en-IN" dirty="0"/>
              <a:t> The pie chart displays who hit the most centuries in each     format</a:t>
            </a:r>
          </a:p>
        </p:txBody>
      </p:sp>
    </p:spTree>
    <p:extLst>
      <p:ext uri="{BB962C8B-B14F-4D97-AF65-F5344CB8AC3E}">
        <p14:creationId xmlns:p14="http://schemas.microsoft.com/office/powerpoint/2010/main" val="32803432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D5FE1-0E8D-95C3-76B5-3BBDDF774FC6}"/>
              </a:ext>
            </a:extLst>
          </p:cNvPr>
          <p:cNvSpPr>
            <a:spLocks noGrp="1"/>
          </p:cNvSpPr>
          <p:nvPr>
            <p:ph type="title"/>
          </p:nvPr>
        </p:nvSpPr>
        <p:spPr/>
        <p:txBody>
          <a:bodyPr>
            <a:normAutofit fontScale="90000"/>
          </a:bodyPr>
          <a:lstStyle/>
          <a:p>
            <a:br>
              <a:rPr lang="en-IN" dirty="0"/>
            </a:br>
            <a:r>
              <a:rPr lang="en-IN" dirty="0"/>
              <a:t>What is the density of balls faced by a batsmen in ODI and T20 formats?</a:t>
            </a:r>
            <a:br>
              <a:rPr lang="en-IN" dirty="0"/>
            </a:br>
            <a:endParaRPr lang="en-IN" dirty="0"/>
          </a:p>
        </p:txBody>
      </p:sp>
      <p:pic>
        <p:nvPicPr>
          <p:cNvPr id="6" name="Picture 2">
            <a:extLst>
              <a:ext uri="{FF2B5EF4-FFF2-40B4-BE49-F238E27FC236}">
                <a16:creationId xmlns:a16="http://schemas.microsoft.com/office/drawing/2014/main" id="{F1081FE2-ADDE-D6FF-0A29-D9D6549F0B4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5919" y="1690688"/>
            <a:ext cx="7896281" cy="385328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C5BAA50-2B1F-AD8C-7162-4E0AF38E95B4}"/>
              </a:ext>
            </a:extLst>
          </p:cNvPr>
          <p:cNvSpPr txBox="1"/>
          <p:nvPr/>
        </p:nvSpPr>
        <p:spPr>
          <a:xfrm>
            <a:off x="3047198" y="5456805"/>
            <a:ext cx="6097604" cy="646331"/>
          </a:xfrm>
          <a:prstGeom prst="rect">
            <a:avLst/>
          </a:prstGeom>
          <a:noFill/>
        </p:spPr>
        <p:txBody>
          <a:bodyPr wrap="square">
            <a:spAutoFit/>
          </a:bodyPr>
          <a:lstStyle/>
          <a:p>
            <a:r>
              <a:rPr lang="en-IN" dirty="0"/>
              <a:t>It can be interpreted that the density of balls faced is higher in ODI than in T20.</a:t>
            </a:r>
          </a:p>
        </p:txBody>
      </p:sp>
    </p:spTree>
    <p:extLst>
      <p:ext uri="{BB962C8B-B14F-4D97-AF65-F5344CB8AC3E}">
        <p14:creationId xmlns:p14="http://schemas.microsoft.com/office/powerpoint/2010/main" val="272214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89B91-34B9-2648-13FA-C90FDE0F8C56}"/>
              </a:ext>
            </a:extLst>
          </p:cNvPr>
          <p:cNvSpPr>
            <a:spLocks noGrp="1"/>
          </p:cNvSpPr>
          <p:nvPr>
            <p:ph type="title"/>
          </p:nvPr>
        </p:nvSpPr>
        <p:spPr/>
        <p:txBody>
          <a:bodyPr>
            <a:normAutofit fontScale="90000"/>
          </a:bodyPr>
          <a:lstStyle/>
          <a:p>
            <a:br>
              <a:rPr lang="en-IN" dirty="0"/>
            </a:br>
            <a:r>
              <a:rPr lang="en-IN" dirty="0"/>
              <a:t>Who has most 5 wicket hauls in each format?</a:t>
            </a:r>
            <a:br>
              <a:rPr lang="en-IN" dirty="0"/>
            </a:br>
            <a:endParaRPr lang="en-IN" dirty="0"/>
          </a:p>
        </p:txBody>
      </p:sp>
      <p:pic>
        <p:nvPicPr>
          <p:cNvPr id="6" name="Picture 2">
            <a:extLst>
              <a:ext uri="{FF2B5EF4-FFF2-40B4-BE49-F238E27FC236}">
                <a16:creationId xmlns:a16="http://schemas.microsoft.com/office/drawing/2014/main" id="{7BAA8ACE-68C5-5F5F-8446-668954F1F68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509916"/>
            <a:ext cx="10515600" cy="367371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D859CD5-CC46-F3EA-E4C0-2A8CE7392CB8}"/>
              </a:ext>
            </a:extLst>
          </p:cNvPr>
          <p:cNvSpPr txBox="1"/>
          <p:nvPr/>
        </p:nvSpPr>
        <p:spPr>
          <a:xfrm>
            <a:off x="3047198" y="5163418"/>
            <a:ext cx="6097604" cy="646331"/>
          </a:xfrm>
          <a:prstGeom prst="rect">
            <a:avLst/>
          </a:prstGeom>
          <a:noFill/>
        </p:spPr>
        <p:txBody>
          <a:bodyPr wrap="square">
            <a:spAutoFit/>
          </a:bodyPr>
          <a:lstStyle/>
          <a:p>
            <a:r>
              <a:rPr lang="en-IN" dirty="0"/>
              <a:t>The bar graph displays the top 15 players with most 5 Wicket hauls</a:t>
            </a:r>
          </a:p>
        </p:txBody>
      </p:sp>
    </p:spTree>
    <p:extLst>
      <p:ext uri="{BB962C8B-B14F-4D97-AF65-F5344CB8AC3E}">
        <p14:creationId xmlns:p14="http://schemas.microsoft.com/office/powerpoint/2010/main" val="769993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DA0671-B85B-99BC-0362-6EDD41593636}"/>
              </a:ext>
            </a:extLst>
          </p:cNvPr>
          <p:cNvSpPr>
            <a:spLocks noGrp="1"/>
          </p:cNvSpPr>
          <p:nvPr>
            <p:ph type="title"/>
          </p:nvPr>
        </p:nvSpPr>
        <p:spPr/>
        <p:txBody>
          <a:bodyPr>
            <a:normAutofit fontScale="90000"/>
          </a:bodyPr>
          <a:lstStyle/>
          <a:p>
            <a:br>
              <a:rPr lang="en-US" dirty="0"/>
            </a:br>
            <a:r>
              <a:rPr lang="en-US" dirty="0"/>
              <a:t>What is the distribution of wickets taken in each format?</a:t>
            </a:r>
            <a:br>
              <a:rPr lang="en-US" dirty="0"/>
            </a:br>
            <a:endParaRPr lang="en-IN" dirty="0"/>
          </a:p>
        </p:txBody>
      </p:sp>
      <p:pic>
        <p:nvPicPr>
          <p:cNvPr id="6" name="Picture 2">
            <a:extLst>
              <a:ext uri="{FF2B5EF4-FFF2-40B4-BE49-F238E27FC236}">
                <a16:creationId xmlns:a16="http://schemas.microsoft.com/office/drawing/2014/main" id="{5423B165-BD53-6AC3-9527-D55FA76B9AA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4032" y="1430806"/>
            <a:ext cx="10515600" cy="36982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5368B51E-A358-E0B0-017A-BDBB2825F233}"/>
              </a:ext>
            </a:extLst>
          </p:cNvPr>
          <p:cNvSpPr txBox="1"/>
          <p:nvPr/>
        </p:nvSpPr>
        <p:spPr>
          <a:xfrm>
            <a:off x="2983030" y="5089757"/>
            <a:ext cx="6097604" cy="1200329"/>
          </a:xfrm>
          <a:prstGeom prst="rect">
            <a:avLst/>
          </a:prstGeom>
          <a:noFill/>
        </p:spPr>
        <p:txBody>
          <a:bodyPr wrap="square">
            <a:spAutoFit/>
          </a:bodyPr>
          <a:lstStyle/>
          <a:p>
            <a:r>
              <a:rPr lang="en-US" dirty="0"/>
              <a:t>Test matches offer bowlers more opportunities to take wickets, resulting in a broader range of wicket counts. In contrast, the shorter durations of ODIs and T20s limit bowlers from achieving such high totals.</a:t>
            </a:r>
            <a:endParaRPr lang="en-IN" dirty="0"/>
          </a:p>
        </p:txBody>
      </p:sp>
    </p:spTree>
    <p:extLst>
      <p:ext uri="{BB962C8B-B14F-4D97-AF65-F5344CB8AC3E}">
        <p14:creationId xmlns:p14="http://schemas.microsoft.com/office/powerpoint/2010/main" val="12826480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3CEEA-3180-9841-B02B-528B9962AA56}"/>
              </a:ext>
            </a:extLst>
          </p:cNvPr>
          <p:cNvSpPr>
            <a:spLocks noGrp="1"/>
          </p:cNvSpPr>
          <p:nvPr>
            <p:ph type="title"/>
          </p:nvPr>
        </p:nvSpPr>
        <p:spPr/>
        <p:txBody>
          <a:bodyPr>
            <a:normAutofit fontScale="90000"/>
          </a:bodyPr>
          <a:lstStyle/>
          <a:p>
            <a:br>
              <a:rPr lang="en-IN" dirty="0"/>
            </a:br>
            <a:r>
              <a:rPr lang="en-IN" dirty="0"/>
              <a:t>Who has the most stumpings in each format?</a:t>
            </a:r>
            <a:br>
              <a:rPr lang="en-IN" dirty="0"/>
            </a:br>
            <a:endParaRPr lang="en-IN" dirty="0"/>
          </a:p>
        </p:txBody>
      </p:sp>
      <p:pic>
        <p:nvPicPr>
          <p:cNvPr id="6" name="Picture 2">
            <a:extLst>
              <a:ext uri="{FF2B5EF4-FFF2-40B4-BE49-F238E27FC236}">
                <a16:creationId xmlns:a16="http://schemas.microsoft.com/office/drawing/2014/main" id="{393949CB-D8E7-967A-A560-556E4E3E4D5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61198" y="1690688"/>
            <a:ext cx="10515600" cy="2522117"/>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D428258-0607-AABB-9632-9453ED6E6009}"/>
              </a:ext>
            </a:extLst>
          </p:cNvPr>
          <p:cNvSpPr txBox="1"/>
          <p:nvPr/>
        </p:nvSpPr>
        <p:spPr>
          <a:xfrm>
            <a:off x="2970196" y="4459524"/>
            <a:ext cx="6097604" cy="369332"/>
          </a:xfrm>
          <a:prstGeom prst="rect">
            <a:avLst/>
          </a:prstGeom>
          <a:noFill/>
        </p:spPr>
        <p:txBody>
          <a:bodyPr wrap="square">
            <a:spAutoFit/>
          </a:bodyPr>
          <a:lstStyle/>
          <a:p>
            <a:r>
              <a:rPr lang="en-IN" dirty="0"/>
              <a:t>The pie chart displays the top 10 keepers with most stumpings.</a:t>
            </a:r>
          </a:p>
        </p:txBody>
      </p:sp>
    </p:spTree>
    <p:extLst>
      <p:ext uri="{BB962C8B-B14F-4D97-AF65-F5344CB8AC3E}">
        <p14:creationId xmlns:p14="http://schemas.microsoft.com/office/powerpoint/2010/main" val="7691500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3E530-3774-C3DC-E936-2CAA04B7BBD1}"/>
              </a:ext>
            </a:extLst>
          </p:cNvPr>
          <p:cNvSpPr>
            <a:spLocks noGrp="1"/>
          </p:cNvSpPr>
          <p:nvPr>
            <p:ph type="title"/>
          </p:nvPr>
        </p:nvSpPr>
        <p:spPr/>
        <p:txBody>
          <a:bodyPr/>
          <a:lstStyle/>
          <a:p>
            <a:r>
              <a:rPr lang="en-IN" dirty="0"/>
              <a:t>Player Wise Analysis</a:t>
            </a:r>
          </a:p>
        </p:txBody>
      </p:sp>
      <p:pic>
        <p:nvPicPr>
          <p:cNvPr id="7" name="Content Placeholder 6">
            <a:extLst>
              <a:ext uri="{FF2B5EF4-FFF2-40B4-BE49-F238E27FC236}">
                <a16:creationId xmlns:a16="http://schemas.microsoft.com/office/drawing/2014/main" id="{9D0FAD0E-6B78-0095-07ED-1D1EEAF1E98C}"/>
              </a:ext>
            </a:extLst>
          </p:cNvPr>
          <p:cNvPicPr>
            <a:picLocks noGrp="1" noChangeAspect="1"/>
          </p:cNvPicPr>
          <p:nvPr>
            <p:ph idx="1"/>
          </p:nvPr>
        </p:nvPicPr>
        <p:blipFill>
          <a:blip r:embed="rId2"/>
          <a:stretch>
            <a:fillRect/>
          </a:stretch>
        </p:blipFill>
        <p:spPr>
          <a:xfrm>
            <a:off x="955896" y="1498366"/>
            <a:ext cx="10049202" cy="4351338"/>
          </a:xfrm>
        </p:spPr>
      </p:pic>
    </p:spTree>
    <p:extLst>
      <p:ext uri="{BB962C8B-B14F-4D97-AF65-F5344CB8AC3E}">
        <p14:creationId xmlns:p14="http://schemas.microsoft.com/office/powerpoint/2010/main" val="149487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Introduction</a:t>
            </a:r>
            <a:endParaRPr lang="en-IN" dirty="0">
              <a:latin typeface="Arial Narrow" panose="020B0606020202030204" pitchFamily="34" charset="0"/>
            </a:endParaRPr>
          </a:p>
        </p:txBody>
      </p:sp>
      <p:sp>
        <p:nvSpPr>
          <p:cNvPr id="3" name="Content Placeholder 2"/>
          <p:cNvSpPr>
            <a:spLocks noGrp="1"/>
          </p:cNvSpPr>
          <p:nvPr>
            <p:ph idx="1"/>
          </p:nvPr>
        </p:nvSpPr>
        <p:spPr/>
        <p:txBody>
          <a:bodyPr>
            <a:normAutofit fontScale="92500" lnSpcReduction="20000"/>
          </a:bodyPr>
          <a:lstStyle/>
          <a:p>
            <a:pPr algn="just"/>
            <a:r>
              <a:rPr lang="en-US" dirty="0"/>
              <a:t>In the dynamic world of cricket, analyzing player performance is crucial for strategic decision-making, both on and off the field. This project focuses on leveraging clustering techniques to group cricketers based on their performance statistics, such as highest scores (HS), runs scored, batting average, strike rate, centuries, half-centuries, and ducks, wickets, catches, economy. By utilizing these features, we aim to identify distinct player profiles that could represent various category of players.</a:t>
            </a:r>
          </a:p>
          <a:p>
            <a:pPr algn="just"/>
            <a:r>
              <a:rPr lang="en-US" dirty="0"/>
              <a:t>We also aim to rank players based on the suitable metrics.</a:t>
            </a:r>
          </a:p>
          <a:p>
            <a:pPr algn="just"/>
            <a:r>
              <a:rPr lang="en-US" dirty="0"/>
              <a:t>This analysis not only provides insights into player roles but also assists in talent scouting, team composition, and match strategy planning. The project employs advanced clustering algorithms to uncover hidden patterns in player performance, enabling data-driven insights in cricket analytics.</a:t>
            </a:r>
            <a:endParaRPr lang="en-IN" dirty="0"/>
          </a:p>
        </p:txBody>
      </p:sp>
    </p:spTree>
    <p:extLst>
      <p:ext uri="{BB962C8B-B14F-4D97-AF65-F5344CB8AC3E}">
        <p14:creationId xmlns:p14="http://schemas.microsoft.com/office/powerpoint/2010/main" val="25653405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CA39A-0CA4-E033-5A88-DF4F97F93E2D}"/>
              </a:ext>
            </a:extLst>
          </p:cNvPr>
          <p:cNvSpPr>
            <a:spLocks noGrp="1"/>
          </p:cNvSpPr>
          <p:nvPr>
            <p:ph type="title"/>
          </p:nvPr>
        </p:nvSpPr>
        <p:spPr/>
        <p:txBody>
          <a:bodyPr/>
          <a:lstStyle/>
          <a:p>
            <a:r>
              <a:rPr lang="en-IN" dirty="0"/>
              <a:t>Interpretation</a:t>
            </a:r>
          </a:p>
        </p:txBody>
      </p:sp>
      <p:sp>
        <p:nvSpPr>
          <p:cNvPr id="3" name="Content Placeholder 2">
            <a:extLst>
              <a:ext uri="{FF2B5EF4-FFF2-40B4-BE49-F238E27FC236}">
                <a16:creationId xmlns:a16="http://schemas.microsoft.com/office/drawing/2014/main" id="{15C57BD6-CD46-BB89-6B85-8E2FA1E657EA}"/>
              </a:ext>
            </a:extLst>
          </p:cNvPr>
          <p:cNvSpPr>
            <a:spLocks noGrp="1"/>
          </p:cNvSpPr>
          <p:nvPr>
            <p:ph idx="1"/>
          </p:nvPr>
        </p:nvSpPr>
        <p:spPr/>
        <p:txBody>
          <a:bodyPr/>
          <a:lstStyle/>
          <a:p>
            <a:r>
              <a:rPr lang="en-IN" dirty="0"/>
              <a:t>The function displays the basic and most important statistics of a specific player.</a:t>
            </a:r>
          </a:p>
          <a:p>
            <a:r>
              <a:rPr lang="en-IN" dirty="0"/>
              <a:t>The stats which are displayed are runs scored, wickets taken, catches caught, percentage of 50 plus scores, bowling SR and Avg and Batting SR and Avg .</a:t>
            </a:r>
          </a:p>
        </p:txBody>
      </p:sp>
    </p:spTree>
    <p:extLst>
      <p:ext uri="{BB962C8B-B14F-4D97-AF65-F5344CB8AC3E}">
        <p14:creationId xmlns:p14="http://schemas.microsoft.com/office/powerpoint/2010/main" val="33297508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699DA-989E-A7A7-71B0-A06709D48A74}"/>
              </a:ext>
            </a:extLst>
          </p:cNvPr>
          <p:cNvSpPr>
            <a:spLocks noGrp="1"/>
          </p:cNvSpPr>
          <p:nvPr>
            <p:ph type="title"/>
          </p:nvPr>
        </p:nvSpPr>
        <p:spPr/>
        <p:txBody>
          <a:bodyPr/>
          <a:lstStyle/>
          <a:p>
            <a:r>
              <a:rPr lang="en-IN" dirty="0"/>
              <a:t>Player Consistency Analysis</a:t>
            </a:r>
          </a:p>
        </p:txBody>
      </p:sp>
      <p:sp>
        <p:nvSpPr>
          <p:cNvPr id="3" name="Content Placeholder 2">
            <a:extLst>
              <a:ext uri="{FF2B5EF4-FFF2-40B4-BE49-F238E27FC236}">
                <a16:creationId xmlns:a16="http://schemas.microsoft.com/office/drawing/2014/main" id="{0CDEF711-2FB4-6213-C959-E7974BF8C172}"/>
              </a:ext>
            </a:extLst>
          </p:cNvPr>
          <p:cNvSpPr>
            <a:spLocks noGrp="1"/>
          </p:cNvSpPr>
          <p:nvPr>
            <p:ph idx="1"/>
          </p:nvPr>
        </p:nvSpPr>
        <p:spPr/>
        <p:txBody>
          <a:bodyPr/>
          <a:lstStyle/>
          <a:p>
            <a:r>
              <a:rPr lang="en-IN" dirty="0"/>
              <a:t>Clustering Technique was used to perform consistency analysis of the cricketers data.</a:t>
            </a:r>
          </a:p>
          <a:p>
            <a:r>
              <a:rPr lang="en-IN" dirty="0"/>
              <a:t>K-Means Clustering Algorithm was chosen to perform the clustering.</a:t>
            </a:r>
          </a:p>
          <a:p>
            <a:r>
              <a:rPr lang="en-IN" dirty="0"/>
              <a:t>Each dataset was divided to form 3 clusters, indicating Good, Average and Bad performers.</a:t>
            </a:r>
          </a:p>
          <a:p>
            <a:r>
              <a:rPr lang="en-IN" dirty="0"/>
              <a:t>Silhouette Score was used to evaluate the clusters efficiency. </a:t>
            </a:r>
          </a:p>
        </p:txBody>
      </p:sp>
    </p:spTree>
    <p:extLst>
      <p:ext uri="{BB962C8B-B14F-4D97-AF65-F5344CB8AC3E}">
        <p14:creationId xmlns:p14="http://schemas.microsoft.com/office/powerpoint/2010/main" val="23093379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8310-861B-1BAF-203C-AE258346E189}"/>
              </a:ext>
            </a:extLst>
          </p:cNvPr>
          <p:cNvSpPr>
            <a:spLocks noGrp="1"/>
          </p:cNvSpPr>
          <p:nvPr>
            <p:ph type="title"/>
          </p:nvPr>
        </p:nvSpPr>
        <p:spPr/>
        <p:txBody>
          <a:bodyPr/>
          <a:lstStyle/>
          <a:p>
            <a:r>
              <a:rPr lang="en-IN" dirty="0"/>
              <a:t>Clustering Of ODI Batting</a:t>
            </a:r>
          </a:p>
        </p:txBody>
      </p:sp>
      <p:pic>
        <p:nvPicPr>
          <p:cNvPr id="7" name="Content Placeholder 6">
            <a:extLst>
              <a:ext uri="{FF2B5EF4-FFF2-40B4-BE49-F238E27FC236}">
                <a16:creationId xmlns:a16="http://schemas.microsoft.com/office/drawing/2014/main" id="{A85E53C0-C9DD-8C45-76D8-6B5B8F582039}"/>
              </a:ext>
            </a:extLst>
          </p:cNvPr>
          <p:cNvPicPr>
            <a:picLocks noGrp="1" noChangeAspect="1"/>
          </p:cNvPicPr>
          <p:nvPr>
            <p:ph idx="1"/>
          </p:nvPr>
        </p:nvPicPr>
        <p:blipFill>
          <a:blip r:embed="rId2"/>
          <a:stretch>
            <a:fillRect/>
          </a:stretch>
        </p:blipFill>
        <p:spPr>
          <a:xfrm>
            <a:off x="713071" y="1654593"/>
            <a:ext cx="10515600" cy="2716912"/>
          </a:xfrm>
        </p:spPr>
      </p:pic>
      <p:sp>
        <p:nvSpPr>
          <p:cNvPr id="8" name="TextBox 7">
            <a:extLst>
              <a:ext uri="{FF2B5EF4-FFF2-40B4-BE49-F238E27FC236}">
                <a16:creationId xmlns:a16="http://schemas.microsoft.com/office/drawing/2014/main" id="{A65FDABF-24A3-AFB1-D6BB-B3AA887993F1}"/>
              </a:ext>
            </a:extLst>
          </p:cNvPr>
          <p:cNvSpPr txBox="1"/>
          <p:nvPr/>
        </p:nvSpPr>
        <p:spPr>
          <a:xfrm>
            <a:off x="1145406" y="4581626"/>
            <a:ext cx="8075596" cy="1200329"/>
          </a:xfrm>
          <a:prstGeom prst="rect">
            <a:avLst/>
          </a:prstGeom>
          <a:noFill/>
        </p:spPr>
        <p:txBody>
          <a:bodyPr wrap="square" rtlCol="0">
            <a:spAutoFit/>
          </a:bodyPr>
          <a:lstStyle/>
          <a:p>
            <a:r>
              <a:rPr lang="en-IN" dirty="0"/>
              <a:t>Cluster 2-Good</a:t>
            </a:r>
          </a:p>
          <a:p>
            <a:r>
              <a:rPr lang="en-IN" dirty="0"/>
              <a:t>Cluster 1-Average</a:t>
            </a:r>
          </a:p>
          <a:p>
            <a:r>
              <a:rPr lang="en-IN" dirty="0"/>
              <a:t>Cluster 0-Bad</a:t>
            </a:r>
          </a:p>
          <a:p>
            <a:r>
              <a:rPr lang="en-IN" dirty="0"/>
              <a:t>Silhouette Score for the clusters: 0.65</a:t>
            </a:r>
          </a:p>
        </p:txBody>
      </p:sp>
    </p:spTree>
    <p:extLst>
      <p:ext uri="{BB962C8B-B14F-4D97-AF65-F5344CB8AC3E}">
        <p14:creationId xmlns:p14="http://schemas.microsoft.com/office/powerpoint/2010/main" val="37380633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49467-41B6-C45A-26F5-67C0EACFD3EC}"/>
              </a:ext>
            </a:extLst>
          </p:cNvPr>
          <p:cNvSpPr>
            <a:spLocks noGrp="1"/>
          </p:cNvSpPr>
          <p:nvPr>
            <p:ph type="title"/>
          </p:nvPr>
        </p:nvSpPr>
        <p:spPr/>
        <p:txBody>
          <a:bodyPr/>
          <a:lstStyle/>
          <a:p>
            <a:r>
              <a:rPr lang="en-IN" dirty="0"/>
              <a:t>Clustering Of ODI Batting</a:t>
            </a:r>
          </a:p>
        </p:txBody>
      </p:sp>
      <p:pic>
        <p:nvPicPr>
          <p:cNvPr id="3074" name="Picture 2">
            <a:extLst>
              <a:ext uri="{FF2B5EF4-FFF2-40B4-BE49-F238E27FC236}">
                <a16:creationId xmlns:a16="http://schemas.microsoft.com/office/drawing/2014/main" id="{2F2EAA30-9389-6552-6E05-DC44CC4C7D0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15635" y="1253331"/>
            <a:ext cx="544743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1084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F7F9C-E41F-0722-6C8D-3554959EEA52}"/>
              </a:ext>
            </a:extLst>
          </p:cNvPr>
          <p:cNvSpPr>
            <a:spLocks noGrp="1"/>
          </p:cNvSpPr>
          <p:nvPr>
            <p:ph type="title"/>
          </p:nvPr>
        </p:nvSpPr>
        <p:spPr/>
        <p:txBody>
          <a:bodyPr/>
          <a:lstStyle/>
          <a:p>
            <a:r>
              <a:rPr lang="en-IN" dirty="0"/>
              <a:t>Clustering of Test Batting</a:t>
            </a:r>
          </a:p>
        </p:txBody>
      </p:sp>
      <p:pic>
        <p:nvPicPr>
          <p:cNvPr id="7" name="Content Placeholder 6">
            <a:extLst>
              <a:ext uri="{FF2B5EF4-FFF2-40B4-BE49-F238E27FC236}">
                <a16:creationId xmlns:a16="http://schemas.microsoft.com/office/drawing/2014/main" id="{A3228513-58C9-F1B3-9024-0A2FA045188D}"/>
              </a:ext>
            </a:extLst>
          </p:cNvPr>
          <p:cNvPicPr>
            <a:picLocks noGrp="1" noChangeAspect="1"/>
          </p:cNvPicPr>
          <p:nvPr>
            <p:ph idx="1"/>
          </p:nvPr>
        </p:nvPicPr>
        <p:blipFill>
          <a:blip r:embed="rId2"/>
          <a:stretch>
            <a:fillRect/>
          </a:stretch>
        </p:blipFill>
        <p:spPr>
          <a:xfrm>
            <a:off x="923203" y="1561014"/>
            <a:ext cx="10345594" cy="1800476"/>
          </a:xfrm>
        </p:spPr>
      </p:pic>
      <p:sp>
        <p:nvSpPr>
          <p:cNvPr id="8" name="TextBox 7">
            <a:extLst>
              <a:ext uri="{FF2B5EF4-FFF2-40B4-BE49-F238E27FC236}">
                <a16:creationId xmlns:a16="http://schemas.microsoft.com/office/drawing/2014/main" id="{010F6283-8E40-7D8A-CEB5-BD441676E394}"/>
              </a:ext>
            </a:extLst>
          </p:cNvPr>
          <p:cNvSpPr txBox="1"/>
          <p:nvPr/>
        </p:nvSpPr>
        <p:spPr>
          <a:xfrm>
            <a:off x="1078029" y="4004109"/>
            <a:ext cx="3741537" cy="1477328"/>
          </a:xfrm>
          <a:prstGeom prst="rect">
            <a:avLst/>
          </a:prstGeom>
          <a:noFill/>
        </p:spPr>
        <p:txBody>
          <a:bodyPr wrap="none" rtlCol="0">
            <a:spAutoFit/>
          </a:bodyPr>
          <a:lstStyle/>
          <a:p>
            <a:r>
              <a:rPr lang="en-IN" dirty="0"/>
              <a:t>Cluster 2 : Good</a:t>
            </a:r>
          </a:p>
          <a:p>
            <a:r>
              <a:rPr lang="en-IN" dirty="0"/>
              <a:t>Cluster 1 : Average</a:t>
            </a:r>
          </a:p>
          <a:p>
            <a:r>
              <a:rPr lang="en-IN" dirty="0"/>
              <a:t>Cluster 0 : Bad</a:t>
            </a:r>
          </a:p>
          <a:p>
            <a:r>
              <a:rPr lang="en-IN" dirty="0"/>
              <a:t>Silhouette Score for the clusters : 0.65</a:t>
            </a:r>
          </a:p>
          <a:p>
            <a:endParaRPr lang="en-IN" dirty="0"/>
          </a:p>
        </p:txBody>
      </p:sp>
    </p:spTree>
    <p:extLst>
      <p:ext uri="{BB962C8B-B14F-4D97-AF65-F5344CB8AC3E}">
        <p14:creationId xmlns:p14="http://schemas.microsoft.com/office/powerpoint/2010/main" val="2494888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4D03C-399A-83F3-1EAA-5F0A6C0BCFCC}"/>
              </a:ext>
            </a:extLst>
          </p:cNvPr>
          <p:cNvSpPr>
            <a:spLocks noGrp="1"/>
          </p:cNvSpPr>
          <p:nvPr>
            <p:ph type="title"/>
          </p:nvPr>
        </p:nvSpPr>
        <p:spPr>
          <a:xfrm>
            <a:off x="838200" y="681037"/>
            <a:ext cx="10515600" cy="1009651"/>
          </a:xfrm>
        </p:spPr>
        <p:txBody>
          <a:bodyPr/>
          <a:lstStyle/>
          <a:p>
            <a:r>
              <a:rPr lang="en-IN" dirty="0"/>
              <a:t>Clustering of Test Batting</a:t>
            </a:r>
          </a:p>
        </p:txBody>
      </p:sp>
      <p:sp>
        <p:nvSpPr>
          <p:cNvPr id="3" name="Content Placeholder 2">
            <a:extLst>
              <a:ext uri="{FF2B5EF4-FFF2-40B4-BE49-F238E27FC236}">
                <a16:creationId xmlns:a16="http://schemas.microsoft.com/office/drawing/2014/main" id="{2678EB2D-7C17-6896-8C61-EF80EB3F7029}"/>
              </a:ext>
            </a:extLst>
          </p:cNvPr>
          <p:cNvSpPr>
            <a:spLocks noGrp="1"/>
          </p:cNvSpPr>
          <p:nvPr>
            <p:ph idx="1"/>
          </p:nvPr>
        </p:nvSpPr>
        <p:spPr/>
        <p:txBody>
          <a:bodyPr/>
          <a:lstStyle/>
          <a:p>
            <a:endParaRPr lang="en-IN"/>
          </a:p>
        </p:txBody>
      </p:sp>
      <p:pic>
        <p:nvPicPr>
          <p:cNvPr id="4098" name="Picture 2">
            <a:extLst>
              <a:ext uri="{FF2B5EF4-FFF2-40B4-BE49-F238E27FC236}">
                <a16:creationId xmlns:a16="http://schemas.microsoft.com/office/drawing/2014/main" id="{CB949896-8D87-9F72-AD26-E6BAE302AB6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3400" y="1825625"/>
            <a:ext cx="8585200" cy="4530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4153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A36C9-F1A6-0C3C-4AC0-E7E41D0C2E07}"/>
              </a:ext>
            </a:extLst>
          </p:cNvPr>
          <p:cNvSpPr>
            <a:spLocks noGrp="1"/>
          </p:cNvSpPr>
          <p:nvPr>
            <p:ph type="title"/>
          </p:nvPr>
        </p:nvSpPr>
        <p:spPr/>
        <p:txBody>
          <a:bodyPr/>
          <a:lstStyle/>
          <a:p>
            <a:r>
              <a:rPr lang="en-IN" dirty="0"/>
              <a:t>Clustering of ODI Bowling</a:t>
            </a:r>
          </a:p>
        </p:txBody>
      </p:sp>
      <p:pic>
        <p:nvPicPr>
          <p:cNvPr id="7" name="Content Placeholder 6">
            <a:extLst>
              <a:ext uri="{FF2B5EF4-FFF2-40B4-BE49-F238E27FC236}">
                <a16:creationId xmlns:a16="http://schemas.microsoft.com/office/drawing/2014/main" id="{D14322EC-C621-5AFE-242E-61D98A3ADEB3}"/>
              </a:ext>
            </a:extLst>
          </p:cNvPr>
          <p:cNvPicPr>
            <a:picLocks noGrp="1" noChangeAspect="1"/>
          </p:cNvPicPr>
          <p:nvPr>
            <p:ph idx="1"/>
          </p:nvPr>
        </p:nvPicPr>
        <p:blipFill>
          <a:blip r:embed="rId2"/>
          <a:stretch>
            <a:fillRect/>
          </a:stretch>
        </p:blipFill>
        <p:spPr>
          <a:xfrm>
            <a:off x="838200" y="1897523"/>
            <a:ext cx="10515600" cy="1531477"/>
          </a:xfrm>
        </p:spPr>
      </p:pic>
      <p:sp>
        <p:nvSpPr>
          <p:cNvPr id="8" name="TextBox 7">
            <a:extLst>
              <a:ext uri="{FF2B5EF4-FFF2-40B4-BE49-F238E27FC236}">
                <a16:creationId xmlns:a16="http://schemas.microsoft.com/office/drawing/2014/main" id="{C5E9F867-15B0-CAF5-B3E3-33E88192A73B}"/>
              </a:ext>
            </a:extLst>
          </p:cNvPr>
          <p:cNvSpPr txBox="1"/>
          <p:nvPr/>
        </p:nvSpPr>
        <p:spPr>
          <a:xfrm>
            <a:off x="1135781" y="4081112"/>
            <a:ext cx="3741537" cy="1477328"/>
          </a:xfrm>
          <a:prstGeom prst="rect">
            <a:avLst/>
          </a:prstGeom>
          <a:noFill/>
        </p:spPr>
        <p:txBody>
          <a:bodyPr wrap="none" rtlCol="0">
            <a:spAutoFit/>
          </a:bodyPr>
          <a:lstStyle/>
          <a:p>
            <a:r>
              <a:rPr lang="en-IN" dirty="0"/>
              <a:t>Cluster 2 : Good</a:t>
            </a:r>
          </a:p>
          <a:p>
            <a:r>
              <a:rPr lang="en-IN" dirty="0"/>
              <a:t>Cluster 1 : Average</a:t>
            </a:r>
          </a:p>
          <a:p>
            <a:r>
              <a:rPr lang="en-IN" dirty="0"/>
              <a:t>Cluster 0 : Bad</a:t>
            </a:r>
          </a:p>
          <a:p>
            <a:r>
              <a:rPr lang="en-IN" dirty="0"/>
              <a:t>Silhouette Score for the clusters : 0.57</a:t>
            </a:r>
          </a:p>
          <a:p>
            <a:endParaRPr lang="en-IN" dirty="0"/>
          </a:p>
        </p:txBody>
      </p:sp>
    </p:spTree>
    <p:extLst>
      <p:ext uri="{BB962C8B-B14F-4D97-AF65-F5344CB8AC3E}">
        <p14:creationId xmlns:p14="http://schemas.microsoft.com/office/powerpoint/2010/main" val="1873979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51B69-C8E5-1803-7DE1-E195DB1B3AC2}"/>
              </a:ext>
            </a:extLst>
          </p:cNvPr>
          <p:cNvSpPr>
            <a:spLocks noGrp="1"/>
          </p:cNvSpPr>
          <p:nvPr>
            <p:ph type="title"/>
          </p:nvPr>
        </p:nvSpPr>
        <p:spPr/>
        <p:txBody>
          <a:bodyPr/>
          <a:lstStyle/>
          <a:p>
            <a:r>
              <a:rPr lang="en-IN" dirty="0"/>
              <a:t>Clustering of ODI Bowling</a:t>
            </a:r>
          </a:p>
        </p:txBody>
      </p:sp>
      <p:pic>
        <p:nvPicPr>
          <p:cNvPr id="5122" name="Picture 2">
            <a:extLst>
              <a:ext uri="{FF2B5EF4-FFF2-40B4-BE49-F238E27FC236}">
                <a16:creationId xmlns:a16="http://schemas.microsoft.com/office/drawing/2014/main" id="{7629614C-3D92-5ACD-ACA3-0019915A8FB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78784" y="1847850"/>
            <a:ext cx="5441926"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5194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D0687-9339-EDA1-C4A4-3C5FFF85B1EF}"/>
              </a:ext>
            </a:extLst>
          </p:cNvPr>
          <p:cNvSpPr>
            <a:spLocks noGrp="1"/>
          </p:cNvSpPr>
          <p:nvPr>
            <p:ph type="title"/>
          </p:nvPr>
        </p:nvSpPr>
        <p:spPr/>
        <p:txBody>
          <a:bodyPr/>
          <a:lstStyle/>
          <a:p>
            <a:r>
              <a:rPr lang="en-IN" dirty="0"/>
              <a:t>Cluster Centres</a:t>
            </a:r>
          </a:p>
        </p:txBody>
      </p:sp>
      <p:pic>
        <p:nvPicPr>
          <p:cNvPr id="7" name="Content Placeholder 6">
            <a:extLst>
              <a:ext uri="{FF2B5EF4-FFF2-40B4-BE49-F238E27FC236}">
                <a16:creationId xmlns:a16="http://schemas.microsoft.com/office/drawing/2014/main" id="{C46120D4-7C26-76B8-4F00-33A673928B18}"/>
              </a:ext>
            </a:extLst>
          </p:cNvPr>
          <p:cNvPicPr>
            <a:picLocks noGrp="1" noChangeAspect="1"/>
          </p:cNvPicPr>
          <p:nvPr>
            <p:ph idx="1"/>
          </p:nvPr>
        </p:nvPicPr>
        <p:blipFill>
          <a:blip r:embed="rId2"/>
          <a:stretch>
            <a:fillRect/>
          </a:stretch>
        </p:blipFill>
        <p:spPr>
          <a:xfrm>
            <a:off x="655320" y="1690688"/>
            <a:ext cx="10515600" cy="1723719"/>
          </a:xfrm>
        </p:spPr>
      </p:pic>
      <p:sp>
        <p:nvSpPr>
          <p:cNvPr id="8" name="TextBox 7">
            <a:extLst>
              <a:ext uri="{FF2B5EF4-FFF2-40B4-BE49-F238E27FC236}">
                <a16:creationId xmlns:a16="http://schemas.microsoft.com/office/drawing/2014/main" id="{5ABAC0BB-F3EF-ABF5-C6E5-434635704655}"/>
              </a:ext>
            </a:extLst>
          </p:cNvPr>
          <p:cNvSpPr txBox="1"/>
          <p:nvPr/>
        </p:nvSpPr>
        <p:spPr>
          <a:xfrm>
            <a:off x="1337912" y="3984859"/>
            <a:ext cx="3741537" cy="1200329"/>
          </a:xfrm>
          <a:prstGeom prst="rect">
            <a:avLst/>
          </a:prstGeom>
          <a:noFill/>
        </p:spPr>
        <p:txBody>
          <a:bodyPr wrap="none" rtlCol="0">
            <a:spAutoFit/>
          </a:bodyPr>
          <a:lstStyle/>
          <a:p>
            <a:r>
              <a:rPr lang="en-IN" dirty="0"/>
              <a:t>Cluster 2 : Good</a:t>
            </a:r>
          </a:p>
          <a:p>
            <a:r>
              <a:rPr lang="en-IN" dirty="0"/>
              <a:t>Cluster 0 : Average</a:t>
            </a:r>
          </a:p>
          <a:p>
            <a:r>
              <a:rPr lang="en-IN" dirty="0"/>
              <a:t>Cluster 1 : Bad</a:t>
            </a:r>
          </a:p>
          <a:p>
            <a:r>
              <a:rPr lang="en-IN" dirty="0"/>
              <a:t>Silhouette Score for the clusters : 0.41</a:t>
            </a:r>
          </a:p>
        </p:txBody>
      </p:sp>
    </p:spTree>
    <p:extLst>
      <p:ext uri="{BB962C8B-B14F-4D97-AF65-F5344CB8AC3E}">
        <p14:creationId xmlns:p14="http://schemas.microsoft.com/office/powerpoint/2010/main" val="19604391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2B3B56-D534-FBE4-6977-80B9435B6D37}"/>
              </a:ext>
            </a:extLst>
          </p:cNvPr>
          <p:cNvSpPr>
            <a:spLocks noGrp="1"/>
          </p:cNvSpPr>
          <p:nvPr>
            <p:ph type="title"/>
          </p:nvPr>
        </p:nvSpPr>
        <p:spPr/>
        <p:txBody>
          <a:bodyPr/>
          <a:lstStyle/>
          <a:p>
            <a:r>
              <a:rPr lang="en-IN" dirty="0"/>
              <a:t>Clustering of T20 Bowling</a:t>
            </a:r>
          </a:p>
        </p:txBody>
      </p:sp>
      <p:pic>
        <p:nvPicPr>
          <p:cNvPr id="6146" name="Picture 2">
            <a:extLst>
              <a:ext uri="{FF2B5EF4-FFF2-40B4-BE49-F238E27FC236}">
                <a16:creationId xmlns:a16="http://schemas.microsoft.com/office/drawing/2014/main" id="{4ED35AAF-4812-7D56-0665-5F22523AF42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372283" y="1825625"/>
            <a:ext cx="5447434"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325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3328" y="320675"/>
            <a:ext cx="10515600" cy="1325563"/>
          </a:xfrm>
        </p:spPr>
        <p:txBody>
          <a:bodyPr/>
          <a:lstStyle/>
          <a:p>
            <a:r>
              <a:rPr lang="en-US" b="1" dirty="0">
                <a:latin typeface="Arial Narrow" panose="020B0606020202030204" pitchFamily="34" charset="0"/>
              </a:rPr>
              <a:t>Need of study</a:t>
            </a:r>
            <a:endParaRPr lang="en-IN" b="1" dirty="0">
              <a:latin typeface="Arial Narrow" panose="020B0606020202030204" pitchFamily="34" charset="0"/>
            </a:endParaRPr>
          </a:p>
        </p:txBody>
      </p:sp>
      <p:sp>
        <p:nvSpPr>
          <p:cNvPr id="3" name="Content Placeholder 2"/>
          <p:cNvSpPr>
            <a:spLocks noGrp="1"/>
          </p:cNvSpPr>
          <p:nvPr>
            <p:ph idx="1"/>
          </p:nvPr>
        </p:nvSpPr>
        <p:spPr/>
        <p:txBody>
          <a:bodyPr>
            <a:normAutofit fontScale="92500" lnSpcReduction="10000"/>
          </a:bodyPr>
          <a:lstStyle/>
          <a:p>
            <a:pPr algn="just"/>
            <a:r>
              <a:rPr lang="en-US" dirty="0"/>
              <a:t>This project addresses the need to classify and group cricketers based on their performance metrics, such as runs, strike rates, batting averages, and centuries, wickets, catches. By applying clustering techniques, this work aims to:</a:t>
            </a:r>
          </a:p>
          <a:p>
            <a:pPr algn="just"/>
            <a:r>
              <a:rPr lang="en-IN" dirty="0"/>
              <a:t>Simplify Player Profiling</a:t>
            </a:r>
          </a:p>
          <a:p>
            <a:pPr algn="just"/>
            <a:r>
              <a:rPr lang="en-IN" dirty="0"/>
              <a:t>Improve Analytical Insights</a:t>
            </a:r>
          </a:p>
          <a:p>
            <a:pPr algn="just"/>
            <a:r>
              <a:rPr lang="en-IN" dirty="0"/>
              <a:t>We aim to improve selection of players using the clustering approach by grouping the players based on their performance.</a:t>
            </a:r>
          </a:p>
          <a:p>
            <a:pPr algn="just"/>
            <a:r>
              <a:rPr lang="en-IN" dirty="0"/>
              <a:t>It would be beneficial for players and also franchises which would want to buy the best players.</a:t>
            </a:r>
          </a:p>
          <a:p>
            <a:pPr algn="just"/>
            <a:r>
              <a:rPr lang="en-IN" dirty="0"/>
              <a:t>Our work would also be beneficial for fantasy cricket users.</a:t>
            </a:r>
          </a:p>
        </p:txBody>
      </p:sp>
    </p:spTree>
    <p:extLst>
      <p:ext uri="{BB962C8B-B14F-4D97-AF65-F5344CB8AC3E}">
        <p14:creationId xmlns:p14="http://schemas.microsoft.com/office/powerpoint/2010/main" val="28842587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46772-78EE-43CA-AA29-BC2511802A31}"/>
              </a:ext>
            </a:extLst>
          </p:cNvPr>
          <p:cNvSpPr>
            <a:spLocks noGrp="1"/>
          </p:cNvSpPr>
          <p:nvPr>
            <p:ph type="title"/>
          </p:nvPr>
        </p:nvSpPr>
        <p:spPr/>
        <p:txBody>
          <a:bodyPr/>
          <a:lstStyle/>
          <a:p>
            <a:r>
              <a:rPr lang="en-IN" dirty="0"/>
              <a:t>Player Ranking and Optimal Team selection</a:t>
            </a:r>
          </a:p>
        </p:txBody>
      </p:sp>
      <p:sp>
        <p:nvSpPr>
          <p:cNvPr id="3" name="Content Placeholder 2">
            <a:extLst>
              <a:ext uri="{FF2B5EF4-FFF2-40B4-BE49-F238E27FC236}">
                <a16:creationId xmlns:a16="http://schemas.microsoft.com/office/drawing/2014/main" id="{05085333-25C3-7773-D2D8-59A8943BD421}"/>
              </a:ext>
            </a:extLst>
          </p:cNvPr>
          <p:cNvSpPr>
            <a:spLocks noGrp="1"/>
          </p:cNvSpPr>
          <p:nvPr>
            <p:ph idx="1"/>
          </p:nvPr>
        </p:nvSpPr>
        <p:spPr/>
        <p:txBody>
          <a:bodyPr/>
          <a:lstStyle/>
          <a:p>
            <a:r>
              <a:rPr lang="en-IN" dirty="0"/>
              <a:t>A scoring system was developed for batting, bowling and fielding.</a:t>
            </a:r>
          </a:p>
          <a:p>
            <a:r>
              <a:rPr lang="en-IN" dirty="0"/>
              <a:t>Metrics like Average, Strike rate, economy , wickets, runs, catches taken were considered.</a:t>
            </a:r>
          </a:p>
          <a:p>
            <a:r>
              <a:rPr lang="en-IN" dirty="0"/>
              <a:t>The metrics were assigned weights based on their significance to the games.</a:t>
            </a:r>
          </a:p>
          <a:p>
            <a:r>
              <a:rPr lang="en-IN" dirty="0"/>
              <a:t>The weighted sum of each department gave scores to each department.</a:t>
            </a:r>
          </a:p>
          <a:p>
            <a:r>
              <a:rPr lang="en-US" dirty="0"/>
              <a:t>Players  were ranked in descending order based on their score.</a:t>
            </a:r>
            <a:endParaRPr lang="en-IN" dirty="0"/>
          </a:p>
        </p:txBody>
      </p:sp>
    </p:spTree>
    <p:extLst>
      <p:ext uri="{BB962C8B-B14F-4D97-AF65-F5344CB8AC3E}">
        <p14:creationId xmlns:p14="http://schemas.microsoft.com/office/powerpoint/2010/main" val="1837626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01482-C5FD-27D7-90E8-E7732DF039FB}"/>
              </a:ext>
            </a:extLst>
          </p:cNvPr>
          <p:cNvSpPr>
            <a:spLocks noGrp="1"/>
          </p:cNvSpPr>
          <p:nvPr>
            <p:ph type="title"/>
          </p:nvPr>
        </p:nvSpPr>
        <p:spPr/>
        <p:txBody>
          <a:bodyPr/>
          <a:lstStyle/>
          <a:p>
            <a:r>
              <a:rPr lang="en-IN" dirty="0"/>
              <a:t>Random Forest Model</a:t>
            </a:r>
          </a:p>
        </p:txBody>
      </p:sp>
      <p:sp>
        <p:nvSpPr>
          <p:cNvPr id="3" name="Content Placeholder 2">
            <a:extLst>
              <a:ext uri="{FF2B5EF4-FFF2-40B4-BE49-F238E27FC236}">
                <a16:creationId xmlns:a16="http://schemas.microsoft.com/office/drawing/2014/main" id="{E242C3EA-D5AB-A5B3-0068-28A96915E55C}"/>
              </a:ext>
            </a:extLst>
          </p:cNvPr>
          <p:cNvSpPr>
            <a:spLocks noGrp="1"/>
          </p:cNvSpPr>
          <p:nvPr>
            <p:ph idx="1"/>
          </p:nvPr>
        </p:nvSpPr>
        <p:spPr/>
        <p:txBody>
          <a:bodyPr/>
          <a:lstStyle/>
          <a:p>
            <a:r>
              <a:rPr lang="en-US" dirty="0"/>
              <a:t>Data Preparation: Player ranks as the target variable. Performance metrics as input features.</a:t>
            </a:r>
          </a:p>
          <a:p>
            <a:r>
              <a:rPr lang="en-US" dirty="0"/>
              <a:t>Model Training: Trained Random Forest on the performance data.</a:t>
            </a:r>
          </a:p>
          <a:p>
            <a:r>
              <a:rPr lang="en-US" dirty="0"/>
              <a:t>Output: Predicted Rank → Used for team selection.</a:t>
            </a:r>
          </a:p>
          <a:p>
            <a:r>
              <a:rPr lang="en-US" dirty="0"/>
              <a:t>The dataset was then sorted based on predicted rank to have top players at the top of the dataset.</a:t>
            </a:r>
          </a:p>
          <a:p>
            <a:pPr marL="0" indent="0">
              <a:buNone/>
            </a:pPr>
            <a:endParaRPr lang="en-IN" dirty="0"/>
          </a:p>
        </p:txBody>
      </p:sp>
    </p:spTree>
    <p:extLst>
      <p:ext uri="{BB962C8B-B14F-4D97-AF65-F5344CB8AC3E}">
        <p14:creationId xmlns:p14="http://schemas.microsoft.com/office/powerpoint/2010/main" val="21281882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71EFB-9DD3-5644-192D-179865087029}"/>
              </a:ext>
            </a:extLst>
          </p:cNvPr>
          <p:cNvSpPr>
            <a:spLocks noGrp="1"/>
          </p:cNvSpPr>
          <p:nvPr>
            <p:ph type="title"/>
          </p:nvPr>
        </p:nvSpPr>
        <p:spPr/>
        <p:txBody>
          <a:bodyPr/>
          <a:lstStyle/>
          <a:p>
            <a:r>
              <a:rPr lang="en-IN" dirty="0"/>
              <a:t>Team Selection</a:t>
            </a:r>
          </a:p>
        </p:txBody>
      </p:sp>
      <p:sp>
        <p:nvSpPr>
          <p:cNvPr id="3" name="Content Placeholder 2">
            <a:extLst>
              <a:ext uri="{FF2B5EF4-FFF2-40B4-BE49-F238E27FC236}">
                <a16:creationId xmlns:a16="http://schemas.microsoft.com/office/drawing/2014/main" id="{C62927C5-3C5C-8316-3C6A-718211537A75}"/>
              </a:ext>
            </a:extLst>
          </p:cNvPr>
          <p:cNvSpPr>
            <a:spLocks noGrp="1"/>
          </p:cNvSpPr>
          <p:nvPr>
            <p:ph idx="1"/>
          </p:nvPr>
        </p:nvSpPr>
        <p:spPr/>
        <p:txBody>
          <a:bodyPr/>
          <a:lstStyle/>
          <a:p>
            <a:r>
              <a:rPr lang="en-IN" dirty="0"/>
              <a:t>Batsmen Selection: Filtered batting data based on country. Selected Top 7 Batsmen based on Predicted Rank.</a:t>
            </a:r>
          </a:p>
          <a:p>
            <a:r>
              <a:rPr lang="en-IN" dirty="0"/>
              <a:t>Bowlers Selection: Filtered bowling data. Selected Top 7 Bowlers based on Predicted Rank.</a:t>
            </a:r>
          </a:p>
          <a:p>
            <a:r>
              <a:rPr lang="en-IN" dirty="0"/>
              <a:t>Wicketkeeper Selection: Selected Top Wicketkeeper from fielding data based on Predicted Rank.</a:t>
            </a:r>
          </a:p>
          <a:p>
            <a:endParaRPr lang="en-IN" dirty="0"/>
          </a:p>
        </p:txBody>
      </p:sp>
      <p:sp>
        <p:nvSpPr>
          <p:cNvPr id="6" name="Rectangle 1">
            <a:extLst>
              <a:ext uri="{FF2B5EF4-FFF2-40B4-BE49-F238E27FC236}">
                <a16:creationId xmlns:a16="http://schemas.microsoft.com/office/drawing/2014/main" id="{D376DF1F-AC93-7D09-EBE9-869B1F2A2E4C}"/>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47FC3E5E-0984-59D0-7AA6-1520C2A69665}"/>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31940438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01AE-5044-20D4-213E-C42495E168D8}"/>
              </a:ext>
            </a:extLst>
          </p:cNvPr>
          <p:cNvSpPr>
            <a:spLocks noGrp="1"/>
          </p:cNvSpPr>
          <p:nvPr>
            <p:ph type="title"/>
          </p:nvPr>
        </p:nvSpPr>
        <p:spPr/>
        <p:txBody>
          <a:bodyPr/>
          <a:lstStyle/>
          <a:p>
            <a:r>
              <a:rPr lang="en-IN" dirty="0"/>
              <a:t>Optimal team for India</a:t>
            </a:r>
          </a:p>
        </p:txBody>
      </p:sp>
      <p:pic>
        <p:nvPicPr>
          <p:cNvPr id="6" name="Content Placeholder 5">
            <a:extLst>
              <a:ext uri="{FF2B5EF4-FFF2-40B4-BE49-F238E27FC236}">
                <a16:creationId xmlns:a16="http://schemas.microsoft.com/office/drawing/2014/main" id="{B9F0A98B-7FDA-CC98-E155-D83B34AA4FA3}"/>
              </a:ext>
            </a:extLst>
          </p:cNvPr>
          <p:cNvPicPr>
            <a:picLocks noGrp="1" noChangeAspect="1"/>
          </p:cNvPicPr>
          <p:nvPr>
            <p:ph idx="1"/>
          </p:nvPr>
        </p:nvPicPr>
        <p:blipFill>
          <a:blip r:embed="rId2"/>
          <a:stretch>
            <a:fillRect/>
          </a:stretch>
        </p:blipFill>
        <p:spPr>
          <a:xfrm>
            <a:off x="3176180" y="1834054"/>
            <a:ext cx="5839640" cy="4334480"/>
          </a:xfrm>
          <a:prstGeom prst="rect">
            <a:avLst/>
          </a:prstGeom>
        </p:spPr>
      </p:pic>
    </p:spTree>
    <p:extLst>
      <p:ext uri="{BB962C8B-B14F-4D97-AF65-F5344CB8AC3E}">
        <p14:creationId xmlns:p14="http://schemas.microsoft.com/office/powerpoint/2010/main" val="33118165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Performance Analysis</a:t>
            </a:r>
            <a:endParaRPr lang="en-IN" dirty="0">
              <a:latin typeface="Arial Narrow" panose="020B0606020202030204" pitchFamily="34" charset="0"/>
            </a:endParaRPr>
          </a:p>
        </p:txBody>
      </p:sp>
      <p:sp>
        <p:nvSpPr>
          <p:cNvPr id="3" name="Content Placeholder 2"/>
          <p:cNvSpPr>
            <a:spLocks noGrp="1"/>
          </p:cNvSpPr>
          <p:nvPr>
            <p:ph idx="1"/>
          </p:nvPr>
        </p:nvSpPr>
        <p:spPr/>
        <p:txBody>
          <a:bodyPr/>
          <a:lstStyle/>
          <a:p>
            <a:r>
              <a:rPr lang="en-US" dirty="0"/>
              <a:t>We have used </a:t>
            </a:r>
            <a:r>
              <a:rPr lang="en-US" b="1" dirty="0"/>
              <a:t>Silhouette score </a:t>
            </a:r>
            <a:r>
              <a:rPr lang="en-US" dirty="0"/>
              <a:t>to evaluate the clusters which are formed by the K-Means Clustering algorithm which measures how similar a data point is to its own cluster (cohesion) compared to other clusters (separation). The score ranges from </a:t>
            </a:r>
            <a:r>
              <a:rPr lang="en-US" b="1" dirty="0"/>
              <a:t>-1 to 1.</a:t>
            </a:r>
          </a:p>
          <a:p>
            <a:endParaRPr lang="en-IN" dirty="0"/>
          </a:p>
        </p:txBody>
      </p:sp>
      <p:graphicFrame>
        <p:nvGraphicFramePr>
          <p:cNvPr id="6" name="Table 5">
            <a:extLst>
              <a:ext uri="{FF2B5EF4-FFF2-40B4-BE49-F238E27FC236}">
                <a16:creationId xmlns:a16="http://schemas.microsoft.com/office/drawing/2014/main" id="{97C543F5-A98B-3E2F-98B5-1872873D4FE3}"/>
              </a:ext>
            </a:extLst>
          </p:cNvPr>
          <p:cNvGraphicFramePr>
            <a:graphicFrameLocks noGrp="1"/>
          </p:cNvGraphicFramePr>
          <p:nvPr>
            <p:extLst>
              <p:ext uri="{D42A27DB-BD31-4B8C-83A1-F6EECF244321}">
                <p14:modId xmlns:p14="http://schemas.microsoft.com/office/powerpoint/2010/main" val="3621488162"/>
              </p:ext>
            </p:extLst>
          </p:nvPr>
        </p:nvGraphicFramePr>
        <p:xfrm>
          <a:off x="3636194" y="3429000"/>
          <a:ext cx="3736758" cy="2432786"/>
        </p:xfrm>
        <a:graphic>
          <a:graphicData uri="http://schemas.openxmlformats.org/drawingml/2006/table">
            <a:tbl>
              <a:tblPr firstRow="1" firstCol="1" bandRow="1">
                <a:tableStyleId>{5C22544A-7EE6-4342-B048-85BDC9FD1C3A}</a:tableStyleId>
              </a:tblPr>
              <a:tblGrid>
                <a:gridCol w="1868045">
                  <a:extLst>
                    <a:ext uri="{9D8B030D-6E8A-4147-A177-3AD203B41FA5}">
                      <a16:colId xmlns:a16="http://schemas.microsoft.com/office/drawing/2014/main" val="3425970472"/>
                    </a:ext>
                  </a:extLst>
                </a:gridCol>
                <a:gridCol w="1868713">
                  <a:extLst>
                    <a:ext uri="{9D8B030D-6E8A-4147-A177-3AD203B41FA5}">
                      <a16:colId xmlns:a16="http://schemas.microsoft.com/office/drawing/2014/main" val="2560940409"/>
                    </a:ext>
                  </a:extLst>
                </a:gridCol>
              </a:tblGrid>
              <a:tr h="489570">
                <a:tc>
                  <a:txBody>
                    <a:bodyPr/>
                    <a:lstStyle/>
                    <a:p>
                      <a:pPr>
                        <a:lnSpc>
                          <a:spcPct val="115000"/>
                        </a:lnSpc>
                        <a:spcAft>
                          <a:spcPts val="800"/>
                        </a:spcAft>
                      </a:pPr>
                      <a:r>
                        <a:rPr lang="en-IN" sz="1200">
                          <a:effectLst/>
                        </a:rPr>
                        <a:t>Cluster</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800"/>
                        </a:spcAft>
                      </a:pPr>
                      <a:r>
                        <a:rPr lang="en-IN" sz="1200">
                          <a:effectLst/>
                        </a:rPr>
                        <a:t>Silhouette Score</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158334506"/>
                  </a:ext>
                </a:extLst>
              </a:tr>
              <a:tr h="474506">
                <a:tc>
                  <a:txBody>
                    <a:bodyPr/>
                    <a:lstStyle/>
                    <a:p>
                      <a:pPr>
                        <a:lnSpc>
                          <a:spcPct val="115000"/>
                        </a:lnSpc>
                        <a:spcAft>
                          <a:spcPts val="800"/>
                        </a:spcAft>
                      </a:pPr>
                      <a:r>
                        <a:rPr lang="en-IN" sz="1200">
                          <a:effectLst/>
                        </a:rPr>
                        <a:t>ODI Batting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800"/>
                        </a:spcAft>
                      </a:pPr>
                      <a:r>
                        <a:rPr lang="en-IN" sz="1200">
                          <a:effectLst/>
                        </a:rPr>
                        <a:t>0.65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862233769"/>
                  </a:ext>
                </a:extLst>
              </a:tr>
              <a:tr h="489570">
                <a:tc>
                  <a:txBody>
                    <a:bodyPr/>
                    <a:lstStyle/>
                    <a:p>
                      <a:pPr>
                        <a:lnSpc>
                          <a:spcPct val="115000"/>
                        </a:lnSpc>
                        <a:spcAft>
                          <a:spcPts val="800"/>
                        </a:spcAft>
                      </a:pPr>
                      <a:r>
                        <a:rPr lang="en-IN" sz="1200">
                          <a:effectLst/>
                        </a:rPr>
                        <a:t>Test Batting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800"/>
                        </a:spcAft>
                      </a:pPr>
                      <a:r>
                        <a:rPr lang="en-IN" sz="1200">
                          <a:effectLst/>
                        </a:rPr>
                        <a:t>0.65</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411115848"/>
                  </a:ext>
                </a:extLst>
              </a:tr>
              <a:tr h="489570">
                <a:tc>
                  <a:txBody>
                    <a:bodyPr/>
                    <a:lstStyle/>
                    <a:p>
                      <a:pPr>
                        <a:lnSpc>
                          <a:spcPct val="115000"/>
                        </a:lnSpc>
                        <a:spcAft>
                          <a:spcPts val="800"/>
                        </a:spcAft>
                      </a:pPr>
                      <a:r>
                        <a:rPr lang="en-IN" sz="1200">
                          <a:effectLst/>
                        </a:rPr>
                        <a:t>ODI Bowling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800"/>
                        </a:spcAft>
                      </a:pPr>
                      <a:r>
                        <a:rPr lang="en-IN" sz="1200">
                          <a:effectLst/>
                        </a:rPr>
                        <a:t>0.57</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631962511"/>
                  </a:ext>
                </a:extLst>
              </a:tr>
              <a:tr h="489570">
                <a:tc>
                  <a:txBody>
                    <a:bodyPr/>
                    <a:lstStyle/>
                    <a:p>
                      <a:pPr>
                        <a:lnSpc>
                          <a:spcPct val="115000"/>
                        </a:lnSpc>
                        <a:spcAft>
                          <a:spcPts val="800"/>
                        </a:spcAft>
                      </a:pPr>
                      <a:r>
                        <a:rPr lang="en-IN" sz="1200">
                          <a:effectLst/>
                        </a:rPr>
                        <a:t>T20 Bowling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nSpc>
                          <a:spcPct val="115000"/>
                        </a:lnSpc>
                        <a:spcAft>
                          <a:spcPts val="800"/>
                        </a:spcAft>
                      </a:pPr>
                      <a:r>
                        <a:rPr lang="en-IN" sz="1200" dirty="0">
                          <a:effectLst/>
                        </a:rPr>
                        <a:t>0.41</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2885294237"/>
                  </a:ext>
                </a:extLst>
              </a:tr>
            </a:tbl>
          </a:graphicData>
        </a:graphic>
      </p:graphicFrame>
    </p:spTree>
    <p:extLst>
      <p:ext uri="{BB962C8B-B14F-4D97-AF65-F5344CB8AC3E}">
        <p14:creationId xmlns:p14="http://schemas.microsoft.com/office/powerpoint/2010/main" val="34436245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7B667-6F89-A357-A40B-0CA59F866E2A}"/>
              </a:ext>
            </a:extLst>
          </p:cNvPr>
          <p:cNvSpPr>
            <a:spLocks noGrp="1"/>
          </p:cNvSpPr>
          <p:nvPr>
            <p:ph type="title"/>
          </p:nvPr>
        </p:nvSpPr>
        <p:spPr/>
        <p:txBody>
          <a:bodyPr/>
          <a:lstStyle/>
          <a:p>
            <a:r>
              <a:rPr lang="en-IN" dirty="0"/>
              <a:t>Player Ranking Accuracy</a:t>
            </a:r>
          </a:p>
        </p:txBody>
      </p:sp>
      <p:sp>
        <p:nvSpPr>
          <p:cNvPr id="3" name="Content Placeholder 2">
            <a:extLst>
              <a:ext uri="{FF2B5EF4-FFF2-40B4-BE49-F238E27FC236}">
                <a16:creationId xmlns:a16="http://schemas.microsoft.com/office/drawing/2014/main" id="{20858E1F-973D-DC8B-1EA6-EB52E6B4E5A4}"/>
              </a:ext>
            </a:extLst>
          </p:cNvPr>
          <p:cNvSpPr>
            <a:spLocks noGrp="1"/>
          </p:cNvSpPr>
          <p:nvPr>
            <p:ph idx="1"/>
          </p:nvPr>
        </p:nvSpPr>
        <p:spPr/>
        <p:txBody>
          <a:bodyPr/>
          <a:lstStyle/>
          <a:p>
            <a:r>
              <a:rPr lang="en-US" dirty="0"/>
              <a:t>The accuracy of the Random Forest model was evaluated using the accuracy score by comparing the predicted rankings to the actual or predefined player rankings which was calculated using the weighted score calculated.</a:t>
            </a:r>
            <a:endParaRPr lang="en-IN" dirty="0"/>
          </a:p>
        </p:txBody>
      </p:sp>
      <p:graphicFrame>
        <p:nvGraphicFramePr>
          <p:cNvPr id="6" name="Table 5">
            <a:extLst>
              <a:ext uri="{FF2B5EF4-FFF2-40B4-BE49-F238E27FC236}">
                <a16:creationId xmlns:a16="http://schemas.microsoft.com/office/drawing/2014/main" id="{FA96E0CF-CF11-6EEA-B266-B53E4847701E}"/>
              </a:ext>
            </a:extLst>
          </p:cNvPr>
          <p:cNvGraphicFramePr>
            <a:graphicFrameLocks noGrp="1"/>
          </p:cNvGraphicFramePr>
          <p:nvPr>
            <p:extLst>
              <p:ext uri="{D42A27DB-BD31-4B8C-83A1-F6EECF244321}">
                <p14:modId xmlns:p14="http://schemas.microsoft.com/office/powerpoint/2010/main" val="3798984319"/>
              </p:ext>
            </p:extLst>
          </p:nvPr>
        </p:nvGraphicFramePr>
        <p:xfrm>
          <a:off x="3927107" y="3621160"/>
          <a:ext cx="3224463" cy="1922990"/>
        </p:xfrm>
        <a:graphic>
          <a:graphicData uri="http://schemas.openxmlformats.org/drawingml/2006/table">
            <a:tbl>
              <a:tblPr firstRow="1" firstCol="1" bandRow="1">
                <a:tableStyleId>{5C22544A-7EE6-4342-B048-85BDC9FD1C3A}</a:tableStyleId>
              </a:tblPr>
              <a:tblGrid>
                <a:gridCol w="2099569">
                  <a:extLst>
                    <a:ext uri="{9D8B030D-6E8A-4147-A177-3AD203B41FA5}">
                      <a16:colId xmlns:a16="http://schemas.microsoft.com/office/drawing/2014/main" val="2236525696"/>
                    </a:ext>
                  </a:extLst>
                </a:gridCol>
                <a:gridCol w="1124894">
                  <a:extLst>
                    <a:ext uri="{9D8B030D-6E8A-4147-A177-3AD203B41FA5}">
                      <a16:colId xmlns:a16="http://schemas.microsoft.com/office/drawing/2014/main" val="352063042"/>
                    </a:ext>
                  </a:extLst>
                </a:gridCol>
              </a:tblGrid>
              <a:tr h="474959">
                <a:tc>
                  <a:txBody>
                    <a:bodyPr/>
                    <a:lstStyle/>
                    <a:p>
                      <a:pPr algn="just">
                        <a:lnSpc>
                          <a:spcPct val="115000"/>
                        </a:lnSpc>
                        <a:spcAft>
                          <a:spcPts val="800"/>
                        </a:spcAft>
                      </a:pPr>
                      <a:r>
                        <a:rPr lang="en-US" sz="1200">
                          <a:effectLst/>
                        </a:rPr>
                        <a:t>Dataset</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pPr>
                      <a:r>
                        <a:rPr lang="en-US" sz="1200">
                          <a:effectLst/>
                        </a:rPr>
                        <a:t>Accuracy</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8360735"/>
                  </a:ext>
                </a:extLst>
              </a:tr>
              <a:tr h="474959">
                <a:tc>
                  <a:txBody>
                    <a:bodyPr/>
                    <a:lstStyle/>
                    <a:p>
                      <a:pPr algn="just">
                        <a:lnSpc>
                          <a:spcPct val="115000"/>
                        </a:lnSpc>
                        <a:spcAft>
                          <a:spcPts val="800"/>
                        </a:spcAft>
                      </a:pPr>
                      <a:r>
                        <a:rPr lang="en-US" sz="1200">
                          <a:effectLst/>
                        </a:rPr>
                        <a:t>T20 Batting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pPr>
                      <a:r>
                        <a:rPr lang="en-US" sz="1200">
                          <a:effectLst/>
                        </a:rPr>
                        <a:t>80%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1743351747"/>
                  </a:ext>
                </a:extLst>
              </a:tr>
              <a:tr h="474959">
                <a:tc>
                  <a:txBody>
                    <a:bodyPr/>
                    <a:lstStyle/>
                    <a:p>
                      <a:pPr algn="just">
                        <a:lnSpc>
                          <a:spcPct val="115000"/>
                        </a:lnSpc>
                        <a:spcAft>
                          <a:spcPts val="800"/>
                        </a:spcAft>
                      </a:pPr>
                      <a:r>
                        <a:rPr lang="en-US" sz="1200">
                          <a:effectLst/>
                        </a:rPr>
                        <a:t>T20 Bowling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pPr>
                      <a:r>
                        <a:rPr lang="en-US" sz="1200">
                          <a:effectLst/>
                        </a:rPr>
                        <a:t>80%</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559102474"/>
                  </a:ext>
                </a:extLst>
              </a:tr>
              <a:tr h="498113">
                <a:tc>
                  <a:txBody>
                    <a:bodyPr/>
                    <a:lstStyle/>
                    <a:p>
                      <a:pPr algn="just">
                        <a:lnSpc>
                          <a:spcPct val="115000"/>
                        </a:lnSpc>
                        <a:spcAft>
                          <a:spcPts val="800"/>
                        </a:spcAft>
                      </a:pPr>
                      <a:r>
                        <a:rPr lang="en-US" sz="1200">
                          <a:effectLst/>
                        </a:rPr>
                        <a:t>T20 Fielding</a:t>
                      </a:r>
                      <a:endParaRPr lang="en-IN" sz="110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tc>
                  <a:txBody>
                    <a:bodyPr/>
                    <a:lstStyle/>
                    <a:p>
                      <a:pPr algn="just">
                        <a:lnSpc>
                          <a:spcPct val="115000"/>
                        </a:lnSpc>
                        <a:spcAft>
                          <a:spcPts val="800"/>
                        </a:spcAft>
                      </a:pPr>
                      <a:r>
                        <a:rPr lang="en-US" sz="1200" dirty="0">
                          <a:effectLst/>
                        </a:rPr>
                        <a:t>91%</a:t>
                      </a:r>
                      <a:endParaRPr lang="en-IN" sz="1100" dirty="0">
                        <a:effectLst/>
                        <a:latin typeface="Calibri" panose="020F0502020204030204" pitchFamily="34" charset="0"/>
                        <a:ea typeface="Calibri" panose="020F0502020204030204" pitchFamily="34" charset="0"/>
                        <a:cs typeface="Latha" panose="020B0604020202020204" pitchFamily="34" charset="0"/>
                      </a:endParaRPr>
                    </a:p>
                  </a:txBody>
                  <a:tcPr marL="68580" marR="68580" marT="0" marB="0"/>
                </a:tc>
                <a:extLst>
                  <a:ext uri="{0D108BD9-81ED-4DB2-BD59-A6C34878D82A}">
                    <a16:rowId xmlns:a16="http://schemas.microsoft.com/office/drawing/2014/main" val="4200914690"/>
                  </a:ext>
                </a:extLst>
              </a:tr>
            </a:tbl>
          </a:graphicData>
        </a:graphic>
      </p:graphicFrame>
    </p:spTree>
    <p:extLst>
      <p:ext uri="{BB962C8B-B14F-4D97-AF65-F5344CB8AC3E}">
        <p14:creationId xmlns:p14="http://schemas.microsoft.com/office/powerpoint/2010/main" val="22480606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Conclusion</a:t>
            </a:r>
            <a:endParaRPr lang="en-IN" b="1" dirty="0">
              <a:latin typeface="Arial Narrow" panose="020B0606020202030204" pitchFamily="34" charset="0"/>
            </a:endParaRPr>
          </a:p>
        </p:txBody>
      </p:sp>
      <p:sp>
        <p:nvSpPr>
          <p:cNvPr id="3" name="Content Placeholder 2"/>
          <p:cNvSpPr>
            <a:spLocks noGrp="1"/>
          </p:cNvSpPr>
          <p:nvPr>
            <p:ph idx="1"/>
          </p:nvPr>
        </p:nvSpPr>
        <p:spPr/>
        <p:txBody>
          <a:bodyPr>
            <a:normAutofit fontScale="92500" lnSpcReduction="20000"/>
          </a:bodyPr>
          <a:lstStyle/>
          <a:p>
            <a:r>
              <a:rPr lang="en-IN" dirty="0"/>
              <a:t>The data was cleaned and Pre-processed in order for it to be suitable for clustering and for Exploratory data analysis.</a:t>
            </a:r>
          </a:p>
          <a:p>
            <a:r>
              <a:rPr lang="en-IN" dirty="0"/>
              <a:t>Format wise visual analysis was performed where we were able to interpret how the data differs in each format.</a:t>
            </a:r>
          </a:p>
          <a:p>
            <a:r>
              <a:rPr lang="en-IN" dirty="0"/>
              <a:t>Player wise visual analysis was performed where we were able to visualise the statistics of a specific player.</a:t>
            </a:r>
          </a:p>
          <a:p>
            <a:r>
              <a:rPr lang="en-IN" dirty="0"/>
              <a:t>We applied K-means clustering algorithm to group the cricketers into 3 categories namely Good, Average, Bad.</a:t>
            </a:r>
          </a:p>
          <a:p>
            <a:r>
              <a:rPr lang="en-IN" dirty="0"/>
              <a:t>Silhouette score was used as an evaluation metric for the clusters.</a:t>
            </a:r>
          </a:p>
          <a:p>
            <a:r>
              <a:rPr lang="en-US" dirty="0"/>
              <a:t>We implemented Random Forest to rank players based on performance metrics.</a:t>
            </a:r>
          </a:p>
          <a:p>
            <a:r>
              <a:rPr lang="en-US" dirty="0"/>
              <a:t>Optimal team was selected based on the Predicted ranks.</a:t>
            </a:r>
            <a:endParaRPr lang="en-IN" dirty="0"/>
          </a:p>
          <a:p>
            <a:endParaRPr lang="en-IN" dirty="0"/>
          </a:p>
        </p:txBody>
      </p:sp>
    </p:spTree>
    <p:extLst>
      <p:ext uri="{BB962C8B-B14F-4D97-AF65-F5344CB8AC3E}">
        <p14:creationId xmlns:p14="http://schemas.microsoft.com/office/powerpoint/2010/main" val="5979374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Future Enhancement</a:t>
            </a:r>
            <a:endParaRPr lang="en-IN" b="1" dirty="0">
              <a:latin typeface="Arial Narrow" panose="020B0606020202030204" pitchFamily="34" charset="0"/>
            </a:endParaRPr>
          </a:p>
        </p:txBody>
      </p:sp>
      <p:sp>
        <p:nvSpPr>
          <p:cNvPr id="3" name="Content Placeholder 2"/>
          <p:cNvSpPr>
            <a:spLocks noGrp="1"/>
          </p:cNvSpPr>
          <p:nvPr>
            <p:ph idx="1"/>
          </p:nvPr>
        </p:nvSpPr>
        <p:spPr/>
        <p:txBody>
          <a:bodyPr/>
          <a:lstStyle/>
          <a:p>
            <a:r>
              <a:rPr lang="en-IN" dirty="0"/>
              <a:t>Incorporation of advanced data like performance in home grounds and away grounds, active players.</a:t>
            </a:r>
          </a:p>
          <a:p>
            <a:r>
              <a:rPr lang="en-IN" dirty="0"/>
              <a:t>Developing Visualization Dashboards or </a:t>
            </a:r>
            <a:r>
              <a:rPr lang="en-IN" dirty="0">
                <a:solidFill>
                  <a:srgbClr val="000000"/>
                </a:solidFill>
                <a:effectLst/>
                <a:ea typeface="Times New Roman" panose="02020603050405020304" pitchFamily="18" charset="0"/>
                <a:cs typeface="Latha" panose="020B0604020202020204" pitchFamily="34" charset="0"/>
              </a:rPr>
              <a:t>an Application.</a:t>
            </a:r>
          </a:p>
          <a:p>
            <a:r>
              <a:rPr lang="en-US" dirty="0"/>
              <a:t>Advanced Methods for Assigning weights.</a:t>
            </a:r>
            <a:endParaRPr lang="en-IN" dirty="0"/>
          </a:p>
        </p:txBody>
      </p:sp>
    </p:spTree>
    <p:extLst>
      <p:ext uri="{BB962C8B-B14F-4D97-AF65-F5344CB8AC3E}">
        <p14:creationId xmlns:p14="http://schemas.microsoft.com/office/powerpoint/2010/main" val="18105269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Arial Narrow" panose="020B0606020202030204" pitchFamily="34" charset="0"/>
              </a:rPr>
              <a:t>References</a:t>
            </a:r>
            <a:endParaRPr lang="en-IN" b="1" dirty="0">
              <a:latin typeface="Arial Narrow" panose="020B0606020202030204" pitchFamily="34" charset="0"/>
            </a:endParaRPr>
          </a:p>
        </p:txBody>
      </p:sp>
      <p:sp>
        <p:nvSpPr>
          <p:cNvPr id="3" name="Content Placeholder 2"/>
          <p:cNvSpPr>
            <a:spLocks noGrp="1"/>
          </p:cNvSpPr>
          <p:nvPr>
            <p:ph idx="1"/>
          </p:nvPr>
        </p:nvSpPr>
        <p:spPr/>
        <p:txBody>
          <a:bodyPr>
            <a:normAutofit fontScale="55000" lnSpcReduction="20000"/>
          </a:bodyPr>
          <a:lstStyle/>
          <a:p>
            <a:r>
              <a:rPr lang="en-US" sz="2800" dirty="0" err="1"/>
              <a:t>Vestly</a:t>
            </a:r>
            <a:r>
              <a:rPr lang="en-US" sz="2800" dirty="0"/>
              <a:t>, D. J., Hariharan, S., </a:t>
            </a:r>
            <a:r>
              <a:rPr lang="en-US" sz="2800" dirty="0" err="1"/>
              <a:t>Kukreja</a:t>
            </a:r>
            <a:r>
              <a:rPr lang="en-US" sz="2800" dirty="0"/>
              <a:t>, V., Prasad, A. B., Swaraj, K., &amp; Gopichand, D. (2023, May). Parametric Analysis of a Cricketer’s Performance using Machine Learning Approach. In 2023 7th International Conference on Intelligent Computing and Control Systems (ICICCS) (pp. 344-348). IEEE. https://ieeexplore.ieee.org/abstract/document/10142664/</a:t>
            </a:r>
          </a:p>
          <a:p>
            <a:r>
              <a:rPr lang="en-US" sz="2800" dirty="0" err="1"/>
              <a:t>Raajesh</a:t>
            </a:r>
            <a:r>
              <a:rPr lang="en-US" sz="2800" dirty="0"/>
              <a:t>, S., Martin, N., Jiji, J., Nair, A., &amp; Haritha, H. (2024, May). Cricket Team Selection and Player Analysis using Data Analytics. In 2024 IEEE Recent Advances in Intelligent Computational Systems (RAICS) (pp. 1-6). IEEE. https://ieeexplore.ieee.org/abstract/document/10689923/</a:t>
            </a:r>
          </a:p>
          <a:p>
            <a:r>
              <a:rPr lang="en-US" sz="2800" dirty="0"/>
              <a:t>Priya, S., Gupta, A. K., Dwivedi, A., &amp; Prabhakar, A. (2022, April). Analysis and winning prediction in T20 cricket using machine learning. In 2022 Second International Conference on Advances in Electrical, Computing, Communication and Sustainable Technologies (ICAECT) (pp. 1-4). IEEE.. </a:t>
            </a:r>
            <a:r>
              <a:rPr lang="en-US" sz="2800" dirty="0">
                <a:hlinkClick r:id="rId2"/>
              </a:rPr>
              <a:t>https://ieeexplore.ieee.org/abstract/document/9807929/</a:t>
            </a:r>
            <a:r>
              <a:rPr lang="en-US" sz="2800" dirty="0"/>
              <a:t> </a:t>
            </a:r>
          </a:p>
          <a:p>
            <a:r>
              <a:rPr lang="en-US" sz="2800" dirty="0"/>
              <a:t>Tahir, M. A., Nazeer, M. T., Atta, H., Saeed, M. A., &amp; Munir, A. (2022). Artificial Intelligence and Data Analytics in Cricket. </a:t>
            </a:r>
            <a:r>
              <a:rPr lang="en-US" sz="2800" dirty="0" err="1"/>
              <a:t>Webology</a:t>
            </a:r>
            <a:r>
              <a:rPr lang="en-US" sz="2800" dirty="0"/>
              <a:t>, 19(2). </a:t>
            </a:r>
            <a:r>
              <a:rPr lang="en-US" sz="2800" dirty="0">
                <a:hlinkClick r:id="rId3"/>
              </a:rPr>
              <a:t>https://search.ebscohost.com/login.aspx?direct=true&amp;profile=ehost&amp;scope=site&amp;authtype=crawler&amp;jrnl=1735188X&amp;AN=172018233&amp;h=wozQ5PH4%2FkM8EZlcZw0Uv5%2BwFxbTjMb66rutD%2BO9SmloQug9cITg48pcUkTCzl3Y6KDaHCJlwGubbD%2Bic7H9eQ%3D%3D&amp;crl=c</a:t>
            </a:r>
            <a:endParaRPr lang="en-US" sz="2800" dirty="0"/>
          </a:p>
          <a:p>
            <a:r>
              <a:rPr lang="en-US" sz="2800" dirty="0"/>
              <a:t>Dalal, P., Shah, H., </a:t>
            </a:r>
            <a:r>
              <a:rPr lang="en-US" sz="2800" dirty="0" err="1"/>
              <a:t>Kanjariya</a:t>
            </a:r>
            <a:r>
              <a:rPr lang="en-US" sz="2800" dirty="0"/>
              <a:t>, T., Joshi, D., Student of Computer Engineering, </a:t>
            </a:r>
            <a:r>
              <a:rPr lang="en-US" sz="2800" dirty="0" err="1"/>
              <a:t>MukeshPatel</a:t>
            </a:r>
            <a:r>
              <a:rPr lang="en-US" sz="2800" dirty="0"/>
              <a:t> School of Technology Management and Engineering </a:t>
            </a:r>
            <a:r>
              <a:rPr lang="en-US" sz="2800" dirty="0" err="1"/>
              <a:t>Shirpur</a:t>
            </a:r>
            <a:r>
              <a:rPr lang="en-US" sz="2800" dirty="0"/>
              <a:t>, SVKM’s NMIMS India, &amp; Prof. of Computer Engineering, </a:t>
            </a:r>
            <a:r>
              <a:rPr lang="en-US" sz="2800" dirty="0" err="1"/>
              <a:t>MukeshPatel</a:t>
            </a:r>
            <a:r>
              <a:rPr lang="en-US" sz="2800" dirty="0"/>
              <a:t> School of Technology Management and Engineering </a:t>
            </a:r>
            <a:r>
              <a:rPr lang="en-US" sz="2800" dirty="0" err="1"/>
              <a:t>Shirpur</a:t>
            </a:r>
            <a:r>
              <a:rPr lang="en-US" sz="2800" dirty="0"/>
              <a:t>, SVKM’s NMIMS India. (2024). Cricket Match Analytics and Prediction using Machine Learning. International Journal of Computer Applications, 27–28. </a:t>
            </a:r>
            <a:r>
              <a:rPr lang="en-US" sz="2800" dirty="0">
                <a:hlinkClick r:id="rId4"/>
              </a:rPr>
              <a:t>https://ijcaonline.org/archives/volume186/number26/dalal-2024-ijca-923744.pdf</a:t>
            </a:r>
            <a:endParaRPr lang="en-US" sz="2800" dirty="0"/>
          </a:p>
          <a:p>
            <a:endParaRPr lang="en-IN" dirty="0"/>
          </a:p>
        </p:txBody>
      </p:sp>
    </p:spTree>
    <p:extLst>
      <p:ext uri="{BB962C8B-B14F-4D97-AF65-F5344CB8AC3E}">
        <p14:creationId xmlns:p14="http://schemas.microsoft.com/office/powerpoint/2010/main" val="4144063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1528763" algn="l"/>
              </a:tabLst>
            </a:pPr>
            <a:r>
              <a:rPr lang="en-US" b="1" dirty="0">
                <a:latin typeface="Arial Narrow" panose="020B0606020202030204" pitchFamily="34" charset="0"/>
              </a:rPr>
              <a:t>Problem Statement</a:t>
            </a:r>
            <a:endParaRPr lang="en-IN" b="1" dirty="0">
              <a:latin typeface="Arial Narrow" panose="020B0606020202030204" pitchFamily="34" charset="0"/>
            </a:endParaRPr>
          </a:p>
        </p:txBody>
      </p:sp>
      <p:sp>
        <p:nvSpPr>
          <p:cNvPr id="3" name="Content Placeholder 2"/>
          <p:cNvSpPr>
            <a:spLocks noGrp="1"/>
          </p:cNvSpPr>
          <p:nvPr>
            <p:ph idx="1"/>
          </p:nvPr>
        </p:nvSpPr>
        <p:spPr/>
        <p:txBody>
          <a:bodyPr/>
          <a:lstStyle/>
          <a:p>
            <a:pPr algn="just"/>
            <a:r>
              <a:rPr lang="en-IN" dirty="0"/>
              <a:t>Given a dataset about the statistics of cricket players, Our project aims to analyse the performance of players using Machine Learning techniques and use it for optimal team selection.</a:t>
            </a:r>
          </a:p>
        </p:txBody>
      </p:sp>
    </p:spTree>
    <p:extLst>
      <p:ext uri="{BB962C8B-B14F-4D97-AF65-F5344CB8AC3E}">
        <p14:creationId xmlns:p14="http://schemas.microsoft.com/office/powerpoint/2010/main" val="28984040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Arial Narrow" panose="020B0606020202030204" pitchFamily="34" charset="0"/>
              </a:rPr>
              <a:t>Objectives</a:t>
            </a:r>
            <a:endParaRPr lang="en-IN" dirty="0">
              <a:latin typeface="Arial Narrow" panose="020B0606020202030204" pitchFamily="34" charset="0"/>
            </a:endParaRPr>
          </a:p>
        </p:txBody>
      </p:sp>
      <p:sp>
        <p:nvSpPr>
          <p:cNvPr id="3" name="Content Placeholder 2"/>
          <p:cNvSpPr>
            <a:spLocks noGrp="1"/>
          </p:cNvSpPr>
          <p:nvPr>
            <p:ph idx="1"/>
          </p:nvPr>
        </p:nvSpPr>
        <p:spPr/>
        <p:txBody>
          <a:bodyPr/>
          <a:lstStyle/>
          <a:p>
            <a:r>
              <a:rPr lang="en-IN" dirty="0"/>
              <a:t>To Group the cricketers based on their statistics using clustering techniques.</a:t>
            </a:r>
          </a:p>
          <a:p>
            <a:r>
              <a:rPr lang="en-IN" dirty="0"/>
              <a:t>To perform player consistency analysis using the clustered data.</a:t>
            </a:r>
          </a:p>
          <a:p>
            <a:r>
              <a:rPr lang="en-IN" dirty="0"/>
              <a:t>To develop a player ranking system using Random Forest Algorithm.</a:t>
            </a:r>
          </a:p>
          <a:p>
            <a:r>
              <a:rPr lang="en-IN" dirty="0"/>
              <a:t>To Provide an optimal team selection using the obtained ranks.</a:t>
            </a:r>
          </a:p>
        </p:txBody>
      </p:sp>
    </p:spTree>
    <p:extLst>
      <p:ext uri="{BB962C8B-B14F-4D97-AF65-F5344CB8AC3E}">
        <p14:creationId xmlns:p14="http://schemas.microsoft.com/office/powerpoint/2010/main" val="9357227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967ED-F3B1-B64F-BE88-CD7856D220B4}"/>
              </a:ext>
            </a:extLst>
          </p:cNvPr>
          <p:cNvSpPr>
            <a:spLocks noGrp="1"/>
          </p:cNvSpPr>
          <p:nvPr>
            <p:ph type="title"/>
          </p:nvPr>
        </p:nvSpPr>
        <p:spPr/>
        <p:txBody>
          <a:bodyPr/>
          <a:lstStyle/>
          <a:p>
            <a:r>
              <a:rPr lang="en-IN" b="1" dirty="0">
                <a:latin typeface="Arial Narrow" panose="020B0606020202030204" pitchFamily="34" charset="0"/>
              </a:rPr>
              <a:t>Related Work</a:t>
            </a:r>
            <a:endParaRPr lang="en-IN" dirty="0"/>
          </a:p>
        </p:txBody>
      </p:sp>
      <p:sp>
        <p:nvSpPr>
          <p:cNvPr id="3" name="Content Placeholder 2">
            <a:extLst>
              <a:ext uri="{FF2B5EF4-FFF2-40B4-BE49-F238E27FC236}">
                <a16:creationId xmlns:a16="http://schemas.microsoft.com/office/drawing/2014/main" id="{06CDCCB1-E276-81FB-DEA4-504C95FD0032}"/>
              </a:ext>
            </a:extLst>
          </p:cNvPr>
          <p:cNvSpPr>
            <a:spLocks noGrp="1"/>
          </p:cNvSpPr>
          <p:nvPr>
            <p:ph idx="1"/>
          </p:nvPr>
        </p:nvSpPr>
        <p:spPr/>
        <p:txBody>
          <a:bodyPr/>
          <a:lstStyle/>
          <a:p>
            <a:r>
              <a:rPr lang="en-US" sz="2800" dirty="0" err="1"/>
              <a:t>Raajesh</a:t>
            </a:r>
            <a:r>
              <a:rPr lang="en-US" sz="2800" dirty="0"/>
              <a:t>, S., Martin, N., Jiji, J., Nair, A., &amp; Haritha, H. (2024, May). Cricket Team Selection and Player Analysis using Data Analytics. In 2024 IEEE Recent Advances in Intelligent Computational Systems (RAICS) (pp. 1-6). IEEE. </a:t>
            </a:r>
            <a:r>
              <a:rPr lang="en-US" sz="2800" dirty="0">
                <a:hlinkClick r:id="rId2"/>
              </a:rPr>
              <a:t>https://ieeexplore.ieee.org/abstract/document/10689923/</a:t>
            </a:r>
            <a:endParaRPr lang="en-US" sz="2800" dirty="0"/>
          </a:p>
          <a:p>
            <a:r>
              <a:rPr lang="en-US" dirty="0"/>
              <a:t>Methodologies used :K-Means Clustering</a:t>
            </a:r>
          </a:p>
          <a:p>
            <a:r>
              <a:rPr lang="en-US" dirty="0" err="1"/>
              <a:t>Outcome:Clustering</a:t>
            </a:r>
            <a:r>
              <a:rPr lang="en-US" dirty="0"/>
              <a:t> allowed for more strategic approach to team selection</a:t>
            </a:r>
          </a:p>
          <a:p>
            <a:endParaRPr lang="en-US" sz="2800" dirty="0"/>
          </a:p>
          <a:p>
            <a:endParaRPr lang="en-IN" dirty="0"/>
          </a:p>
        </p:txBody>
      </p:sp>
    </p:spTree>
    <p:extLst>
      <p:ext uri="{BB962C8B-B14F-4D97-AF65-F5344CB8AC3E}">
        <p14:creationId xmlns:p14="http://schemas.microsoft.com/office/powerpoint/2010/main" val="17032390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latin typeface="Arial Narrow" panose="020B0606020202030204" pitchFamily="34" charset="0"/>
              </a:rPr>
              <a:t>Paper 2</a:t>
            </a:r>
          </a:p>
        </p:txBody>
      </p:sp>
      <p:sp>
        <p:nvSpPr>
          <p:cNvPr id="8" name="Content Placeholder 7">
            <a:extLst>
              <a:ext uri="{FF2B5EF4-FFF2-40B4-BE49-F238E27FC236}">
                <a16:creationId xmlns:a16="http://schemas.microsoft.com/office/drawing/2014/main" id="{5DEC8E46-AFA9-593C-48D2-B7406F1D8AEE}"/>
              </a:ext>
            </a:extLst>
          </p:cNvPr>
          <p:cNvSpPr>
            <a:spLocks noGrp="1"/>
          </p:cNvSpPr>
          <p:nvPr>
            <p:ph idx="1"/>
          </p:nvPr>
        </p:nvSpPr>
        <p:spPr/>
        <p:txBody>
          <a:bodyPr/>
          <a:lstStyle/>
          <a:p>
            <a:pPr marL="228600" lvl="0" indent="-228600" algn="l" rtl="0">
              <a:lnSpc>
                <a:spcPct val="90000"/>
              </a:lnSpc>
              <a:spcBef>
                <a:spcPts val="0"/>
              </a:spcBef>
              <a:spcAft>
                <a:spcPts val="0"/>
              </a:spcAft>
              <a:buClr>
                <a:srgbClr val="FF0000"/>
              </a:buClr>
              <a:buSzPts val="2800"/>
              <a:buChar char="•"/>
            </a:pPr>
            <a:r>
              <a:rPr lang="en-US" sz="2800" dirty="0" err="1"/>
              <a:t>Vestly</a:t>
            </a:r>
            <a:r>
              <a:rPr lang="en-US" sz="2800" dirty="0"/>
              <a:t>, D. J., Hariharan, S., </a:t>
            </a:r>
            <a:r>
              <a:rPr lang="en-US" sz="2800" dirty="0" err="1"/>
              <a:t>Kukreja</a:t>
            </a:r>
            <a:r>
              <a:rPr lang="en-US" sz="2800" dirty="0"/>
              <a:t>, V., Prasad, A. B., Swaraj, K., &amp; Gopichand, D. (2023, May). Parametric Analysis of a Cricketer’s Performance using Machine Learning Approach. In 2023 7th International Conference on Intelligent Computing and Control Systems (ICICCS) (pp. 344-348). IEEE.</a:t>
            </a:r>
          </a:p>
          <a:p>
            <a:pPr indent="-457200">
              <a:spcBef>
                <a:spcPts val="0"/>
              </a:spcBef>
              <a:buClr>
                <a:srgbClr val="FF0000"/>
              </a:buClr>
              <a:buSzPts val="2800"/>
            </a:pPr>
            <a:r>
              <a:rPr lang="en-US" dirty="0">
                <a:solidFill>
                  <a:schemeClr val="tx1"/>
                </a:solidFill>
              </a:rPr>
              <a:t>Methodologies used: SVM, Decision Tree, Random Forest, K-Means Clustering.</a:t>
            </a:r>
          </a:p>
          <a:p>
            <a:pPr indent="-457200">
              <a:spcBef>
                <a:spcPts val="0"/>
              </a:spcBef>
              <a:buClr>
                <a:srgbClr val="FF0000"/>
              </a:buClr>
              <a:buSzPts val="2800"/>
            </a:pPr>
            <a:r>
              <a:rPr lang="en-US" dirty="0">
                <a:solidFill>
                  <a:schemeClr val="tx1"/>
                </a:solidFill>
              </a:rPr>
              <a:t>Outcome:93.64%, 91.87%, 95.78%</a:t>
            </a:r>
          </a:p>
          <a:p>
            <a:pPr marL="0" indent="0">
              <a:buNone/>
            </a:pPr>
            <a:endParaRPr lang="en-IN" dirty="0"/>
          </a:p>
        </p:txBody>
      </p:sp>
    </p:spTree>
    <p:extLst>
      <p:ext uri="{BB962C8B-B14F-4D97-AF65-F5344CB8AC3E}">
        <p14:creationId xmlns:p14="http://schemas.microsoft.com/office/powerpoint/2010/main" val="13064085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48CD-45DF-7C14-9264-07C231F026FC}"/>
              </a:ext>
            </a:extLst>
          </p:cNvPr>
          <p:cNvSpPr>
            <a:spLocks noGrp="1"/>
          </p:cNvSpPr>
          <p:nvPr>
            <p:ph type="title"/>
          </p:nvPr>
        </p:nvSpPr>
        <p:spPr/>
        <p:txBody>
          <a:bodyPr/>
          <a:lstStyle/>
          <a:p>
            <a:r>
              <a:rPr lang="en-IN" dirty="0"/>
              <a:t>Paper 3</a:t>
            </a:r>
          </a:p>
        </p:txBody>
      </p:sp>
      <p:sp>
        <p:nvSpPr>
          <p:cNvPr id="3" name="Content Placeholder 2">
            <a:extLst>
              <a:ext uri="{FF2B5EF4-FFF2-40B4-BE49-F238E27FC236}">
                <a16:creationId xmlns:a16="http://schemas.microsoft.com/office/drawing/2014/main" id="{0CA57D44-349E-F506-40F1-394127BEE4DD}"/>
              </a:ext>
            </a:extLst>
          </p:cNvPr>
          <p:cNvSpPr>
            <a:spLocks noGrp="1"/>
          </p:cNvSpPr>
          <p:nvPr>
            <p:ph idx="1"/>
          </p:nvPr>
        </p:nvSpPr>
        <p:spPr/>
        <p:txBody>
          <a:bodyPr>
            <a:normAutofit/>
          </a:bodyPr>
          <a:lstStyle/>
          <a:p>
            <a:r>
              <a:rPr lang="en-US" sz="2800" dirty="0"/>
              <a:t>Priya, S., Gupta, A. K., Dwivedi, A., &amp; Prabhakar, A. (2022, April). Analysis and winning prediction in T20 cricket using machine learning. In 2022 Second International Conference on Advances in Electrical, Computing, Communication and Sustainable Technologies (ICAECT) (pp. 1-4). IEEE.. </a:t>
            </a:r>
            <a:r>
              <a:rPr lang="en-US" sz="2800" dirty="0">
                <a:hlinkClick r:id="rId2"/>
              </a:rPr>
              <a:t>https://ieeexplore.ieee.org/abstract/document/9807929/</a:t>
            </a:r>
            <a:r>
              <a:rPr lang="en-US" sz="2800" dirty="0"/>
              <a:t> </a:t>
            </a:r>
          </a:p>
          <a:p>
            <a:r>
              <a:rPr lang="en-IN" dirty="0"/>
              <a:t>Methodologies: Random Forest, Decision Tree, SVM</a:t>
            </a:r>
          </a:p>
          <a:p>
            <a:r>
              <a:rPr lang="en-IN" dirty="0"/>
              <a:t>Outcome:</a:t>
            </a:r>
            <a:r>
              <a:rPr lang="en-US" dirty="0"/>
              <a:t>74% accuracy, 73% accuracy, 68% accuracy</a:t>
            </a:r>
          </a:p>
          <a:p>
            <a:endParaRPr lang="en-IN" dirty="0"/>
          </a:p>
          <a:p>
            <a:endParaRPr lang="en-IN" dirty="0"/>
          </a:p>
        </p:txBody>
      </p:sp>
    </p:spTree>
    <p:extLst>
      <p:ext uri="{BB962C8B-B14F-4D97-AF65-F5344CB8AC3E}">
        <p14:creationId xmlns:p14="http://schemas.microsoft.com/office/powerpoint/2010/main" val="10242484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1504</TotalTime>
  <Words>2489</Words>
  <Application>Microsoft Office PowerPoint</Application>
  <PresentationFormat>Widescreen</PresentationFormat>
  <Paragraphs>176</Paragraphs>
  <Slides>48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48</vt:i4>
      </vt:variant>
    </vt:vector>
  </HeadingPairs>
  <TitlesOfParts>
    <vt:vector size="54" baseType="lpstr">
      <vt:lpstr>Arial</vt:lpstr>
      <vt:lpstr>Arial Narrow</vt:lpstr>
      <vt:lpstr>Calibri</vt:lpstr>
      <vt:lpstr>Calibri Light</vt:lpstr>
      <vt:lpstr>Times New Roman</vt:lpstr>
      <vt:lpstr>Office Theme</vt:lpstr>
      <vt:lpstr>PERFORMANCE BASED CLUSTERING AND PREDICTION OF OPTIMAL PLAYING XI IN CRICKET Domain: Sports Analytics  </vt:lpstr>
      <vt:lpstr>Abstract</vt:lpstr>
      <vt:lpstr>Introduction</vt:lpstr>
      <vt:lpstr>Need of study</vt:lpstr>
      <vt:lpstr>Problem Statement</vt:lpstr>
      <vt:lpstr>Objectives</vt:lpstr>
      <vt:lpstr>Related Work</vt:lpstr>
      <vt:lpstr>Paper 2</vt:lpstr>
      <vt:lpstr>Paper 3</vt:lpstr>
      <vt:lpstr>Paper 4</vt:lpstr>
      <vt:lpstr>Paper 5</vt:lpstr>
      <vt:lpstr>Proposed Methodology</vt:lpstr>
      <vt:lpstr>Dataset</vt:lpstr>
      <vt:lpstr>Dataset information-Batting</vt:lpstr>
      <vt:lpstr>Dataset Information-Bowling</vt:lpstr>
      <vt:lpstr>Dataset Information-Fielding</vt:lpstr>
      <vt:lpstr>Screenshot-Batting</vt:lpstr>
      <vt:lpstr>Screenshot-Bowling</vt:lpstr>
      <vt:lpstr>Screenshot-Fielding</vt:lpstr>
      <vt:lpstr>Data Cleaning and Pre-Processing </vt:lpstr>
      <vt:lpstr>Exploratory Data analysis</vt:lpstr>
      <vt:lpstr>Format- Wise Analysis</vt:lpstr>
      <vt:lpstr> Who are the top 10 players who played most matches in each format? </vt:lpstr>
      <vt:lpstr>Who has  hit the most centuries in each format? </vt:lpstr>
      <vt:lpstr> What is the density of balls faced by a batsmen in ODI and T20 formats? </vt:lpstr>
      <vt:lpstr> Who has most 5 wicket hauls in each format? </vt:lpstr>
      <vt:lpstr> What is the distribution of wickets taken in each format? </vt:lpstr>
      <vt:lpstr> Who has the most stumpings in each format? </vt:lpstr>
      <vt:lpstr>Player Wise Analysis</vt:lpstr>
      <vt:lpstr>Interpretation</vt:lpstr>
      <vt:lpstr>Player Consistency Analysis</vt:lpstr>
      <vt:lpstr>Clustering Of ODI Batting</vt:lpstr>
      <vt:lpstr>Clustering Of ODI Batting</vt:lpstr>
      <vt:lpstr>Clustering of Test Batting</vt:lpstr>
      <vt:lpstr>Clustering of Test Batting</vt:lpstr>
      <vt:lpstr>Clustering of ODI Bowling</vt:lpstr>
      <vt:lpstr>Clustering of ODI Bowling</vt:lpstr>
      <vt:lpstr>Cluster Centres</vt:lpstr>
      <vt:lpstr>Clustering of T20 Bowling</vt:lpstr>
      <vt:lpstr>Player Ranking and Optimal Team selection</vt:lpstr>
      <vt:lpstr>Random Forest Model</vt:lpstr>
      <vt:lpstr>Team Selection</vt:lpstr>
      <vt:lpstr>Optimal team for India</vt:lpstr>
      <vt:lpstr>Performance Analysis</vt:lpstr>
      <vt:lpstr>Player Ranking Accuracy</vt:lpstr>
      <vt:lpstr>Conclusion</vt:lpstr>
      <vt:lpstr>Future Enhancement</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Domain:</dc:title>
  <dc:creator>Angay</dc:creator>
  <cp:lastModifiedBy>akashthedon2003@gmail.com</cp:lastModifiedBy>
  <cp:revision>28</cp:revision>
  <dcterms:created xsi:type="dcterms:W3CDTF">2023-11-15T14:09:37Z</dcterms:created>
  <dcterms:modified xsi:type="dcterms:W3CDTF">2025-07-04T12:28:43Z</dcterms:modified>
</cp:coreProperties>
</file>