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sz="2400"/>
              <a:t>M.Akash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312203015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B.COM (CA)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Asan memorial college arts science college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950C-0424-7E8D-DF08-30BAFE578A68}"/>
              </a:ext>
            </a:extLst>
          </p:cNvPr>
          <p:cNvSpPr txBox="1"/>
          <p:nvPr/>
        </p:nvSpPr>
        <p:spPr>
          <a:xfrm>
            <a:off x="1148954" y="1727080"/>
            <a:ext cx="4566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A Data Model allows you to integrate data from multiple tables, effectively building a relational data source inside an Excel workbook</a:t>
            </a: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. Within Excel, Data Models are used transparently, providing tabular data used in PivotTables and PivotCharts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8C421-02A9-EC4D-7510-C2C4DF13497C}"/>
              </a:ext>
            </a:extLst>
          </p:cNvPr>
          <p:cNvSpPr txBox="1"/>
          <p:nvPr/>
        </p:nvSpPr>
        <p:spPr>
          <a:xfrm rot="10800000" flipV="1">
            <a:off x="1148954" y="3481406"/>
            <a:ext cx="4119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1E1E1E"/>
                </a:solidFill>
                <a:effectLst/>
                <a:latin typeface="Segoe UI" panose="02000000000000000000" pitchFamily="2" charset="0"/>
              </a:rPr>
              <a:t>A Data Model allows you to integrate data from multiple tables, effectively building a relational data source inside an Excel workbook. Within Excel, Data Models are used transparently, providing tabular data used in PivotTables and PivotCharts. A Data Model is visualized as a collection of tables in a Field List, and most of the time,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7B89-2C6B-6C69-C40E-C2CEE2E964FA}"/>
              </a:ext>
            </a:extLst>
          </p:cNvPr>
          <p:cNvSpPr txBox="1"/>
          <p:nvPr/>
        </p:nvSpPr>
        <p:spPr>
          <a:xfrm>
            <a:off x="902494" y="2334812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2C2D4F"/>
                </a:solidFill>
                <a:effectLst/>
                <a:latin typeface="Lato" panose="02000000000000000000" pitchFamily="2" charset="0"/>
              </a:rPr>
              <a:t>if you are genuinely concerned about tracking your employees' performance or interested in gauging their opinions on their performance and overall satisfaction, employee performance surveys can be your go-to solution. These surveys are the simplest way to garner valuable insights and helpful feedback from your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7072D-C990-D381-C551-F5BBEE26788B}"/>
              </a:ext>
            </a:extLst>
          </p:cNvPr>
          <p:cNvSpPr txBox="1"/>
          <p:nvPr/>
        </p:nvSpPr>
        <p:spPr>
          <a:xfrm>
            <a:off x="220265" y="2400210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Existing Employee performance analysis systems come to a conclusion post observing the performance of the employee. The recruitments of new employees are manually done by assessing the candidate on his /her various skills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868" y="2123271"/>
            <a:ext cx="91548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B3981-B211-9C6D-C664-60F07F731D08}"/>
              </a:ext>
            </a:extLst>
          </p:cNvPr>
          <p:cNvSpPr txBox="1"/>
          <p:nvPr/>
        </p:nvSpPr>
        <p:spPr>
          <a:xfrm>
            <a:off x="3042047" y="2551837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On the Data tab, in the Analysis group, click Solver. ...</a:t>
            </a:r>
          </a:p>
          <a:p>
            <a:pPr algn="l">
              <a:buFont typeface="+mj-lt"/>
              <a:buAutoNum type="arabicPeriod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In the Set Objective box, enter a cell reference or name for the objective cell. ...</a:t>
            </a:r>
          </a:p>
          <a:p>
            <a:pPr algn="l">
              <a:buFont typeface="+mj-lt"/>
              <a:buAutoNum type="arabicPeriod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Do one of the following: ...</a:t>
            </a:r>
          </a:p>
          <a:p>
            <a:pPr algn="l">
              <a:buFont typeface="+mj-lt"/>
              <a:buAutoNum type="arabicPeriod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In the Subject to the Constraints box, enter any constraints that you want to apply by doing the following: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68954-5E2C-E982-1D50-23FC41F45B26}"/>
              </a:ext>
            </a:extLst>
          </p:cNvPr>
          <p:cNvSpPr txBox="1"/>
          <p:nvPr/>
        </p:nvSpPr>
        <p:spPr>
          <a:xfrm>
            <a:off x="3042047" y="2274838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>
                <a:solidFill>
                  <a:srgbClr val="1F1F1F"/>
                </a:solidFill>
                <a:effectLst/>
                <a:latin typeface="Google Sans"/>
              </a:rPr>
              <a:t>How to create a project plan in Excel</a:t>
            </a:r>
            <a:endParaRPr lang="en-GB" b="0" i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Add Headers to the Table. First, you'll need to add some headers to your table.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Add Your Project Information. Start with the Task column and enter the tasks for your project plan.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Add Colors to Convey Project Status at a Glance.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Create the Project Plan Timeline.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Final Touches.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204F6-B9D4-DA90-B542-003B1C029003}"/>
              </a:ext>
            </a:extLst>
          </p:cNvPr>
          <p:cNvSpPr txBox="1"/>
          <p:nvPr/>
        </p:nvSpPr>
        <p:spPr>
          <a:xfrm>
            <a:off x="3042047" y="2967335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effectLst/>
                <a:latin typeface="Google Sans"/>
              </a:rPr>
              <a:t>Microsoft's end users are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anyone who owns or works with a Windows machine or uses MS Office tools</a:t>
            </a:r>
            <a:r>
              <a:rPr lang="en-GB" b="0" i="0">
                <a:effectLst/>
                <a:latin typeface="Google Sans"/>
              </a:rPr>
              <a:t> such as Word, Excel, or PowerPoint.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0FF69-4043-DBFA-6C6A-01A8C45558D1}"/>
              </a:ext>
            </a:extLst>
          </p:cNvPr>
          <p:cNvSpPr txBox="1"/>
          <p:nvPr/>
        </p:nvSpPr>
        <p:spPr>
          <a:xfrm>
            <a:off x="4783116" y="2652423"/>
            <a:ext cx="38259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1" i="0">
                <a:solidFill>
                  <a:srgbClr val="213343"/>
                </a:solidFill>
                <a:effectLst/>
                <a:latin typeface="inherit"/>
              </a:rPr>
              <a:t>Published: August 06, 2024</a:t>
            </a:r>
          </a:p>
          <a:p>
            <a:pPr algn="l" fontAlgn="base"/>
            <a:r>
              <a:rPr lang="en-GB" b="0" i="0">
                <a:solidFill>
                  <a:srgbClr val="213343"/>
                </a:solidFill>
                <a:effectLst/>
                <a:latin typeface="inherit"/>
              </a:rPr>
              <a:t>Your company’s competitive advantage lives or dies by its value proposition. If you can’t clearly distinguish your product or service from your competitors — and then deliver on your brand promise — why should customers choose </a:t>
            </a:r>
            <a:r>
              <a:rPr lang="en-GB" b="0" i="1">
                <a:solidFill>
                  <a:srgbClr val="213343"/>
                </a:solidFill>
                <a:effectLst/>
                <a:latin typeface="inherit"/>
              </a:rPr>
              <a:t>you</a:t>
            </a:r>
            <a:r>
              <a:rPr lang="en-GB" b="0" i="0">
                <a:solidFill>
                  <a:srgbClr val="213343"/>
                </a:solidFill>
                <a:effectLst/>
                <a:latin typeface="inherit"/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E92DD-01A4-F41C-F2EC-827166FBB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775" y="2368422"/>
            <a:ext cx="3548057" cy="4809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159B5-9E43-87B3-908C-FCE78397403F}"/>
              </a:ext>
            </a:extLst>
          </p:cNvPr>
          <p:cNvSpPr txBox="1"/>
          <p:nvPr/>
        </p:nvSpPr>
        <p:spPr>
          <a:xfrm>
            <a:off x="1553767" y="3105834"/>
            <a:ext cx="4339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A dataset is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a range of contiguous cells on an Excel worksheet containing data to analyze</a:t>
            </a: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0FF55-F3AC-BEF2-10C1-709173FB1A77}"/>
              </a:ext>
            </a:extLst>
          </p:cNvPr>
          <p:cNvSpPr txBox="1"/>
          <p:nvPr/>
        </p:nvSpPr>
        <p:spPr>
          <a:xfrm>
            <a:off x="3042047" y="2136338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GB" b="0" i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  <a:t>The purpose is to create a pivot table to show for each measure in the raw data and for an additional calculated field called Bounces Rate = Bounces/Visits the WoW evolution.</a:t>
            </a:r>
          </a:p>
          <a:p>
            <a:pPr algn="l" fontAlgn="t"/>
            <a:r>
              <a:rPr lang="en-GB" b="0" i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  <a:t>I did the following steps:</a:t>
            </a:r>
          </a:p>
          <a:p>
            <a:pPr algn="l" fontAlgn="t"/>
            <a:r>
              <a:rPr lang="en-GB" b="0" i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  <a:t>1.Created a pivot table where I split the Measures by Week on columns and Category on rows.</a:t>
            </a:r>
          </a:p>
          <a:p>
            <a:pPr algn="l" fontAlgn="t"/>
            <a:r>
              <a:rPr lang="en-GB" b="0" i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  <a:t>2.I added the Bounce Rate Calculated Measure.</a:t>
            </a:r>
          </a:p>
          <a:p>
            <a:pPr algn="l" fontAlgn="t"/>
            <a:r>
              <a:rPr lang="en-GB" b="0" i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  <a:t>3. I added a Calculated Item that I called WoW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Rock Man</cp:lastModifiedBy>
  <cp:revision>13</cp:revision>
  <dcterms:created xsi:type="dcterms:W3CDTF">2024-03-29T15:07:22Z</dcterms:created>
  <dcterms:modified xsi:type="dcterms:W3CDTF">2024-09-11T04:45:51Z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