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21"/>
  </p:notesMasterIdLst>
  <p:handoutMasterIdLst>
    <p:handoutMasterId r:id="rId22"/>
  </p:handoutMasterIdLst>
  <p:sldIdLst>
    <p:sldId id="277" r:id="rId2"/>
    <p:sldId id="257" r:id="rId3"/>
    <p:sldId id="272" r:id="rId4"/>
    <p:sldId id="258" r:id="rId5"/>
    <p:sldId id="271" r:id="rId6"/>
    <p:sldId id="279" r:id="rId7"/>
    <p:sldId id="282" r:id="rId8"/>
    <p:sldId id="284" r:id="rId9"/>
    <p:sldId id="261" r:id="rId10"/>
    <p:sldId id="268" r:id="rId11"/>
    <p:sldId id="260" r:id="rId12"/>
    <p:sldId id="262" r:id="rId13"/>
    <p:sldId id="265" r:id="rId14"/>
    <p:sldId id="264" r:id="rId15"/>
    <p:sldId id="269" r:id="rId16"/>
    <p:sldId id="275" r:id="rId17"/>
    <p:sldId id="276" r:id="rId18"/>
    <p:sldId id="273" r:id="rId19"/>
    <p:sldId id="28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41D7F7-C5EF-4B94-A48B-7DBD843C2D83}">
          <p14:sldIdLst>
            <p14:sldId id="277"/>
            <p14:sldId id="257"/>
            <p14:sldId id="272"/>
            <p14:sldId id="258"/>
            <p14:sldId id="271"/>
            <p14:sldId id="279"/>
            <p14:sldId id="282"/>
            <p14:sldId id="284"/>
            <p14:sldId id="261"/>
            <p14:sldId id="268"/>
            <p14:sldId id="260"/>
            <p14:sldId id="262"/>
          </p14:sldIdLst>
        </p14:section>
        <p14:section name="Untitled Section" id="{0AC11C92-8D1A-4747-9786-E68416B354F5}">
          <p14:sldIdLst>
            <p14:sldId id="265"/>
            <p14:sldId id="264"/>
            <p14:sldId id="269"/>
            <p14:sldId id="275"/>
            <p14:sldId id="276"/>
            <p14:sldId id="273"/>
            <p14:sldId id="28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n Chan" initials="SC" lastIdx="1" clrIdx="0">
    <p:extLst>
      <p:ext uri="{19B8F6BF-5375-455C-9EA6-DF929625EA0E}">
        <p15:presenceInfo xmlns:p15="http://schemas.microsoft.com/office/powerpoint/2012/main" xmlns="" userId="ce488522f08919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94660"/>
  </p:normalViewPr>
  <p:slideViewPr>
    <p:cSldViewPr>
      <p:cViewPr>
        <p:scale>
          <a:sx n="90" d="100"/>
          <a:sy n="90" d="100"/>
        </p:scale>
        <p:origin x="-1133" y="-17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53ABD6-3EE7-4A37-87E9-9B2696E47D23}" type="datetimeFigureOut">
              <a:rPr lang="en-US" smtClean="0"/>
              <a:pPr/>
              <a:t>31-Mar-21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35929-6B07-4CF5-A9F5-71EDD087DA14}" type="datetimeFigureOut">
              <a:rPr lang="en-US" smtClean="0"/>
              <a:pPr/>
              <a:t>31-Mar-21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GB"/>
              <a:t>AUTOMATIC STAMPING/LABELLING MACHINE USING PLC</a:t>
            </a:r>
            <a:endParaRPr lang="en-US"/>
          </a:p>
        </p:txBody>
      </p:sp>
      <p:sp>
        <p:nvSpPr>
          <p:cNvPr id="5" name="Date Placeholder 4"/>
          <p:cNvSpPr>
            <a:spLocks noGrp="1"/>
          </p:cNvSpPr>
          <p:nvPr>
            <p:ph type="dt" idx="1"/>
          </p:nvPr>
        </p:nvSpPr>
        <p:spPr/>
        <p:txBody>
          <a:bodyPr/>
          <a:lstStyle/>
          <a:p>
            <a:fld id="{5F163062-9815-46D9-812F-3A4CEB2CC989}" type="datetime1">
              <a:rPr lang="en-US" smtClean="0"/>
              <a:t>31-Mar-21</a:t>
            </a:fld>
            <a:endParaRPr lang="en-US"/>
          </a:p>
        </p:txBody>
      </p:sp>
      <p:sp>
        <p:nvSpPr>
          <p:cNvPr id="6" name="Footer Placeholder 5"/>
          <p:cNvSpPr>
            <a:spLocks noGrp="1"/>
          </p:cNvSpPr>
          <p:nvPr>
            <p:ph type="ftr" sz="quarter" idx="4"/>
          </p:nvPr>
        </p:nvSpPr>
        <p:spPr/>
        <p:txBody>
          <a:bodyPr/>
          <a:lstStyle/>
          <a:p>
            <a:r>
              <a:rPr lang="en-US"/>
              <a:t>Department of Electrical Engineering, PVPIT, Budhgaon</a:t>
            </a:r>
            <a:endParaRPr lang="en-US" dirty="0"/>
          </a:p>
        </p:txBody>
      </p:sp>
      <p:sp>
        <p:nvSpPr>
          <p:cNvPr id="7" name="Slide Number Placeholder 6"/>
          <p:cNvSpPr>
            <a:spLocks noGrp="1"/>
          </p:cNvSpPr>
          <p:nvPr>
            <p:ph type="sldNum" sz="quarter" idx="5"/>
          </p:nvPr>
        </p:nvSpPr>
        <p:spPr/>
        <p:txBody>
          <a:bodyPr/>
          <a:lstStyle/>
          <a:p>
            <a:fld id="{689EF713-5E5C-4053-8D91-521BBC7D9DFD}" type="slidenum">
              <a:rPr lang="en-US" smtClean="0"/>
              <a:pPr/>
              <a:t>6</a:t>
            </a:fld>
            <a:endParaRPr lang="en-US"/>
          </a:p>
        </p:txBody>
      </p:sp>
    </p:spTree>
    <p:extLst>
      <p:ext uri="{BB962C8B-B14F-4D97-AF65-F5344CB8AC3E}">
        <p14:creationId xmlns:p14="http://schemas.microsoft.com/office/powerpoint/2010/main" val="272131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GB"/>
              <a:t>AUTOMATIC STAMPING/LABELLING MACHINE USING PLC</a:t>
            </a:r>
            <a:endParaRPr lang="en-US"/>
          </a:p>
        </p:txBody>
      </p:sp>
      <p:sp>
        <p:nvSpPr>
          <p:cNvPr id="5" name="Date Placeholder 4"/>
          <p:cNvSpPr>
            <a:spLocks noGrp="1"/>
          </p:cNvSpPr>
          <p:nvPr>
            <p:ph type="dt" idx="1"/>
          </p:nvPr>
        </p:nvSpPr>
        <p:spPr/>
        <p:txBody>
          <a:bodyPr/>
          <a:lstStyle/>
          <a:p>
            <a:fld id="{5DA7A40A-26F8-4F49-B868-4B9D72B9EBB7}" type="datetime1">
              <a:rPr lang="en-US" smtClean="0"/>
              <a:t>31-Mar-21</a:t>
            </a:fld>
            <a:endParaRPr lang="en-US"/>
          </a:p>
        </p:txBody>
      </p:sp>
      <p:sp>
        <p:nvSpPr>
          <p:cNvPr id="6" name="Footer Placeholder 5"/>
          <p:cNvSpPr>
            <a:spLocks noGrp="1"/>
          </p:cNvSpPr>
          <p:nvPr>
            <p:ph type="ftr" sz="quarter" idx="4"/>
          </p:nvPr>
        </p:nvSpPr>
        <p:spPr/>
        <p:txBody>
          <a:bodyPr/>
          <a:lstStyle/>
          <a:p>
            <a:r>
              <a:rPr lang="en-US"/>
              <a:t>Department of Electrical Engineering, PVPIT, Budhgaon</a:t>
            </a:r>
            <a:endParaRPr lang="en-US" dirty="0"/>
          </a:p>
        </p:txBody>
      </p:sp>
      <p:sp>
        <p:nvSpPr>
          <p:cNvPr id="7" name="Slide Number Placeholder 6"/>
          <p:cNvSpPr>
            <a:spLocks noGrp="1"/>
          </p:cNvSpPr>
          <p:nvPr>
            <p:ph type="sldNum" sz="quarter" idx="5"/>
          </p:nvPr>
        </p:nvSpPr>
        <p:spPr/>
        <p:txBody>
          <a:bodyPr/>
          <a:lstStyle/>
          <a:p>
            <a:fld id="{689EF713-5E5C-4053-8D91-521BBC7D9DFD}" type="slidenum">
              <a:rPr lang="en-US" smtClean="0"/>
              <a:pPr/>
              <a:t>10</a:t>
            </a:fld>
            <a:endParaRPr lang="en-US"/>
          </a:p>
        </p:txBody>
      </p:sp>
    </p:spTree>
    <p:extLst>
      <p:ext uri="{BB962C8B-B14F-4D97-AF65-F5344CB8AC3E}">
        <p14:creationId xmlns:p14="http://schemas.microsoft.com/office/powerpoint/2010/main" val="290157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739CFE-EB05-44AF-8EB8-9AA53AEB5275}" type="datetime5">
              <a:rPr lang="en-US" smtClean="0"/>
              <a:pPr/>
              <a:t>31-Mar-21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115186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8970-F38C-4AE6-A32A-6A474611A515}" type="datetime5">
              <a:rPr lang="en-US" smtClean="0"/>
              <a:pPr/>
              <a:t>31-Mar-21</a:t>
            </a:fld>
            <a:endParaRPr lang="en-US"/>
          </a:p>
        </p:txBody>
      </p:sp>
      <p:sp>
        <p:nvSpPr>
          <p:cNvPr id="6" name="Footer Placeholder 5"/>
          <p:cNvSpPr>
            <a:spLocks noGrp="1"/>
          </p:cNvSpPr>
          <p:nvPr>
            <p:ph type="ftr" sz="quarter" idx="11"/>
          </p:nvPr>
        </p:nvSpPr>
        <p:spPr/>
        <p:txBody>
          <a:bodyPr/>
          <a:lstStyle/>
          <a:p>
            <a:r>
              <a:rPr lang="en-US"/>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347070706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8970-F38C-4AE6-A32A-6A474611A515}" type="datetime5">
              <a:rPr lang="en-US" smtClean="0"/>
              <a:pPr/>
              <a:t>31-Mar-21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370311248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8970-F38C-4AE6-A32A-6A474611A515}" type="datetime5">
              <a:rPr lang="en-US" smtClean="0"/>
              <a:pPr/>
              <a:t>31-Mar-21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94358304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8970-F38C-4AE6-A32A-6A474611A515}" type="datetime5">
              <a:rPr lang="en-US" smtClean="0"/>
              <a:pPr/>
              <a:t>31-Mar-21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125919399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8970-F38C-4AE6-A32A-6A474611A515}" type="datetime5">
              <a:rPr lang="en-US" smtClean="0"/>
              <a:pPr/>
              <a:t>31-Mar-21</a:t>
            </a:fld>
            <a:endParaRPr lang="en-US"/>
          </a:p>
        </p:txBody>
      </p:sp>
      <p:sp>
        <p:nvSpPr>
          <p:cNvPr id="4"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268729858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8970-F38C-4AE6-A32A-6A474611A515}" type="datetime5">
              <a:rPr lang="en-US" smtClean="0"/>
              <a:pPr/>
              <a:t>31-Mar-21</a:t>
            </a:fld>
            <a:endParaRPr lang="en-US"/>
          </a:p>
        </p:txBody>
      </p:sp>
      <p:sp>
        <p:nvSpPr>
          <p:cNvPr id="4"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28514844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DA6F3-4972-49E7-872E-272CE7700B0B}" type="datetime5">
              <a:rPr lang="en-US" smtClean="0"/>
              <a:pPr/>
              <a:t>31-Mar-21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4103395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5B914-5FC9-438A-BB03-149278B52000}" type="datetime5">
              <a:rPr lang="en-US" smtClean="0"/>
              <a:pPr/>
              <a:t>31-Mar-21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11436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DE2FC80-9717-4F22-A90A-5E16AFFEC100}" type="datetime5">
              <a:rPr lang="en-US" smtClean="0"/>
              <a:pPr/>
              <a:t>31-Mar-21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426354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C47348-8B1D-418A-A56F-4458A81CC95B}" type="datetime5">
              <a:rPr lang="en-US" smtClean="0"/>
              <a:pPr/>
              <a:t>31-Mar-21</a:t>
            </a:fld>
            <a:endParaRPr lang="en-US"/>
          </a:p>
        </p:txBody>
      </p:sp>
      <p:sp>
        <p:nvSpPr>
          <p:cNvPr id="5" name="Footer Placeholder 4"/>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374507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FC09B7-A89F-4ECA-8C32-B31F44D93F0E}" type="datetime5">
              <a:rPr lang="en-US" smtClean="0"/>
              <a:pPr/>
              <a:t>31-Mar-21</a:t>
            </a:fld>
            <a:endParaRPr lang="en-US"/>
          </a:p>
        </p:txBody>
      </p:sp>
      <p:sp>
        <p:nvSpPr>
          <p:cNvPr id="6" name="Footer Placeholder 5"/>
          <p:cNvSpPr>
            <a:spLocks noGrp="1"/>
          </p:cNvSpPr>
          <p:nvPr>
            <p:ph type="ftr" sz="quarter" idx="11"/>
          </p:nvPr>
        </p:nvSpPr>
        <p:spPr/>
        <p:txBody>
          <a:bodyPr/>
          <a:lstStyle/>
          <a:p>
            <a:r>
              <a:rPr lang="en-US"/>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294988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FEEC44-BD46-4593-8818-EB6203C257B1}" type="datetime5">
              <a:rPr lang="en-US" smtClean="0"/>
              <a:pPr/>
              <a:t>31-Mar-21</a:t>
            </a:fld>
            <a:endParaRPr lang="en-US"/>
          </a:p>
        </p:txBody>
      </p:sp>
      <p:sp>
        <p:nvSpPr>
          <p:cNvPr id="8" name="Footer Placeholder 7"/>
          <p:cNvSpPr>
            <a:spLocks noGrp="1"/>
          </p:cNvSpPr>
          <p:nvPr>
            <p:ph type="ftr" sz="quarter" idx="11"/>
          </p:nvPr>
        </p:nvSpPr>
        <p:spPr/>
        <p:txBody>
          <a:bodyPr/>
          <a:lstStyle/>
          <a:p>
            <a:r>
              <a:rPr lang="en-US"/>
              <a:t>Department of Electrical Engineering, PVPIT, Budhgaon</a:t>
            </a:r>
            <a:endParaRPr lang="en-US" dirty="0"/>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267772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5A3734-5138-4CCF-AE59-FC67CA27DA41}" type="datetime5">
              <a:rPr lang="en-US" smtClean="0"/>
              <a:pPr/>
              <a:t>31-Mar-21</a:t>
            </a:fld>
            <a:endParaRPr lang="en-US"/>
          </a:p>
        </p:txBody>
      </p:sp>
      <p:sp>
        <p:nvSpPr>
          <p:cNvPr id="5" name="Footer Placeholder 3"/>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181802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4A9F79-DAFB-4A1D-9B3B-28E8BDA428EE}" type="datetime5">
              <a:rPr lang="en-US" smtClean="0"/>
              <a:pPr/>
              <a:t>31-Mar-21</a:t>
            </a:fld>
            <a:endParaRPr lang="en-US"/>
          </a:p>
        </p:txBody>
      </p:sp>
      <p:sp>
        <p:nvSpPr>
          <p:cNvPr id="5" name="Footer Placeholder 2"/>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79197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6D6AE05-41DD-48CC-8556-7C2990AA39B1}" type="datetime5">
              <a:rPr lang="en-US" smtClean="0"/>
              <a:pPr/>
              <a:t>31-Mar-21</a:t>
            </a:fld>
            <a:endParaRPr lang="en-US"/>
          </a:p>
        </p:txBody>
      </p:sp>
      <p:sp>
        <p:nvSpPr>
          <p:cNvPr id="5" name="Footer Placeholder 5"/>
          <p:cNvSpPr>
            <a:spLocks noGrp="1"/>
          </p:cNvSpPr>
          <p:nvPr>
            <p:ph type="ftr" sz="quarter" idx="11"/>
          </p:nvPr>
        </p:nvSpPr>
        <p:spPr/>
        <p:txBody>
          <a:bodyPr/>
          <a:lstStyle/>
          <a:p>
            <a:r>
              <a:rPr lang="en-US"/>
              <a:t>Department of Electrical Engineering, PVPIT, Budhgaon</a:t>
            </a:r>
            <a:endParaRPr lang="en-US" dirty="0"/>
          </a:p>
        </p:txBody>
      </p:sp>
      <p:sp>
        <p:nvSpPr>
          <p:cNvPr id="6"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156208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D1CE8E-0219-4664-A6B3-CCC48EDD12B8}" type="datetime5">
              <a:rPr lang="en-US" smtClean="0"/>
              <a:pPr/>
              <a:t>31-Mar-21</a:t>
            </a:fld>
            <a:endParaRPr lang="en-US"/>
          </a:p>
        </p:txBody>
      </p:sp>
      <p:sp>
        <p:nvSpPr>
          <p:cNvPr id="6" name="Footer Placeholder 5"/>
          <p:cNvSpPr>
            <a:spLocks noGrp="1"/>
          </p:cNvSpPr>
          <p:nvPr>
            <p:ph type="ftr" sz="quarter" idx="11"/>
          </p:nvPr>
        </p:nvSpPr>
        <p:spPr/>
        <p:txBody>
          <a:bodyPr/>
          <a:lstStyle/>
          <a:p>
            <a:r>
              <a:rPr lang="en-US"/>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Tree>
    <p:extLst>
      <p:ext uri="{BB962C8B-B14F-4D97-AF65-F5344CB8AC3E}">
        <p14:creationId xmlns:p14="http://schemas.microsoft.com/office/powerpoint/2010/main" val="4275007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8970-F38C-4AE6-A32A-6A474611A515}" type="datetime5">
              <a:rPr lang="en-US" smtClean="0"/>
              <a:pPr/>
              <a:t>31-Mar-21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Department of Electrical Engineering, PVPIT, Budhgaon</a:t>
            </a:r>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8A9CB03D-35A2-4BB3-A85C-F26A9C43188A}" type="slidenum">
              <a:rPr lang="en-US" smtClean="0"/>
              <a:pPr/>
              <a:t>‹#›</a:t>
            </a:fld>
            <a:endParaRPr lang="en-US"/>
          </a:p>
        </p:txBody>
      </p:sp>
    </p:spTree>
    <p:extLst>
      <p:ext uri="{BB962C8B-B14F-4D97-AF65-F5344CB8AC3E}">
        <p14:creationId xmlns:p14="http://schemas.microsoft.com/office/powerpoint/2010/main" val="1009772728"/>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hdr="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Terrorism#cite_note-Oxford-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C6286F57-5AA7-40F1-9D5C-832AFAE2718B}"/>
              </a:ext>
            </a:extLst>
          </p:cNvPr>
          <p:cNvSpPr txBox="1"/>
          <p:nvPr/>
        </p:nvSpPr>
        <p:spPr>
          <a:xfrm flipV="1">
            <a:off x="603504" y="1926124"/>
            <a:ext cx="7640904" cy="369332"/>
          </a:xfrm>
          <a:prstGeom prst="rect">
            <a:avLst/>
          </a:prstGeom>
          <a:noFill/>
        </p:spPr>
        <p:txBody>
          <a:bodyPr wrap="square">
            <a:spAutoFit/>
          </a:bodyPr>
          <a:lstStyle/>
          <a:p>
            <a:pPr algn="ctr"/>
            <a:r>
              <a:rPr lang="en-US" sz="1800" b="1" dirty="0">
                <a:solidFill>
                  <a:schemeClr val="bg1"/>
                </a:solidFill>
              </a:rPr>
              <a:t>be any terrorist attack in future ?</a:t>
            </a:r>
            <a:endParaRPr lang="en-GB" sz="1800" b="1" dirty="0">
              <a:solidFill>
                <a:schemeClr val="bg1"/>
              </a:solidFill>
            </a:endParaRPr>
          </a:p>
        </p:txBody>
      </p:sp>
      <p:sp>
        <p:nvSpPr>
          <p:cNvPr id="16" name="Rectangle 15">
            <a:extLst>
              <a:ext uri="{FF2B5EF4-FFF2-40B4-BE49-F238E27FC236}">
                <a16:creationId xmlns:a16="http://schemas.microsoft.com/office/drawing/2014/main" xmlns="" id="{ECB90447-5F9A-429A-B63F-FD4BF4097C93}"/>
              </a:ext>
            </a:extLst>
          </p:cNvPr>
          <p:cNvSpPr/>
          <p:nvPr/>
        </p:nvSpPr>
        <p:spPr>
          <a:xfrm>
            <a:off x="26930" y="0"/>
            <a:ext cx="9144000" cy="6858000"/>
          </a:xfrm>
          <a:prstGeom prst="rect">
            <a:avLst/>
          </a:prstGeom>
          <a:blipFill dpi="0" rotWithShape="1">
            <a:blip r:embed="rId2">
              <a:alphaModFix amt="52000"/>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effectLst/>
              <a:latin typeface="Times New Roman" panose="02020603050405020304" pitchFamily="18" charset="0"/>
              <a:ea typeface="Times New Roman" panose="02020603050405020304" pitchFamily="18" charset="0"/>
            </a:endParaRPr>
          </a:p>
          <a:p>
            <a:pPr algn="ctr"/>
            <a:endParaRPr lang="en-US" sz="2400" b="1" dirty="0">
              <a:solidFill>
                <a:srgbClr val="002060"/>
              </a:solidFill>
              <a:latin typeface="Times New Roman" panose="02020603050405020304" pitchFamily="18" charset="0"/>
              <a:ea typeface="Times New Roman" panose="02020603050405020304" pitchFamily="18" charset="0"/>
            </a:endParaRPr>
          </a:p>
          <a:p>
            <a:pPr algn="ctr"/>
            <a:endParaRPr lang="en-US" sz="2400" b="1" dirty="0">
              <a:solidFill>
                <a:srgbClr val="002060"/>
              </a:solidFill>
              <a:latin typeface="Times New Roman" panose="02020603050405020304" pitchFamily="18" charset="0"/>
              <a:ea typeface="Times New Roman" panose="02020603050405020304" pitchFamily="18" charset="0"/>
            </a:endParaRPr>
          </a:p>
          <a:p>
            <a:pPr algn="ctr"/>
            <a:r>
              <a:rPr lang="en-US" sz="2400" b="1" dirty="0">
                <a:solidFill>
                  <a:schemeClr val="tx1"/>
                </a:solidFill>
                <a:latin typeface="Times New Roman" panose="02020603050405020304" pitchFamily="18" charset="0"/>
                <a:ea typeface="Times New Roman" panose="02020603050405020304" pitchFamily="18" charset="0"/>
              </a:rPr>
              <a:t>Presented By :-</a:t>
            </a:r>
          </a:p>
          <a:p>
            <a:pPr algn="ctr"/>
            <a:r>
              <a:rPr lang="en-US" sz="2400" b="1" dirty="0">
                <a:solidFill>
                  <a:schemeClr val="tx1"/>
                </a:solidFill>
                <a:effectLst/>
                <a:latin typeface="Times New Roman" panose="02020603050405020304" pitchFamily="18" charset="0"/>
                <a:ea typeface="Times New Roman" panose="02020603050405020304" pitchFamily="18" charset="0"/>
              </a:rPr>
              <a:t>Akash </a:t>
            </a:r>
            <a:r>
              <a:rPr lang="en-US" sz="2400" b="1" dirty="0" err="1">
                <a:solidFill>
                  <a:schemeClr val="tx1"/>
                </a:solidFill>
                <a:effectLst/>
                <a:latin typeface="Times New Roman" panose="02020603050405020304" pitchFamily="18" charset="0"/>
                <a:ea typeface="Times New Roman" panose="02020603050405020304" pitchFamily="18" charset="0"/>
              </a:rPr>
              <a:t>Ganjegaonkar</a:t>
            </a:r>
            <a:r>
              <a:rPr lang="en-US" sz="2400" b="1" dirty="0">
                <a:solidFill>
                  <a:schemeClr val="tx1"/>
                </a:solidFill>
                <a:effectLst/>
                <a:latin typeface="Times New Roman" panose="02020603050405020304" pitchFamily="18" charset="0"/>
                <a:ea typeface="Times New Roman" panose="02020603050405020304" pitchFamily="18" charset="0"/>
              </a:rPr>
              <a:t> – 1517</a:t>
            </a:r>
            <a:endParaRPr lang="en-IN" sz="2400" b="1" dirty="0">
              <a:solidFill>
                <a:schemeClr val="tx1"/>
              </a:solidFill>
              <a:effectLst/>
              <a:latin typeface="Times New Roman" panose="02020603050405020304" pitchFamily="18" charset="0"/>
              <a:ea typeface="Times New Roman" panose="02020603050405020304" pitchFamily="18" charset="0"/>
            </a:endParaRPr>
          </a:p>
          <a:p>
            <a:pPr algn="ctr"/>
            <a:r>
              <a:rPr lang="en-US" sz="2400" b="1" dirty="0">
                <a:solidFill>
                  <a:schemeClr val="tx1"/>
                </a:solidFill>
                <a:effectLst/>
                <a:latin typeface="Times New Roman" panose="02020603050405020304" pitchFamily="18" charset="0"/>
                <a:ea typeface="Times New Roman" panose="02020603050405020304" pitchFamily="18" charset="0"/>
              </a:rPr>
              <a:t>Suraj Yadav – 1548</a:t>
            </a:r>
          </a:p>
          <a:p>
            <a:pPr algn="ctr"/>
            <a:endParaRPr lang="en-IN" sz="2400" b="1" dirty="0">
              <a:solidFill>
                <a:srgbClr val="002060"/>
              </a:solidFill>
              <a:latin typeface="Times New Roman" panose="02020603050405020304" pitchFamily="18" charset="0"/>
            </a:endParaRPr>
          </a:p>
        </p:txBody>
      </p:sp>
      <p:sp>
        <p:nvSpPr>
          <p:cNvPr id="19" name="Date Placeholder 1">
            <a:extLst>
              <a:ext uri="{FF2B5EF4-FFF2-40B4-BE49-F238E27FC236}">
                <a16:creationId xmlns:a16="http://schemas.microsoft.com/office/drawing/2014/main" xmlns="" id="{D3CAD9BF-17B4-468F-972B-B5826D4F79F1}"/>
              </a:ext>
            </a:extLst>
          </p:cNvPr>
          <p:cNvSpPr>
            <a:spLocks noGrp="1"/>
          </p:cNvSpPr>
          <p:nvPr>
            <p:ph type="dt" sz="half" idx="10"/>
          </p:nvPr>
        </p:nvSpPr>
        <p:spPr>
          <a:xfrm>
            <a:off x="8139333" y="1488675"/>
            <a:ext cx="977737" cy="437449"/>
          </a:xfrm>
        </p:spPr>
        <p:txBody>
          <a:bodyPr/>
          <a:lstStyle/>
          <a:p>
            <a:fld id="{924A9F79-DAFB-4A1D-9B3B-28E8BDA428EE}" type="datetime5">
              <a:rPr lang="en-US" sz="1200" smtClean="0">
                <a:solidFill>
                  <a:schemeClr val="tx1"/>
                </a:solidFill>
                <a:latin typeface="Times New Roman" panose="02020603050405020304" pitchFamily="18" charset="0"/>
                <a:cs typeface="Times New Roman" panose="02020603050405020304" pitchFamily="18" charset="0"/>
              </a:rPr>
              <a:pPr/>
              <a:t>31-Mar-21</a:t>
            </a:fld>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 name="Footer Placeholder 2">
            <a:extLst>
              <a:ext uri="{FF2B5EF4-FFF2-40B4-BE49-F238E27FC236}">
                <a16:creationId xmlns:a16="http://schemas.microsoft.com/office/drawing/2014/main" xmlns="" id="{3C04D014-D48A-452D-BDA5-4CB9BF6F7003}"/>
              </a:ext>
            </a:extLst>
          </p:cNvPr>
          <p:cNvSpPr>
            <a:spLocks noGrp="1"/>
          </p:cNvSpPr>
          <p:nvPr>
            <p:ph type="ftr" sz="quarter" idx="11"/>
          </p:nvPr>
        </p:nvSpPr>
        <p:spPr>
          <a:xfrm>
            <a:off x="1979712" y="6172200"/>
            <a:ext cx="5472608" cy="457200"/>
          </a:xfrm>
        </p:spPr>
        <p:txBody>
          <a:bodyPr/>
          <a:lstStyle/>
          <a:p>
            <a:r>
              <a:rPr lang="en-US" sz="1400" dirty="0">
                <a:solidFill>
                  <a:schemeClr val="tx1"/>
                </a:solidFill>
                <a:latin typeface="Times New Roman" pitchFamily="18" charset="0"/>
                <a:cs typeface="Times New Roman" pitchFamily="18" charset="0"/>
              </a:rPr>
              <a:t>Institute for Advanced Computing and Software   Development,  </a:t>
            </a:r>
            <a:r>
              <a:rPr lang="en-US" sz="1400" dirty="0" err="1">
                <a:solidFill>
                  <a:schemeClr val="tx1"/>
                </a:solidFill>
                <a:latin typeface="Times New Roman" pitchFamily="18" charset="0"/>
                <a:cs typeface="Times New Roman" pitchFamily="18" charset="0"/>
              </a:rPr>
              <a:t>Akurdi</a:t>
            </a:r>
            <a:endParaRPr lang="en-US" sz="1400" dirty="0">
              <a:solidFill>
                <a:schemeClr val="tx1"/>
              </a:solidFill>
              <a:latin typeface="Times New Roman" pitchFamily="18" charset="0"/>
              <a:cs typeface="Times New Roman" pitchFamily="18" charset="0"/>
            </a:endParaRPr>
          </a:p>
        </p:txBody>
      </p:sp>
      <p:pic>
        <p:nvPicPr>
          <p:cNvPr id="20" name="Picture 2">
            <a:extLst>
              <a:ext uri="{FF2B5EF4-FFF2-40B4-BE49-F238E27FC236}">
                <a16:creationId xmlns:a16="http://schemas.microsoft.com/office/drawing/2014/main" xmlns="" id="{FA012192-15F5-4517-9959-AB5080924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2852"/>
            <a:ext cx="1652638" cy="144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xmlns="" id="{AB1469B4-4E43-4105-9FAC-66D60F4607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218" y="14285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a:extLst>
              <a:ext uri="{FF2B5EF4-FFF2-40B4-BE49-F238E27FC236}">
                <a16:creationId xmlns:a16="http://schemas.microsoft.com/office/drawing/2014/main" xmlns="" id="{73EFC2F0-3CC5-43B9-9363-B01FA8753EFD}"/>
              </a:ext>
            </a:extLst>
          </p:cNvPr>
          <p:cNvSpPr txBox="1"/>
          <p:nvPr/>
        </p:nvSpPr>
        <p:spPr>
          <a:xfrm>
            <a:off x="251520" y="5050155"/>
            <a:ext cx="4223390" cy="984885"/>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  </a:t>
            </a:r>
            <a:endParaRPr lang="en-IN" sz="1800" dirty="0">
              <a:latin typeface="Bahnschrift" panose="020B0502040204020203" pitchFamily="34" charset="0"/>
              <a:cs typeface="Times New Roman" panose="02020603050405020304" pitchFamily="18" charset="0"/>
            </a:endParaRPr>
          </a:p>
          <a:p>
            <a:r>
              <a:rPr lang="en-IN" sz="2200" dirty="0">
                <a:latin typeface="Bahnschrift" panose="020B0502040204020203" pitchFamily="34" charset="0"/>
                <a:cs typeface="Times New Roman" panose="02020603050405020304" pitchFamily="18" charset="0"/>
              </a:rPr>
              <a:t> </a:t>
            </a:r>
            <a:r>
              <a:rPr lang="en-IN" sz="2200" dirty="0">
                <a:latin typeface="Dubai Medium" panose="020B0603030403030204" pitchFamily="34" charset="-78"/>
                <a:cs typeface="Dubai Medium" panose="020B0603030403030204" pitchFamily="34" charset="-78"/>
              </a:rPr>
              <a:t>Prashant </a:t>
            </a:r>
            <a:r>
              <a:rPr lang="en-IN" sz="2200" dirty="0" err="1">
                <a:latin typeface="Dubai Medium" panose="020B0603030403030204" pitchFamily="34" charset="-78"/>
                <a:cs typeface="Dubai Medium" panose="020B0603030403030204" pitchFamily="34" charset="-78"/>
              </a:rPr>
              <a:t>Karhale</a:t>
            </a:r>
            <a:endParaRPr lang="en-IN" sz="2200" dirty="0">
              <a:latin typeface="Dubai Medium" panose="020B0603030403030204" pitchFamily="34" charset="-78"/>
              <a:cs typeface="Dubai Medium" panose="020B0603030403030204" pitchFamily="34" charset="-78"/>
            </a:endParaRPr>
          </a:p>
          <a:p>
            <a:r>
              <a:rPr lang="en-IN" dirty="0">
                <a:latin typeface="Dubai Medium" panose="020B0603030403030204" pitchFamily="34" charset="-78"/>
                <a:cs typeface="Dubai Medium" panose="020B0603030403030204" pitchFamily="34" charset="-78"/>
              </a:rPr>
              <a:t>   Centre Coordinator</a:t>
            </a:r>
          </a:p>
        </p:txBody>
      </p:sp>
      <p:sp>
        <p:nvSpPr>
          <p:cNvPr id="29" name="TextBox 28">
            <a:extLst>
              <a:ext uri="{FF2B5EF4-FFF2-40B4-BE49-F238E27FC236}">
                <a16:creationId xmlns:a16="http://schemas.microsoft.com/office/drawing/2014/main" xmlns="" id="{6DF61986-FAD3-4F3B-A516-183598667595}"/>
              </a:ext>
            </a:extLst>
          </p:cNvPr>
          <p:cNvSpPr txBox="1"/>
          <p:nvPr/>
        </p:nvSpPr>
        <p:spPr>
          <a:xfrm>
            <a:off x="7092280" y="5157876"/>
            <a:ext cx="2729342" cy="769441"/>
          </a:xfrm>
          <a:prstGeom prst="rect">
            <a:avLst/>
          </a:prstGeom>
          <a:noFill/>
        </p:spPr>
        <p:txBody>
          <a:bodyPr wrap="square" rtlCol="0">
            <a:spAutoFit/>
          </a:bodyPr>
          <a:lstStyle/>
          <a:p>
            <a:r>
              <a:rPr lang="en-IN" sz="2200" dirty="0" err="1">
                <a:latin typeface="Dubai Medium" panose="020B0603030403030204" pitchFamily="34" charset="-78"/>
                <a:cs typeface="Dubai Medium" panose="020B0603030403030204" pitchFamily="34" charset="-78"/>
              </a:rPr>
              <a:t>Akshay</a:t>
            </a:r>
            <a:r>
              <a:rPr lang="en-IN" sz="2200" dirty="0">
                <a:latin typeface="Dubai Medium" panose="020B0603030403030204" pitchFamily="34" charset="-78"/>
                <a:cs typeface="Dubai Medium" panose="020B0603030403030204" pitchFamily="34" charset="-78"/>
              </a:rPr>
              <a:t> </a:t>
            </a:r>
            <a:r>
              <a:rPr lang="en-IN" sz="2200" dirty="0" err="1">
                <a:latin typeface="Dubai Medium" panose="020B0603030403030204" pitchFamily="34" charset="-78"/>
                <a:cs typeface="Dubai Medium" panose="020B0603030403030204" pitchFamily="34" charset="-78"/>
              </a:rPr>
              <a:t>Tilekar</a:t>
            </a:r>
            <a:endParaRPr lang="en-IN" sz="2200" dirty="0">
              <a:latin typeface="Dubai Medium" panose="020B0603030403030204" pitchFamily="34" charset="-78"/>
              <a:cs typeface="Dubai Medium" panose="020B0603030403030204" pitchFamily="34" charset="-78"/>
            </a:endParaRPr>
          </a:p>
          <a:p>
            <a:r>
              <a:rPr lang="en-IN" sz="2200" dirty="0">
                <a:latin typeface="Dubai Medium" panose="020B0603030403030204" pitchFamily="34" charset="-78"/>
                <a:cs typeface="Dubai Medium" panose="020B0603030403030204" pitchFamily="34" charset="-78"/>
              </a:rPr>
              <a:t>  </a:t>
            </a:r>
            <a:r>
              <a:rPr lang="en-IN" dirty="0">
                <a:latin typeface="Dubai Medium" panose="020B0603030403030204" pitchFamily="34" charset="-78"/>
                <a:cs typeface="Dubai Medium" panose="020B0603030403030204" pitchFamily="34" charset="-78"/>
              </a:rPr>
              <a:t>External Guide</a:t>
            </a:r>
          </a:p>
        </p:txBody>
      </p:sp>
      <p:sp>
        <p:nvSpPr>
          <p:cNvPr id="3" name="TextBox 2">
            <a:extLst>
              <a:ext uri="{FF2B5EF4-FFF2-40B4-BE49-F238E27FC236}">
                <a16:creationId xmlns:a16="http://schemas.microsoft.com/office/drawing/2014/main" xmlns="" id="{861E72D0-1400-467D-9072-BD63A7BCA1C4}"/>
              </a:ext>
            </a:extLst>
          </p:cNvPr>
          <p:cNvSpPr txBox="1"/>
          <p:nvPr/>
        </p:nvSpPr>
        <p:spPr>
          <a:xfrm>
            <a:off x="532425" y="1840997"/>
            <a:ext cx="8288976" cy="1477328"/>
          </a:xfrm>
          <a:prstGeom prst="rect">
            <a:avLst/>
          </a:prstGeom>
          <a:noFill/>
        </p:spPr>
        <p:txBody>
          <a:bodyPr wrap="square" rtlCol="0">
            <a:spAutoFit/>
          </a:bodyPr>
          <a:lstStyle/>
          <a:p>
            <a:r>
              <a:rPr lang="en-US" sz="3600" b="1" dirty="0">
                <a:latin typeface="Dubai Medium" panose="020B0603030403030204" pitchFamily="34" charset="-78"/>
                <a:cs typeface="Dubai Medium" panose="020B0603030403030204" pitchFamily="34" charset="-78"/>
              </a:rPr>
              <a:t>  </a:t>
            </a:r>
            <a:r>
              <a:rPr lang="en-US" sz="3600" b="1" dirty="0" smtClean="0">
                <a:latin typeface="Dubai Medium" panose="020B0603030403030204" pitchFamily="34" charset="-78"/>
                <a:cs typeface="Dubai Medium" panose="020B0603030403030204" pitchFamily="34" charset="-78"/>
              </a:rPr>
              <a:t>Whether </a:t>
            </a:r>
            <a:r>
              <a:rPr lang="en-US" sz="3600" b="1" dirty="0">
                <a:latin typeface="Dubai Medium" panose="020B0603030403030204" pitchFamily="34" charset="-78"/>
                <a:cs typeface="Dubai Medium" panose="020B0603030403030204" pitchFamily="34" charset="-78"/>
              </a:rPr>
              <a:t>there will be any </a:t>
            </a:r>
            <a:r>
              <a:rPr lang="en-US" sz="3600" b="1" dirty="0" smtClean="0">
                <a:latin typeface="Dubai Medium" panose="020B0603030403030204" pitchFamily="34" charset="-78"/>
                <a:cs typeface="Dubai Medium" panose="020B0603030403030204" pitchFamily="34" charset="-78"/>
              </a:rPr>
              <a:t>	terrorist </a:t>
            </a:r>
            <a:endParaRPr lang="en-US" sz="3600" b="1" dirty="0">
              <a:latin typeface="Dubai Medium" panose="020B0603030403030204" pitchFamily="34" charset="-78"/>
              <a:cs typeface="Dubai Medium" panose="020B0603030403030204" pitchFamily="34" charset="-78"/>
            </a:endParaRPr>
          </a:p>
          <a:p>
            <a:r>
              <a:rPr lang="en-US" sz="3600" b="1" dirty="0">
                <a:latin typeface="Dubai Medium" panose="020B0603030403030204" pitchFamily="34" charset="-78"/>
                <a:cs typeface="Dubai Medium" panose="020B0603030403030204" pitchFamily="34" charset="-78"/>
              </a:rPr>
              <a:t>                   attack in future ?</a:t>
            </a:r>
            <a:endParaRPr lang="en-GB" sz="3600" b="1" dirty="0">
              <a:latin typeface="Dubai Medium" panose="020B0603030403030204" pitchFamily="34" charset="-78"/>
              <a:cs typeface="Dubai Medium" panose="020B0603030403030204" pitchFamily="34" charset="-78"/>
            </a:endParaRPr>
          </a:p>
          <a:p>
            <a:endParaRPr lang="en-IN" dirty="0"/>
          </a:p>
        </p:txBody>
      </p:sp>
    </p:spTree>
    <p:extLst>
      <p:ext uri="{BB962C8B-B14F-4D97-AF65-F5344CB8AC3E}">
        <p14:creationId xmlns:p14="http://schemas.microsoft.com/office/powerpoint/2010/main" val="3766021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675630"/>
            <a:ext cx="7055380" cy="767687"/>
          </a:xfrm>
        </p:spPr>
        <p:txBody>
          <a:bodyPr/>
          <a:lstStyle/>
          <a:p>
            <a:r>
              <a:rPr lang="en-IN" sz="3800" dirty="0">
                <a:solidFill>
                  <a:schemeClr val="accent1">
                    <a:lumMod val="60000"/>
                    <a:lumOff val="40000"/>
                  </a:schemeClr>
                </a:solidFill>
                <a:latin typeface="Times New Roman" panose="02020603050405020304" pitchFamily="18" charset="0"/>
                <a:cs typeface="Times New Roman" panose="02020603050405020304" pitchFamily="18" charset="0"/>
              </a:rPr>
              <a:t>Algorithms</a:t>
            </a:r>
            <a:r>
              <a:rPr lang="en-IN" dirty="0"/>
              <a:t> </a:t>
            </a:r>
            <a:r>
              <a:rPr lang="en-IN" dirty="0">
                <a:solidFill>
                  <a:schemeClr val="accent1">
                    <a:lumMod val="60000"/>
                    <a:lumOff val="40000"/>
                  </a:schemeClr>
                </a:solidFill>
              </a:rPr>
              <a:t>:-</a:t>
            </a:r>
          </a:p>
        </p:txBody>
      </p:sp>
      <p:sp>
        <p:nvSpPr>
          <p:cNvPr id="6" name="Content Placeholder 5">
            <a:extLst>
              <a:ext uri="{FF2B5EF4-FFF2-40B4-BE49-F238E27FC236}">
                <a16:creationId xmlns:a16="http://schemas.microsoft.com/office/drawing/2014/main" xmlns="" id="{7FF05296-4347-4AAA-BBA3-34C127F1F907}"/>
              </a:ext>
            </a:extLst>
          </p:cNvPr>
          <p:cNvSpPr>
            <a:spLocks noGrp="1"/>
          </p:cNvSpPr>
          <p:nvPr>
            <p:ph idx="1"/>
          </p:nvPr>
        </p:nvSpPr>
        <p:spPr>
          <a:xfrm>
            <a:off x="731520" y="1844824"/>
            <a:ext cx="7955280" cy="4032448"/>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After performing the data-</a:t>
            </a:r>
            <a:r>
              <a:rPr lang="en-IN" sz="2400" dirty="0" err="1">
                <a:latin typeface="Times New Roman" panose="02020603050405020304" pitchFamily="18" charset="0"/>
                <a:cs typeface="Times New Roman" panose="02020603050405020304" pitchFamily="18" charset="0"/>
              </a:rPr>
              <a:t>preprocessing</a:t>
            </a:r>
            <a:r>
              <a:rPr lang="en-IN" sz="2400" dirty="0">
                <a:latin typeface="Times New Roman" panose="02020603050405020304" pitchFamily="18" charset="0"/>
                <a:cs typeface="Times New Roman" panose="02020603050405020304" pitchFamily="18" charset="0"/>
              </a:rPr>
              <a:t> and data-cleaning part , now we have used various ML algorithms to train the model and make satisfactory predictions based on the trained data.</a:t>
            </a:r>
          </a:p>
          <a:p>
            <a:r>
              <a:rPr lang="en-IN" sz="2400" dirty="0">
                <a:latin typeface="Times New Roman" panose="02020603050405020304" pitchFamily="18" charset="0"/>
                <a:cs typeface="Times New Roman" panose="02020603050405020304" pitchFamily="18" charset="0"/>
              </a:rPr>
              <a:t>The algorithms which we have used are :-</a:t>
            </a:r>
          </a:p>
          <a:p>
            <a:pPr lvl="1"/>
            <a:r>
              <a:rPr lang="en-IN" dirty="0">
                <a:latin typeface="Times New Roman" panose="02020603050405020304" pitchFamily="18" charset="0"/>
                <a:cs typeface="Times New Roman" panose="02020603050405020304" pitchFamily="18" charset="0"/>
              </a:rPr>
              <a:t>Decision Tree Classifier</a:t>
            </a:r>
          </a:p>
          <a:p>
            <a:pPr lvl="1"/>
            <a:r>
              <a:rPr lang="en-IN" dirty="0">
                <a:latin typeface="Times New Roman" panose="02020603050405020304" pitchFamily="18" charset="0"/>
                <a:cs typeface="Times New Roman" panose="02020603050405020304" pitchFamily="18" charset="0"/>
              </a:rPr>
              <a:t>Random Forest Classifier</a:t>
            </a:r>
          </a:p>
          <a:p>
            <a:pPr lvl="1"/>
            <a:r>
              <a:rPr lang="en-IN" dirty="0">
                <a:latin typeface="Times New Roman" panose="02020603050405020304" pitchFamily="18" charset="0"/>
                <a:cs typeface="Times New Roman" panose="02020603050405020304" pitchFamily="18" charset="0"/>
              </a:rPr>
              <a:t>Gaussian Naïve Bayes</a:t>
            </a:r>
          </a:p>
          <a:p>
            <a:pPr lvl="1"/>
            <a:r>
              <a:rPr lang="en-IN" dirty="0">
                <a:latin typeface="Times New Roman" panose="02020603050405020304" pitchFamily="18" charset="0"/>
                <a:cs typeface="Times New Roman" panose="02020603050405020304" pitchFamily="18" charset="0"/>
              </a:rPr>
              <a:t>Support Vector Classifier(SVC)</a:t>
            </a:r>
          </a:p>
          <a:p>
            <a:pPr lvl="1"/>
            <a:r>
              <a:rPr lang="en-IN" dirty="0">
                <a:latin typeface="Times New Roman" panose="02020603050405020304" pitchFamily="18" charset="0"/>
                <a:cs typeface="Times New Roman" panose="02020603050405020304" pitchFamily="18" charset="0"/>
              </a:rPr>
              <a:t>K-Nearest Neighbours</a:t>
            </a:r>
          </a:p>
        </p:txBody>
      </p:sp>
      <p:sp>
        <p:nvSpPr>
          <p:cNvPr id="3" name="Date Placeholder 2"/>
          <p:cNvSpPr>
            <a:spLocks noGrp="1"/>
          </p:cNvSpPr>
          <p:nvPr>
            <p:ph type="dt" sz="half" idx="10"/>
          </p:nvPr>
        </p:nvSpPr>
        <p:spPr>
          <a:xfrm>
            <a:off x="7585537" y="1236271"/>
            <a:ext cx="990599" cy="228659"/>
          </a:xfrm>
        </p:spPr>
        <p:txBody>
          <a:bodyPr/>
          <a:lstStyle/>
          <a:p>
            <a:fld id="{4DE2FC80-9717-4F22-A90A-5E16AFFEC100}" type="datetime5">
              <a:rPr lang="en-US" smtClean="0"/>
              <a:pPr/>
              <a:t>31-Mar-21</a:t>
            </a:fld>
            <a:endParaRPr lang="en-US" dirty="0"/>
          </a:p>
        </p:txBody>
      </p:sp>
      <p:sp>
        <p:nvSpPr>
          <p:cNvPr id="9" name="Footer Placeholder 14"/>
          <p:cNvSpPr>
            <a:spLocks noGrp="1"/>
          </p:cNvSpPr>
          <p:nvPr>
            <p:ph type="ftr" sz="quarter" idx="11"/>
          </p:nvPr>
        </p:nvSpPr>
        <p:spPr>
          <a:xfrm>
            <a:off x="1763688" y="6172200"/>
            <a:ext cx="5257800" cy="457200"/>
          </a:xfrm>
        </p:spPr>
        <p:txBody>
          <a:bodyPr/>
          <a:lstStyle/>
          <a:p>
            <a:r>
              <a:rPr lang="en-US" sz="1400"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sz="1400" dirty="0">
              <a:solidFill>
                <a:schemeClr val="accent1">
                  <a:lumMod val="60000"/>
                  <a:lumOff val="40000"/>
                </a:schemeClr>
              </a:solidFill>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10</a:t>
            </a:fld>
            <a:endParaRPr lang="en-US"/>
          </a:p>
        </p:txBody>
      </p:sp>
      <p:sp>
        <p:nvSpPr>
          <p:cNvPr id="11" name="TextBox 10"/>
          <p:cNvSpPr txBox="1"/>
          <p:nvPr/>
        </p:nvSpPr>
        <p:spPr>
          <a:xfrm>
            <a:off x="251520" y="116632"/>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xmlns="" id="{0D6D97FA-B793-4E59-BB89-0904E9DBC5C1}"/>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spTree>
    <p:extLst>
      <p:ext uri="{BB962C8B-B14F-4D97-AF65-F5344CB8AC3E}">
        <p14:creationId xmlns:p14="http://schemas.microsoft.com/office/powerpoint/2010/main" val="272195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9899993-3B50-4A7D-ADAE-9E9983CE54DF}"/>
              </a:ext>
            </a:extLst>
          </p:cNvPr>
          <p:cNvSpPr>
            <a:spLocks noGrp="1"/>
          </p:cNvSpPr>
          <p:nvPr>
            <p:ph type="title"/>
          </p:nvPr>
        </p:nvSpPr>
        <p:spPr>
          <a:xfrm>
            <a:off x="287524" y="657414"/>
            <a:ext cx="8399276" cy="760224"/>
          </a:xfrm>
        </p:spPr>
        <p:txBody>
          <a:bodyPr>
            <a:normAutofit fontScale="90000"/>
          </a:bodyPr>
          <a:lstStyle/>
          <a:p>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44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Classifier :-</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914400" y="1589088"/>
            <a:ext cx="7772400" cy="4621212"/>
          </a:xfrm>
        </p:spPr>
        <p:txBody>
          <a:bodyPr>
            <a:normAutofit/>
          </a:bodyPr>
          <a:lstStyle/>
          <a:p>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Decision Trees (DTs)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are a non-parametric supervised learning method used for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classification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regression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goal is to create a model that predicts the value of a target variable by learning simple decision rules inferred from the data features. A tree can be seen as a piecewise constant approximation.</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
        <p:nvSpPr>
          <p:cNvPr id="3" name="Date Placeholder 2"/>
          <p:cNvSpPr>
            <a:spLocks noGrp="1"/>
          </p:cNvSpPr>
          <p:nvPr>
            <p:ph type="dt" sz="half" idx="10"/>
          </p:nvPr>
        </p:nvSpPr>
        <p:spPr>
          <a:xfrm>
            <a:off x="7596336" y="1210522"/>
            <a:ext cx="1080120" cy="889176"/>
          </a:xfrm>
        </p:spPr>
        <p:txBody>
          <a:bodyPr/>
          <a:lstStyle/>
          <a:p>
            <a:fld id="{4DE2FC80-9717-4F22-A90A-5E16AFFEC100}" type="datetime5">
              <a:rPr lang="en-US" smtClean="0"/>
              <a:pPr/>
              <a:t>31-Mar-21</a:t>
            </a:fld>
            <a:endParaRPr lang="en-US" dirty="0"/>
          </a:p>
        </p:txBody>
      </p:sp>
      <p:sp>
        <p:nvSpPr>
          <p:cNvPr id="12" name="Footer Placeholder 14"/>
          <p:cNvSpPr>
            <a:spLocks noGrp="1"/>
          </p:cNvSpPr>
          <p:nvPr>
            <p:ph type="ftr" sz="quarter" idx="11"/>
          </p:nvPr>
        </p:nvSpPr>
        <p:spPr>
          <a:xfrm>
            <a:off x="1763688" y="6309320"/>
            <a:ext cx="5472608" cy="358180"/>
          </a:xfrm>
        </p:spPr>
        <p:txBody>
          <a:bodyPr/>
          <a:lstStyle/>
          <a:p>
            <a:r>
              <a:rPr lang="en-US" sz="1400"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schemeClr>
                </a:solidFill>
              </a:rPr>
              <a:t>Akurdi</a:t>
            </a:r>
            <a:endParaRPr lang="en-US" sz="1400" dirty="0">
              <a:solidFill>
                <a:schemeClr val="accent1">
                  <a:lumMod val="60000"/>
                  <a:lumOff val="4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9" name="TextBox 8"/>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xmlns="" id="{7D5B583B-1DF2-4F66-9F55-06B475A6F54E}"/>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pic>
        <p:nvPicPr>
          <p:cNvPr id="13" name="Picture 12">
            <a:extLst>
              <a:ext uri="{FF2B5EF4-FFF2-40B4-BE49-F238E27FC236}">
                <a16:creationId xmlns:a16="http://schemas.microsoft.com/office/drawing/2014/main" xmlns="" id="{3B56CE70-6530-4B45-ADE5-1EF36B77B581}"/>
              </a:ext>
            </a:extLst>
          </p:cNvPr>
          <p:cNvPicPr/>
          <p:nvPr/>
        </p:nvPicPr>
        <p:blipFill>
          <a:blip r:embed="rId2"/>
          <a:stretch>
            <a:fillRect/>
          </a:stretch>
        </p:blipFill>
        <p:spPr>
          <a:xfrm>
            <a:off x="1115616" y="3429000"/>
            <a:ext cx="7344816" cy="2781300"/>
          </a:xfrm>
          <a:prstGeom prst="rect">
            <a:avLst/>
          </a:prstGeom>
          <a:ln>
            <a:solidFill>
              <a:schemeClr val="bg1"/>
            </a:solidFill>
          </a:ln>
        </p:spPr>
      </p:pic>
      <p:sp>
        <p:nvSpPr>
          <p:cNvPr id="22" name="Rectangle 21">
            <a:extLst>
              <a:ext uri="{FF2B5EF4-FFF2-40B4-BE49-F238E27FC236}">
                <a16:creationId xmlns:a16="http://schemas.microsoft.com/office/drawing/2014/main" xmlns="" id="{7004FC0C-74E4-49E5-94F9-0BE0203FBD8B}"/>
              </a:ext>
            </a:extLst>
          </p:cNvPr>
          <p:cNvSpPr>
            <a:spLocks noChangeArrowheads="1"/>
          </p:cNvSpPr>
          <p:nvPr/>
        </p:nvSpPr>
        <p:spPr bwMode="auto">
          <a:xfrm>
            <a:off x="1048070" y="3429000"/>
            <a:ext cx="7412362" cy="2781300"/>
          </a:xfrm>
          <a:prstGeom prst="rect">
            <a:avLst/>
          </a:prstGeom>
          <a:noFill/>
          <a:ln w="57150">
            <a:solidFill>
              <a:srgbClr val="4471C4"/>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2441312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707348"/>
            <a:ext cx="8399276" cy="1161294"/>
          </a:xfrm>
        </p:spPr>
        <p:txBody>
          <a:bodyPr>
            <a:normAutofit/>
          </a:bodyPr>
          <a:lstStyle/>
          <a:p>
            <a:r>
              <a:rPr lang="en-US" sz="3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Random Forest Classifier :-</a:t>
            </a:r>
            <a:endParaRPr lang="en-IN" sz="3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731520" y="1556792"/>
            <a:ext cx="7680960" cy="4478248"/>
          </a:xfrm>
        </p:spPr>
        <p:txBody>
          <a:bodyPr/>
          <a:lstStyle/>
          <a:p>
            <a:r>
              <a:rPr lang="en-IN"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Random forest is an supervised machine learning algorithm. The "forest" it builds, is</a:t>
            </a:r>
            <a:r>
              <a:rPr lang="en-US" sz="2000"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 ensemble</a:t>
            </a:r>
            <a:r>
              <a:rPr lang="en-US" sz="2000"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000"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decision</a:t>
            </a:r>
            <a:r>
              <a:rPr lang="en-US" sz="2000" spc="-2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trees,</a:t>
            </a:r>
            <a:r>
              <a:rPr lang="en-US" sz="2000" spc="-2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usually</a:t>
            </a:r>
            <a:r>
              <a:rPr lang="en-US" sz="20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trained</a:t>
            </a:r>
            <a:r>
              <a:rPr lang="en-US" sz="2000" spc="-2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2000" spc="-2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2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“bagging”</a:t>
            </a:r>
            <a:r>
              <a:rPr lang="en-US" sz="2000" spc="-2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method.</a:t>
            </a:r>
            <a:r>
              <a:rPr lang="en-US" sz="2000" spc="-15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general idea of the bagging method is that a combination of learning models increases the overall</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result. </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Put simply: random forest builds multiple decision trees and merges them together to get a more accurate and stable prediction.</a:t>
            </a:r>
          </a:p>
          <a:p>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3" name="Date Placeholder 2"/>
          <p:cNvSpPr>
            <a:spLocks noGrp="1"/>
          </p:cNvSpPr>
          <p:nvPr>
            <p:ph type="dt" sz="half" idx="10"/>
          </p:nvPr>
        </p:nvSpPr>
        <p:spPr>
          <a:xfrm>
            <a:off x="7668344" y="1210522"/>
            <a:ext cx="1211502" cy="369332"/>
          </a:xfrm>
        </p:spPr>
        <p:txBody>
          <a:bodyPr/>
          <a:lstStyle/>
          <a:p>
            <a:fld id="{4DE2FC80-9717-4F22-A90A-5E16AFFEC100}" type="datetime5">
              <a:rPr lang="en-US" smtClean="0"/>
              <a:pPr/>
              <a:t>31-Mar-21</a:t>
            </a:fld>
            <a:endParaRPr lang="en-US" dirty="0"/>
          </a:p>
        </p:txBody>
      </p:sp>
      <p:sp>
        <p:nvSpPr>
          <p:cNvPr id="9" name="Footer Placeholder 14"/>
          <p:cNvSpPr>
            <a:spLocks noGrp="1"/>
          </p:cNvSpPr>
          <p:nvPr>
            <p:ph type="ftr" sz="quarter" idx="11"/>
          </p:nvPr>
        </p:nvSpPr>
        <p:spPr>
          <a:xfrm>
            <a:off x="1994520" y="6172200"/>
            <a:ext cx="5241776" cy="537162"/>
          </a:xfrm>
        </p:spPr>
        <p:txBody>
          <a:bodyPr/>
          <a:lstStyle/>
          <a:p>
            <a:r>
              <a:rPr lang="en-US" sz="1400"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sz="1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12</a:t>
            </a:fld>
            <a:endParaRPr lang="en-US"/>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xmlns="" id="{9011AB91-8060-461D-9EAD-4CC8AAB2C553}"/>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grpSp>
        <p:nvGrpSpPr>
          <p:cNvPr id="13" name="Group 12">
            <a:extLst>
              <a:ext uri="{FF2B5EF4-FFF2-40B4-BE49-F238E27FC236}">
                <a16:creationId xmlns:a16="http://schemas.microsoft.com/office/drawing/2014/main" xmlns="" id="{7CE8F7C1-9780-43E4-866A-8EABC80A0FBC}"/>
              </a:ext>
            </a:extLst>
          </p:cNvPr>
          <p:cNvGrpSpPr>
            <a:grpSpLocks/>
          </p:cNvGrpSpPr>
          <p:nvPr/>
        </p:nvGrpSpPr>
        <p:grpSpPr bwMode="auto">
          <a:xfrm>
            <a:off x="337396" y="4077071"/>
            <a:ext cx="8568952" cy="2073573"/>
            <a:chOff x="2740" y="156"/>
            <a:chExt cx="7760" cy="3270"/>
          </a:xfrm>
        </p:grpSpPr>
        <p:pic>
          <p:nvPicPr>
            <p:cNvPr id="14" name="Picture 13">
              <a:extLst>
                <a:ext uri="{FF2B5EF4-FFF2-40B4-BE49-F238E27FC236}">
                  <a16:creationId xmlns:a16="http://schemas.microsoft.com/office/drawing/2014/main" xmlns="" id="{33309BF0-6689-4ED1-BB5F-2A7BA4E8D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 y="156"/>
              <a:ext cx="7715" cy="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a:extLst>
                <a:ext uri="{FF2B5EF4-FFF2-40B4-BE49-F238E27FC236}">
                  <a16:creationId xmlns:a16="http://schemas.microsoft.com/office/drawing/2014/main" xmlns="" id="{95F35F81-BB4E-40E6-898E-F930C1C6BB17}"/>
                </a:ext>
              </a:extLst>
            </p:cNvPr>
            <p:cNvSpPr>
              <a:spLocks noChangeArrowheads="1"/>
            </p:cNvSpPr>
            <p:nvPr/>
          </p:nvSpPr>
          <p:spPr bwMode="auto">
            <a:xfrm>
              <a:off x="2740" y="156"/>
              <a:ext cx="7760" cy="3270"/>
            </a:xfrm>
            <a:prstGeom prst="rect">
              <a:avLst/>
            </a:prstGeom>
            <a:noFill/>
            <a:ln w="57150">
              <a:solidFill>
                <a:srgbClr val="4471C4"/>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3498483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IN" dirty="0"/>
              <a:t/>
            </a:r>
            <a:br>
              <a:rPr lang="en-IN" dirty="0"/>
            </a:br>
            <a:endParaRPr lang="en-IN" dirty="0"/>
          </a:p>
        </p:txBody>
      </p:sp>
      <p:sp>
        <p:nvSpPr>
          <p:cNvPr id="6" name="Content Placeholder 5"/>
          <p:cNvSpPr>
            <a:spLocks noGrp="1"/>
          </p:cNvSpPr>
          <p:nvPr>
            <p:ph idx="1"/>
          </p:nvPr>
        </p:nvSpPr>
        <p:spPr>
          <a:xfrm>
            <a:off x="457200" y="685800"/>
            <a:ext cx="8229600" cy="5334000"/>
          </a:xfrm>
        </p:spPr>
        <p:txBody>
          <a:bodyPr>
            <a:normAutofit/>
          </a:bodyPr>
          <a:lstStyle/>
          <a:p>
            <a:pPr marL="0" indent="0">
              <a:buNone/>
            </a:pPr>
            <a:r>
              <a:rPr lang="en-US" sz="3800" dirty="0">
                <a:solidFill>
                  <a:schemeClr val="accent1">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3. Logistic Regression :-</a:t>
            </a:r>
            <a:endParaRPr lang="en-US" sz="3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sz="1800" dirty="0">
                <a:effectLst/>
                <a:latin typeface="Times New Roman" panose="02020603050405020304" pitchFamily="18" charset="0"/>
                <a:ea typeface="Times New Roman" panose="02020603050405020304" pitchFamily="18" charset="0"/>
              </a:rPr>
              <a:t>Logistic regression is the appropriate regression analysis to conduct when the dependent variable is dichotomous (binary) as well as multi-class. And in case of  multi-class , we need to use the concept of “one vs rest”.</a:t>
            </a:r>
          </a:p>
          <a:p>
            <a:pPr lvl="1"/>
            <a:r>
              <a:rPr lang="en-US" sz="1800" dirty="0">
                <a:effectLst/>
                <a:latin typeface="Times New Roman" panose="02020603050405020304" pitchFamily="18" charset="0"/>
                <a:ea typeface="Times New Roman" panose="02020603050405020304" pitchFamily="18" charset="0"/>
              </a:rPr>
              <a:t>Logistic regression is used to describe data</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relationship</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dependent</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binary</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 or more nominal, ordinal, interval or ratio-level independent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p:txBody>
      </p:sp>
      <p:sp>
        <p:nvSpPr>
          <p:cNvPr id="3" name="Date Placeholder 2"/>
          <p:cNvSpPr>
            <a:spLocks noGrp="1"/>
          </p:cNvSpPr>
          <p:nvPr>
            <p:ph type="dt" sz="half" idx="10"/>
          </p:nvPr>
        </p:nvSpPr>
        <p:spPr>
          <a:xfrm>
            <a:off x="7494989" y="1210521"/>
            <a:ext cx="990599" cy="274263"/>
          </a:xfrm>
        </p:spPr>
        <p:txBody>
          <a:bodyPr/>
          <a:lstStyle/>
          <a:p>
            <a:fld id="{4DE2FC80-9717-4F22-A90A-5E16AFFEC100}" type="datetime5">
              <a:rPr lang="en-US" smtClean="0"/>
              <a:pPr/>
              <a:t>31-Mar-21</a:t>
            </a:fld>
            <a:endParaRPr lang="en-US" dirty="0"/>
          </a:p>
        </p:txBody>
      </p:sp>
      <p:sp>
        <p:nvSpPr>
          <p:cNvPr id="9" name="Footer Placeholder 14"/>
          <p:cNvSpPr>
            <a:spLocks noGrp="1"/>
          </p:cNvSpPr>
          <p:nvPr>
            <p:ph type="ftr" sz="quarter" idx="11"/>
          </p:nvPr>
        </p:nvSpPr>
        <p:spPr>
          <a:xfrm>
            <a:off x="1850504" y="6172200"/>
            <a:ext cx="5313784" cy="457200"/>
          </a:xfrm>
        </p:spPr>
        <p:txBody>
          <a:bodyPr/>
          <a:lstStyle/>
          <a:p>
            <a:r>
              <a:rPr lang="en-US" sz="1400" dirty="0">
                <a:solidFill>
                  <a:schemeClr val="accent1">
                    <a:lumMod val="60000"/>
                    <a:lumOff val="40000"/>
                    <a:alpha val="6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alpha val="60000"/>
                  </a:schemeClr>
                </a:solidFill>
                <a:latin typeface="Times New Roman" panose="02020603050405020304" pitchFamily="18" charset="0"/>
                <a:cs typeface="Times New Roman" panose="02020603050405020304" pitchFamily="18" charset="0"/>
              </a:rPr>
              <a:t>Akurdi</a:t>
            </a:r>
            <a:endParaRPr lang="en-US" sz="1400" dirty="0">
              <a:solidFill>
                <a:schemeClr val="accent1">
                  <a:lumMod val="60000"/>
                  <a:lumOff val="40000"/>
                  <a:alpha val="6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13</a:t>
            </a:fld>
            <a:endParaRPr lang="en-US"/>
          </a:p>
        </p:txBody>
      </p:sp>
      <p:sp>
        <p:nvSpPr>
          <p:cNvPr id="10" name="TextBox 9"/>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xmlns="" id="{623CB0A9-1F91-41FA-A104-FE6BA2AC4F44}"/>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grpSp>
        <p:nvGrpSpPr>
          <p:cNvPr id="20" name="Group 19">
            <a:extLst>
              <a:ext uri="{FF2B5EF4-FFF2-40B4-BE49-F238E27FC236}">
                <a16:creationId xmlns:a16="http://schemas.microsoft.com/office/drawing/2014/main" xmlns="" id="{87346BDF-F2E4-41F3-BFFD-8317CEB93D11}"/>
              </a:ext>
            </a:extLst>
          </p:cNvPr>
          <p:cNvGrpSpPr>
            <a:grpSpLocks/>
          </p:cNvGrpSpPr>
          <p:nvPr/>
        </p:nvGrpSpPr>
        <p:grpSpPr bwMode="auto">
          <a:xfrm>
            <a:off x="603504" y="3429000"/>
            <a:ext cx="8083295" cy="2743200"/>
            <a:chOff x="45" y="45"/>
            <a:chExt cx="5334" cy="3090"/>
          </a:xfrm>
        </p:grpSpPr>
        <p:pic>
          <p:nvPicPr>
            <p:cNvPr id="21" name="Picture 20">
              <a:extLst>
                <a:ext uri="{FF2B5EF4-FFF2-40B4-BE49-F238E27FC236}">
                  <a16:creationId xmlns:a16="http://schemas.microsoft.com/office/drawing/2014/main" xmlns="" id="{5587D36A-11A8-4708-9F77-F950C1F9A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 y="347"/>
              <a:ext cx="5035" cy="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extLst>
                <a:ext uri="{FF2B5EF4-FFF2-40B4-BE49-F238E27FC236}">
                  <a16:creationId xmlns:a16="http://schemas.microsoft.com/office/drawing/2014/main" xmlns="" id="{83A00255-60A4-4425-B6CC-3230AA67B9CB}"/>
                </a:ext>
              </a:extLst>
            </p:cNvPr>
            <p:cNvSpPr>
              <a:spLocks noChangeArrowheads="1"/>
            </p:cNvSpPr>
            <p:nvPr/>
          </p:nvSpPr>
          <p:spPr bwMode="auto">
            <a:xfrm>
              <a:off x="45" y="45"/>
              <a:ext cx="5334" cy="3090"/>
            </a:xfrm>
            <a:prstGeom prst="rect">
              <a:avLst/>
            </a:prstGeom>
            <a:noFill/>
            <a:ln w="57150">
              <a:solidFill>
                <a:srgbClr val="4471C4"/>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4121033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53450"/>
            <a:ext cx="8219256" cy="847358"/>
          </a:xfrm>
        </p:spPr>
        <p:txBody>
          <a:bodyPr>
            <a:normAutofit/>
          </a:bodyPr>
          <a:lstStyle/>
          <a:p>
            <a:r>
              <a:rPr lang="en-IN" sz="3800" b="1" dirty="0">
                <a:solidFill>
                  <a:schemeClr val="accent1">
                    <a:lumMod val="60000"/>
                    <a:lumOff val="40000"/>
                  </a:schemeClr>
                </a:solidFill>
                <a:latin typeface="Times New Roman" panose="02020603050405020304" pitchFamily="18" charset="0"/>
                <a:cs typeface="Times New Roman" panose="02020603050405020304" pitchFamily="18" charset="0"/>
              </a:rPr>
              <a:t>4. </a:t>
            </a:r>
            <a:r>
              <a:rPr lang="en-US" sz="3800" b="1" dirty="0">
                <a:solidFill>
                  <a:schemeClr val="accent1">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Naïve</a:t>
            </a:r>
            <a:r>
              <a:rPr lang="en-US" sz="3800" b="1" spc="-60" dirty="0">
                <a:solidFill>
                  <a:schemeClr val="accent1">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800" b="1" dirty="0">
                <a:solidFill>
                  <a:schemeClr val="accent1">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Bayes :-</a:t>
            </a:r>
            <a:endParaRPr lang="en-IN" sz="38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683568" y="1649138"/>
            <a:ext cx="8003232" cy="4228134"/>
          </a:xfrm>
        </p:spPr>
        <p:txBody>
          <a:bodyPr/>
          <a:lstStyle/>
          <a:p>
            <a:r>
              <a:rPr lang="en-US" sz="2000" dirty="0">
                <a:effectLst/>
                <a:latin typeface="Times New Roman" panose="02020603050405020304" pitchFamily="18" charset="0"/>
                <a:ea typeface="Times New Roman" panose="02020603050405020304" pitchFamily="18" charset="0"/>
              </a:rPr>
              <a:t>Naive Bayes is a kind of classifier which uses the Bayes Theorem. </a:t>
            </a:r>
          </a:p>
          <a:p>
            <a:r>
              <a:rPr lang="en-US" sz="2000" dirty="0">
                <a:effectLst/>
                <a:latin typeface="Times New Roman" panose="02020603050405020304" pitchFamily="18" charset="0"/>
                <a:ea typeface="Times New Roman" panose="02020603050405020304" pitchFamily="18" charset="0"/>
              </a:rPr>
              <a:t>It predicts membership probabilities for each class such as the probability that given record or data point belongs to a particular class. </a:t>
            </a:r>
          </a:p>
          <a:p>
            <a:r>
              <a:rPr lang="en-US" sz="2000" dirty="0">
                <a:effectLst/>
                <a:latin typeface="Times New Roman" panose="02020603050405020304" pitchFamily="18" charset="0"/>
                <a:ea typeface="Times New Roman" panose="02020603050405020304" pitchFamily="18" charset="0"/>
              </a:rPr>
              <a:t>The class with the highest probability is considered as the most likely class.</a:t>
            </a:r>
          </a:p>
          <a:p>
            <a:r>
              <a:rPr lang="en-US" sz="2000" dirty="0">
                <a:latin typeface="Times New Roman" panose="02020603050405020304" pitchFamily="18" charset="0"/>
              </a:rPr>
              <a:t>The Naïve Bayes theorem is further classified into four parts :-</a:t>
            </a:r>
          </a:p>
          <a:p>
            <a:pPr lvl="1"/>
            <a:r>
              <a:rPr lang="en-US" sz="2000" dirty="0">
                <a:latin typeface="Times New Roman" panose="02020603050405020304" pitchFamily="18" charset="0"/>
              </a:rPr>
              <a:t>Gaussian Naïve Bayes </a:t>
            </a:r>
          </a:p>
          <a:p>
            <a:pPr lvl="1"/>
            <a:r>
              <a:rPr lang="en-US" sz="2000" dirty="0">
                <a:latin typeface="Times New Roman" panose="02020603050405020304" pitchFamily="18" charset="0"/>
              </a:rPr>
              <a:t>Multinomial Naïve Bayes </a:t>
            </a:r>
          </a:p>
          <a:p>
            <a:pPr lvl="1"/>
            <a:r>
              <a:rPr lang="en-US" sz="2000" dirty="0">
                <a:latin typeface="Times New Roman" panose="02020603050405020304" pitchFamily="18" charset="0"/>
              </a:rPr>
              <a:t>Complement Naïve Bayes </a:t>
            </a:r>
          </a:p>
          <a:p>
            <a:pPr lvl="1"/>
            <a:r>
              <a:rPr lang="en-US" sz="2000" dirty="0">
                <a:latin typeface="Times New Roman" panose="02020603050405020304" pitchFamily="18" charset="0"/>
              </a:rPr>
              <a:t>Bernoulli Naïve Bayes </a:t>
            </a:r>
          </a:p>
          <a:p>
            <a:pPr marL="320040" lvl="1" indent="0">
              <a:buNone/>
            </a:pPr>
            <a:endParaRPr lang="en-IN" sz="2000" dirty="0"/>
          </a:p>
        </p:txBody>
      </p:sp>
      <p:sp>
        <p:nvSpPr>
          <p:cNvPr id="3" name="Date Placeholder 2"/>
          <p:cNvSpPr>
            <a:spLocks noGrp="1"/>
          </p:cNvSpPr>
          <p:nvPr>
            <p:ph type="dt" sz="half" idx="10"/>
          </p:nvPr>
        </p:nvSpPr>
        <p:spPr>
          <a:xfrm>
            <a:off x="7668344" y="1157763"/>
            <a:ext cx="1018456" cy="397035"/>
          </a:xfrm>
        </p:spPr>
        <p:txBody>
          <a:bodyPr/>
          <a:lstStyle/>
          <a:p>
            <a:fld id="{4DE2FC80-9717-4F22-A90A-5E16AFFEC100}" type="datetime5">
              <a:rPr lang="en-US" smtClean="0"/>
              <a:pPr/>
              <a:t>31-Mar-21</a:t>
            </a:fld>
            <a:endParaRPr lang="en-US" dirty="0"/>
          </a:p>
        </p:txBody>
      </p:sp>
      <p:sp>
        <p:nvSpPr>
          <p:cNvPr id="10" name="Footer Placeholder 14"/>
          <p:cNvSpPr>
            <a:spLocks noGrp="1"/>
          </p:cNvSpPr>
          <p:nvPr>
            <p:ph type="ftr" sz="quarter" idx="11"/>
          </p:nvPr>
        </p:nvSpPr>
        <p:spPr>
          <a:xfrm>
            <a:off x="1994520" y="6172200"/>
            <a:ext cx="5241776" cy="457200"/>
          </a:xfrm>
        </p:spPr>
        <p:txBody>
          <a:bodyPr/>
          <a:lstStyle/>
          <a:p>
            <a:r>
              <a:rPr lang="en-US" sz="1400"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sz="1400" dirty="0">
              <a:solidFill>
                <a:schemeClr val="accent1">
                  <a:lumMod val="60000"/>
                  <a:lumOff val="40000"/>
                </a:schemeClr>
              </a:solidFill>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14</a:t>
            </a:fld>
            <a:endParaRPr lang="en-US"/>
          </a:p>
        </p:txBody>
      </p:sp>
      <p:sp>
        <p:nvSpPr>
          <p:cNvPr id="11" name="TextBox 10"/>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xmlns="" id="{68D2BF33-5F2D-48C0-9A69-048C79DAF462}"/>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spTree>
    <p:extLst>
      <p:ext uri="{BB962C8B-B14F-4D97-AF65-F5344CB8AC3E}">
        <p14:creationId xmlns:p14="http://schemas.microsoft.com/office/powerpoint/2010/main" val="695131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1"/>
            <a:ext cx="8280920" cy="543955"/>
          </a:xfrm>
        </p:spPr>
        <p:txBody>
          <a:bodyPr>
            <a:normAutofit fontScale="90000"/>
          </a:bodyPr>
          <a:lstStyle/>
          <a:p>
            <a:r>
              <a:rPr lang="en-IN" sz="1800" b="1" dirty="0">
                <a:effectLst/>
                <a:latin typeface="Times New Roman" panose="02020603050405020304" pitchFamily="18" charset="0"/>
                <a:ea typeface="Times New Roman" panose="02020603050405020304" pitchFamily="18" charset="0"/>
              </a:rPr>
              <a:t/>
            </a:r>
            <a:br>
              <a:rPr lang="en-IN" sz="1800" b="1" dirty="0">
                <a:effectLst/>
                <a:latin typeface="Times New Roman" panose="02020603050405020304" pitchFamily="18" charset="0"/>
                <a:ea typeface="Times New Roman" panose="02020603050405020304" pitchFamily="18" charset="0"/>
              </a:rPr>
            </a:br>
            <a:r>
              <a:rPr lang="en-IN" b="1" dirty="0">
                <a:solidFill>
                  <a:schemeClr val="accent1">
                    <a:lumMod val="60000"/>
                    <a:lumOff val="40000"/>
                  </a:schemeClr>
                </a:solidFill>
                <a:latin typeface="Times New Roman" panose="02020603050405020304" pitchFamily="18" charset="0"/>
                <a:cs typeface="Times New Roman" panose="02020603050405020304" pitchFamily="18" charset="0"/>
              </a:rPr>
              <a:t>5. </a:t>
            </a:r>
            <a:r>
              <a:rPr lang="en-US" b="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K-nearest</a:t>
            </a:r>
            <a:r>
              <a:rPr lang="en-US" b="1" spc="5"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neighbour</a:t>
            </a:r>
            <a:r>
              <a:rPr lang="en-US" b="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642392" y="1446281"/>
            <a:ext cx="7931224" cy="4673056"/>
          </a:xfrm>
        </p:spPr>
        <p:txBody>
          <a:bodyPr/>
          <a:lstStyle/>
          <a:p>
            <a:r>
              <a:rPr lang="en-US" sz="2000" dirty="0">
                <a:effectLst/>
                <a:latin typeface="Times New Roman" panose="02020603050405020304" pitchFamily="18" charset="0"/>
                <a:ea typeface="Times New Roman" panose="02020603050405020304" pitchFamily="18" charset="0"/>
              </a:rPr>
              <a:t>K</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nearest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neighbor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algorithm</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very</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simple.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works based on minimum distance from the query instance to the training samples to determine the K-nearest neighbors. The data for KNN algorithm consist of several multivariate attributes name that will be used to</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classify.</a:t>
            </a:r>
          </a:p>
          <a:p>
            <a:r>
              <a:rPr lang="en-US" sz="2000" dirty="0">
                <a:effectLst/>
                <a:latin typeface="Times New Roman" panose="02020603050405020304" pitchFamily="18" charset="0"/>
                <a:ea typeface="Times New Roman" panose="02020603050405020304" pitchFamily="18" charset="0"/>
              </a:rPr>
              <a:t>‘k' in KNN is a parameter that refers to the number of nearest neighbors to include in the majority of the voting process.</a:t>
            </a:r>
          </a:p>
          <a:p>
            <a:pPr marL="0" indent="0">
              <a:buNone/>
            </a:pPr>
            <a:endParaRPr lang="en-IN" sz="2000" dirty="0">
              <a:effectLst/>
              <a:latin typeface="Times New Roman" panose="02020603050405020304" pitchFamily="18" charset="0"/>
              <a:ea typeface="Times New Roman" panose="02020603050405020304" pitchFamily="18" charset="0"/>
            </a:endParaRPr>
          </a:p>
          <a:p>
            <a:endParaRPr lang="en-IN" sz="2000" dirty="0"/>
          </a:p>
        </p:txBody>
      </p:sp>
      <p:sp>
        <p:nvSpPr>
          <p:cNvPr id="3" name="Date Placeholder 2"/>
          <p:cNvSpPr>
            <a:spLocks noGrp="1"/>
          </p:cNvSpPr>
          <p:nvPr>
            <p:ph type="dt" sz="half" idx="10"/>
          </p:nvPr>
        </p:nvSpPr>
        <p:spPr>
          <a:xfrm>
            <a:off x="7494989" y="1126141"/>
            <a:ext cx="1361487" cy="290927"/>
          </a:xfrm>
        </p:spPr>
        <p:txBody>
          <a:bodyPr/>
          <a:lstStyle/>
          <a:p>
            <a:r>
              <a:rPr lang="en-US" dirty="0"/>
              <a:t>     </a:t>
            </a:r>
            <a:fld id="{4DE2FC80-9717-4F22-A90A-5E16AFFEC100}" type="datetime5">
              <a:rPr lang="en-US" smtClean="0"/>
              <a:pPr/>
              <a:t>31-Mar-21</a:t>
            </a:fld>
            <a:endParaRPr lang="en-US" dirty="0"/>
          </a:p>
        </p:txBody>
      </p:sp>
      <p:sp>
        <p:nvSpPr>
          <p:cNvPr id="9" name="Footer Placeholder 14"/>
          <p:cNvSpPr>
            <a:spLocks noGrp="1"/>
          </p:cNvSpPr>
          <p:nvPr>
            <p:ph type="ftr" sz="quarter" idx="11"/>
          </p:nvPr>
        </p:nvSpPr>
        <p:spPr>
          <a:xfrm>
            <a:off x="1979712" y="6309320"/>
            <a:ext cx="5400600" cy="413763"/>
          </a:xfrm>
        </p:spPr>
        <p:txBody>
          <a:bodyPr/>
          <a:lstStyle/>
          <a:p>
            <a:r>
              <a:rPr lang="en-US" sz="1400"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sz="1400" dirty="0">
              <a:solidFill>
                <a:schemeClr val="accent1">
                  <a:lumMod val="60000"/>
                  <a:lumOff val="40000"/>
                </a:schemeClr>
              </a:solidFill>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15</a:t>
            </a:fld>
            <a:endParaRPr lang="en-US"/>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xmlns="" id="{16E6DDB5-30C1-4B01-B356-E50B84BECEBA}"/>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grpSp>
        <p:nvGrpSpPr>
          <p:cNvPr id="12" name="Group 11">
            <a:extLst>
              <a:ext uri="{FF2B5EF4-FFF2-40B4-BE49-F238E27FC236}">
                <a16:creationId xmlns:a16="http://schemas.microsoft.com/office/drawing/2014/main" xmlns="" id="{6C84EAFD-4364-4DBB-9942-CE6B0B58C1FB}"/>
              </a:ext>
            </a:extLst>
          </p:cNvPr>
          <p:cNvGrpSpPr>
            <a:grpSpLocks/>
          </p:cNvGrpSpPr>
          <p:nvPr/>
        </p:nvGrpSpPr>
        <p:grpSpPr bwMode="auto">
          <a:xfrm>
            <a:off x="755576" y="3645024"/>
            <a:ext cx="7128792" cy="2664296"/>
            <a:chOff x="3136" y="1237"/>
            <a:chExt cx="5994" cy="4326"/>
          </a:xfrm>
        </p:grpSpPr>
        <p:pic>
          <p:nvPicPr>
            <p:cNvPr id="13" name="Picture 12">
              <a:extLst>
                <a:ext uri="{FF2B5EF4-FFF2-40B4-BE49-F238E27FC236}">
                  <a16:creationId xmlns:a16="http://schemas.microsoft.com/office/drawing/2014/main" xmlns="" id="{7AEFC732-523C-4C66-9D08-59988B1AD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 y="1282"/>
              <a:ext cx="5146" cy="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xmlns="" id="{64C0E4B2-2DD7-427A-BCFF-155C23DC55B0}"/>
                </a:ext>
              </a:extLst>
            </p:cNvPr>
            <p:cNvSpPr>
              <a:spLocks noChangeArrowheads="1"/>
            </p:cNvSpPr>
            <p:nvPr/>
          </p:nvSpPr>
          <p:spPr bwMode="auto">
            <a:xfrm>
              <a:off x="3136" y="1237"/>
              <a:ext cx="5994" cy="4326"/>
            </a:xfrm>
            <a:prstGeom prst="rect">
              <a:avLst/>
            </a:prstGeom>
            <a:noFill/>
            <a:ln w="57150">
              <a:solidFill>
                <a:srgbClr val="4471C4"/>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23526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9"/>
            <a:ext cx="8496944" cy="827110"/>
          </a:xfrm>
        </p:spPr>
        <p:txBody>
          <a:bodyPr>
            <a:noAutofit/>
          </a:bodyPr>
          <a:lstStyle/>
          <a:p>
            <a:r>
              <a:rPr lang="en-IN" sz="3800" b="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38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3800" b="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Support Vector Classifier :-</a:t>
            </a:r>
            <a:endParaRPr lang="en-IN" sz="38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683568" y="1447800"/>
            <a:ext cx="8003232" cy="4572000"/>
          </a:xfrm>
        </p:spPr>
        <p:txBody>
          <a:bodyPr>
            <a:normAutofit fontScale="92500"/>
          </a:bodyPr>
          <a:lstStyle/>
          <a:p>
            <a:r>
              <a:rPr lang="en-US" sz="2400" dirty="0">
                <a:effectLst/>
                <a:latin typeface="Times New Roman" panose="02020603050405020304" pitchFamily="18" charset="0"/>
                <a:ea typeface="Times New Roman" panose="02020603050405020304" pitchFamily="18" charset="0"/>
              </a:rPr>
              <a:t>The objective of a Linear SVC (Support Vector Classifier) is to fit to the data you provide, returning a "best fit" hyperplane that divides, or categorizes, your data.</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From there, after getting the hyperplane, you can then feed some features to your classifier to see what the "predicted" class is. This makes this specific algorithm rather suitable for our uses, though you can use this for many situations.</a:t>
            </a:r>
          </a:p>
          <a:p>
            <a:r>
              <a:rPr lang="en-US" sz="2400" dirty="0">
                <a:effectLst/>
                <a:latin typeface="Times New Roman" panose="02020603050405020304" pitchFamily="18" charset="0"/>
                <a:ea typeface="Times New Roman" panose="02020603050405020304" pitchFamily="18" charset="0"/>
              </a:rPr>
              <a:t>SVM offers very high accuracy compared to other classifiers such as logistic regression, and decision trees. </a:t>
            </a:r>
          </a:p>
          <a:p>
            <a:r>
              <a:rPr lang="en-US" sz="2400" dirty="0">
                <a:effectLst/>
                <a:latin typeface="Times New Roman" panose="02020603050405020304" pitchFamily="18" charset="0"/>
                <a:ea typeface="Times New Roman" panose="02020603050405020304" pitchFamily="18" charset="0"/>
              </a:rPr>
              <a:t>It is used in a variety of applications such as face detection, intrusion detection, classification of emails, news articles and web pages, classification of genes, and handwriting recognition.</a:t>
            </a:r>
            <a:endParaRPr lang="en-IN" sz="2000" dirty="0">
              <a:effectLst/>
              <a:latin typeface="Times New Roman" panose="02020603050405020304" pitchFamily="18" charset="0"/>
              <a:ea typeface="Times New Roman" panose="02020603050405020304" pitchFamily="18" charset="0"/>
            </a:endParaRPr>
          </a:p>
        </p:txBody>
      </p:sp>
      <p:sp>
        <p:nvSpPr>
          <p:cNvPr id="3" name="Date Placeholder 2"/>
          <p:cNvSpPr>
            <a:spLocks noGrp="1"/>
          </p:cNvSpPr>
          <p:nvPr>
            <p:ph type="dt" sz="half" idx="10"/>
          </p:nvPr>
        </p:nvSpPr>
        <p:spPr>
          <a:xfrm>
            <a:off x="7494989" y="1198149"/>
            <a:ext cx="1253475" cy="249650"/>
          </a:xfrm>
        </p:spPr>
        <p:txBody>
          <a:bodyPr/>
          <a:lstStyle/>
          <a:p>
            <a:r>
              <a:rPr lang="en-US" dirty="0"/>
              <a:t>    </a:t>
            </a:r>
            <a:fld id="{4DE2FC80-9717-4F22-A90A-5E16AFFEC100}" type="datetime5">
              <a:rPr lang="en-US" smtClean="0"/>
              <a:pPr/>
              <a:t>31-Mar-21</a:t>
            </a:fld>
            <a:endParaRPr lang="en-US" dirty="0"/>
          </a:p>
        </p:txBody>
      </p:sp>
      <p:sp>
        <p:nvSpPr>
          <p:cNvPr id="9" name="Footer Placeholder 14"/>
          <p:cNvSpPr>
            <a:spLocks noGrp="1"/>
          </p:cNvSpPr>
          <p:nvPr>
            <p:ph type="ftr" sz="quarter" idx="11"/>
          </p:nvPr>
        </p:nvSpPr>
        <p:spPr>
          <a:xfrm>
            <a:off x="1854507" y="6165304"/>
            <a:ext cx="5453797" cy="360039"/>
          </a:xfrm>
        </p:spPr>
        <p:txBody>
          <a:bodyPr/>
          <a:lstStyle/>
          <a:p>
            <a:r>
              <a:rPr lang="en-US" sz="1400"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sz="1400" dirty="0">
              <a:solidFill>
                <a:schemeClr val="accent1">
                  <a:lumMod val="60000"/>
                  <a:lumOff val="40000"/>
                </a:schemeClr>
              </a:solidFill>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16</a:t>
            </a:fld>
            <a:endParaRPr lang="en-US"/>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xmlns="" id="{16E6DDB5-30C1-4B01-B356-E50B84BECEBA}"/>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spTree>
    <p:extLst>
      <p:ext uri="{BB962C8B-B14F-4D97-AF65-F5344CB8AC3E}">
        <p14:creationId xmlns:p14="http://schemas.microsoft.com/office/powerpoint/2010/main" val="2321531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4461442D-3B8F-4BF5-A9EA-B8F972FB42DB}"/>
              </a:ext>
            </a:extLst>
          </p:cNvPr>
          <p:cNvSpPr>
            <a:spLocks noGrp="1"/>
          </p:cNvSpPr>
          <p:nvPr>
            <p:ph type="title"/>
          </p:nvPr>
        </p:nvSpPr>
        <p:spPr>
          <a:xfrm>
            <a:off x="914400" y="5085184"/>
            <a:ext cx="7772400" cy="576063"/>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	       Fig.:- Graphical Representation of SVC</a:t>
            </a:r>
          </a:p>
        </p:txBody>
      </p:sp>
      <p:pic>
        <p:nvPicPr>
          <p:cNvPr id="7" name="Content Placeholder 6">
            <a:extLst>
              <a:ext uri="{FF2B5EF4-FFF2-40B4-BE49-F238E27FC236}">
                <a16:creationId xmlns:a16="http://schemas.microsoft.com/office/drawing/2014/main" xmlns="" id="{6947F5DB-C1F0-4A3F-ABD2-ACAF71173AAB}"/>
              </a:ext>
            </a:extLst>
          </p:cNvPr>
          <p:cNvPicPr>
            <a:picLocks noGrp="1"/>
          </p:cNvPicPr>
          <p:nvPr>
            <p:ph idx="1"/>
          </p:nvPr>
        </p:nvPicPr>
        <p:blipFill rotWithShape="1">
          <a:blip r:embed="rId2"/>
          <a:stretch/>
        </p:blipFill>
        <p:spPr>
          <a:xfrm>
            <a:off x="683568" y="1484785"/>
            <a:ext cx="7772400" cy="3600398"/>
          </a:xfrm>
          <a:prstGeom prst="rect">
            <a:avLst/>
          </a:prstGeom>
        </p:spPr>
      </p:pic>
      <p:sp>
        <p:nvSpPr>
          <p:cNvPr id="3" name="Date Placeholder 2">
            <a:extLst>
              <a:ext uri="{FF2B5EF4-FFF2-40B4-BE49-F238E27FC236}">
                <a16:creationId xmlns:a16="http://schemas.microsoft.com/office/drawing/2014/main" xmlns="" id="{D77B0889-2430-4AB3-8DB0-2E72BD151256}"/>
              </a:ext>
            </a:extLst>
          </p:cNvPr>
          <p:cNvSpPr>
            <a:spLocks noGrp="1"/>
          </p:cNvSpPr>
          <p:nvPr>
            <p:ph type="dt" sz="half" idx="10"/>
          </p:nvPr>
        </p:nvSpPr>
        <p:spPr>
          <a:xfrm>
            <a:off x="7668344" y="1196754"/>
            <a:ext cx="1018456" cy="369332"/>
          </a:xfrm>
        </p:spPr>
        <p:txBody>
          <a:bodyPr/>
          <a:lstStyle/>
          <a:p>
            <a:fld id="{4DE2FC80-9717-4F22-A90A-5E16AFFEC100}" type="datetime5">
              <a:rPr lang="en-US" smtClean="0"/>
              <a:pPr/>
              <a:t>31-Mar-21</a:t>
            </a:fld>
            <a:endParaRPr lang="en-US"/>
          </a:p>
        </p:txBody>
      </p:sp>
      <p:sp>
        <p:nvSpPr>
          <p:cNvPr id="4" name="Footer Placeholder 3">
            <a:extLst>
              <a:ext uri="{FF2B5EF4-FFF2-40B4-BE49-F238E27FC236}">
                <a16:creationId xmlns:a16="http://schemas.microsoft.com/office/drawing/2014/main" xmlns="" id="{1887C039-3196-4024-9FCF-7B0A4C49A9B5}"/>
              </a:ext>
            </a:extLst>
          </p:cNvPr>
          <p:cNvSpPr>
            <a:spLocks noGrp="1"/>
          </p:cNvSpPr>
          <p:nvPr>
            <p:ph type="ftr" sz="quarter" idx="11"/>
          </p:nvPr>
        </p:nvSpPr>
        <p:spPr>
          <a:xfrm>
            <a:off x="1835696" y="6172200"/>
            <a:ext cx="5328592" cy="457200"/>
          </a:xfrm>
        </p:spPr>
        <p:txBody>
          <a:bodyPr/>
          <a:lstStyle/>
          <a:p>
            <a:r>
              <a:rPr lang="en-US" sz="1400"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sz="1400" dirty="0">
              <a:solidFill>
                <a:schemeClr val="accent1">
                  <a:lumMod val="60000"/>
                  <a:lumOff val="40000"/>
                </a:schemeClr>
              </a:solidFill>
              <a:latin typeface="Times New Roman" panose="02020603050405020304" pitchFamily="18" charset="0"/>
              <a:cs typeface="Times New Roman" pitchFamily="18" charset="0"/>
            </a:endParaRPr>
          </a:p>
          <a:p>
            <a:endParaRPr lang="en-US" dirty="0"/>
          </a:p>
        </p:txBody>
      </p:sp>
      <p:sp>
        <p:nvSpPr>
          <p:cNvPr id="5" name="Slide Number Placeholder 4">
            <a:extLst>
              <a:ext uri="{FF2B5EF4-FFF2-40B4-BE49-F238E27FC236}">
                <a16:creationId xmlns:a16="http://schemas.microsoft.com/office/drawing/2014/main" xmlns="" id="{B0036664-7F07-4348-8A08-E3208ED61295}"/>
              </a:ext>
            </a:extLst>
          </p:cNvPr>
          <p:cNvSpPr>
            <a:spLocks noGrp="1"/>
          </p:cNvSpPr>
          <p:nvPr>
            <p:ph type="sldNum" sz="quarter" idx="12"/>
          </p:nvPr>
        </p:nvSpPr>
        <p:spPr/>
        <p:txBody>
          <a:bodyPr/>
          <a:lstStyle/>
          <a:p>
            <a:fld id="{8A9CB03D-35A2-4BB3-A85C-F26A9C43188A}" type="slidenum">
              <a:rPr lang="en-US" smtClean="0"/>
              <a:pPr/>
              <a:t>17</a:t>
            </a:fld>
            <a:endParaRPr lang="en-US"/>
          </a:p>
        </p:txBody>
      </p:sp>
      <p:sp>
        <p:nvSpPr>
          <p:cNvPr id="9" name="TextBox 8">
            <a:extLst>
              <a:ext uri="{FF2B5EF4-FFF2-40B4-BE49-F238E27FC236}">
                <a16:creationId xmlns:a16="http://schemas.microsoft.com/office/drawing/2014/main" xmlns="" id="{151B2F23-D466-47F7-B71A-7F4D86CD7C54}"/>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spTree>
    <p:extLst>
      <p:ext uri="{BB962C8B-B14F-4D97-AF65-F5344CB8AC3E}">
        <p14:creationId xmlns:p14="http://schemas.microsoft.com/office/powerpoint/2010/main" val="3583139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642594"/>
            <a:ext cx="7680960" cy="842190"/>
          </a:xfrm>
        </p:spPr>
        <p:txBody>
          <a:bodyPr/>
          <a:lstStyle/>
          <a:p>
            <a:r>
              <a:rPr lang="en-IN" sz="3800" b="1" dirty="0">
                <a:solidFill>
                  <a:schemeClr val="accent1">
                    <a:lumMod val="60000"/>
                    <a:lumOff val="40000"/>
                  </a:schemeClr>
                </a:solidFill>
                <a:latin typeface="Times New Roman" panose="02020603050405020304" pitchFamily="18" charset="0"/>
                <a:cs typeface="Times New Roman" panose="02020603050405020304" pitchFamily="18" charset="0"/>
              </a:rPr>
              <a:t>Conclusion :- </a:t>
            </a:r>
          </a:p>
        </p:txBody>
      </p:sp>
      <p:sp>
        <p:nvSpPr>
          <p:cNvPr id="6" name="Content Placeholder 5"/>
          <p:cNvSpPr>
            <a:spLocks noGrp="1"/>
          </p:cNvSpPr>
          <p:nvPr>
            <p:ph idx="1"/>
          </p:nvPr>
        </p:nvSpPr>
        <p:spPr>
          <a:xfrm>
            <a:off x="578708" y="1329730"/>
            <a:ext cx="7772400" cy="4861520"/>
          </a:xfrm>
        </p:spPr>
        <p:txBody>
          <a:bodyPr>
            <a:normAutofit fontScale="25000" lnSpcReduction="20000"/>
          </a:bodyPr>
          <a:lstStyle/>
          <a:p>
            <a:pPr>
              <a:lnSpc>
                <a:spcPct val="170000"/>
              </a:lnSpc>
            </a:pPr>
            <a:r>
              <a:rPr lang="en-US" sz="8600" dirty="0">
                <a:latin typeface="Times New Roman" pitchFamily="18" charset="0"/>
                <a:cs typeface="Times New Roman" pitchFamily="18" charset="0"/>
              </a:rPr>
              <a:t>This system has utilized various ML algorithms to learn and train on the basis of past data.</a:t>
            </a:r>
          </a:p>
          <a:p>
            <a:pPr>
              <a:lnSpc>
                <a:spcPct val="170000"/>
              </a:lnSpc>
            </a:pPr>
            <a:r>
              <a:rPr lang="en-US" sz="8600" dirty="0">
                <a:latin typeface="Times New Roman" pitchFamily="18" charset="0"/>
                <a:cs typeface="Times New Roman" pitchFamily="18" charset="0"/>
              </a:rPr>
              <a:t>And , out of these several algorithms “Random Forest“ is providing the best overall accuracy as compared to any other algorithms.</a:t>
            </a:r>
          </a:p>
          <a:p>
            <a:pPr>
              <a:lnSpc>
                <a:spcPct val="170000"/>
              </a:lnSpc>
            </a:pPr>
            <a:r>
              <a:rPr lang="en-US" sz="8600" dirty="0">
                <a:latin typeface="Times New Roman" pitchFamily="18" charset="0"/>
                <a:cs typeface="Times New Roman" pitchFamily="18" charset="0"/>
              </a:rPr>
              <a:t>It is concluded from accuracy that “Random Forest“ is highly suitable to predict the possibilities of terrorist attacks in the future. </a:t>
            </a:r>
          </a:p>
          <a:p>
            <a:endParaRPr lang="en-US" dirty="0"/>
          </a:p>
          <a:p>
            <a:pPr marL="0" indent="0">
              <a:buNone/>
            </a:pPr>
            <a:r>
              <a:rPr lang="en-US" dirty="0"/>
              <a:t> </a:t>
            </a:r>
          </a:p>
        </p:txBody>
      </p:sp>
      <p:sp>
        <p:nvSpPr>
          <p:cNvPr id="3" name="Date Placeholder 2"/>
          <p:cNvSpPr>
            <a:spLocks noGrp="1"/>
          </p:cNvSpPr>
          <p:nvPr>
            <p:ph type="dt" sz="half" idx="10"/>
          </p:nvPr>
        </p:nvSpPr>
        <p:spPr>
          <a:xfrm>
            <a:off x="7668344" y="1220053"/>
            <a:ext cx="1152128" cy="421361"/>
          </a:xfrm>
        </p:spPr>
        <p:txBody>
          <a:bodyPr/>
          <a:lstStyle/>
          <a:p>
            <a:fld id="{4DE2FC80-9717-4F22-A90A-5E16AFFEC100}" type="datetime5">
              <a:rPr lang="en-US" smtClean="0"/>
              <a:pPr/>
              <a:t>31-Mar-21</a:t>
            </a:fld>
            <a:endParaRPr lang="en-US" dirty="0"/>
          </a:p>
        </p:txBody>
      </p:sp>
      <p:sp>
        <p:nvSpPr>
          <p:cNvPr id="4" name="Footer Placeholder 3"/>
          <p:cNvSpPr>
            <a:spLocks noGrp="1"/>
          </p:cNvSpPr>
          <p:nvPr>
            <p:ph type="ftr" sz="quarter" idx="11"/>
          </p:nvPr>
        </p:nvSpPr>
        <p:spPr>
          <a:xfrm>
            <a:off x="1907704" y="6093296"/>
            <a:ext cx="5328592" cy="360039"/>
          </a:xfrm>
        </p:spPr>
        <p:txBody>
          <a:bodyPr/>
          <a:lstStyle/>
          <a:p>
            <a:r>
              <a:rPr lang="en-US" sz="1400"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sz="1400" dirty="0">
              <a:solidFill>
                <a:schemeClr val="accent1">
                  <a:lumMod val="60000"/>
                  <a:lumOff val="40000"/>
                </a:schemeClr>
              </a:solidFill>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18</a:t>
            </a:fld>
            <a:endParaRPr lang="en-US"/>
          </a:p>
        </p:txBody>
      </p:sp>
      <p:sp>
        <p:nvSpPr>
          <p:cNvPr id="7" name="TextBox 6"/>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xmlns="" id="{0C2D66F6-52FF-4422-8B22-85035C499B2A}"/>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spTree>
    <p:extLst>
      <p:ext uri="{BB962C8B-B14F-4D97-AF65-F5344CB8AC3E}">
        <p14:creationId xmlns:p14="http://schemas.microsoft.com/office/powerpoint/2010/main" val="1139568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78708" y="1329730"/>
            <a:ext cx="7772400" cy="486152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6000" dirty="0">
                <a:solidFill>
                  <a:schemeClr val="accent1">
                    <a:lumMod val="60000"/>
                    <a:lumOff val="40000"/>
                  </a:schemeClr>
                </a:solidFill>
                <a:latin typeface="Times New Roman" panose="02020603050405020304" pitchFamily="18" charset="0"/>
                <a:cs typeface="Times New Roman" panose="02020603050405020304" pitchFamily="18" charset="0"/>
              </a:rPr>
              <a:t>Thank You !!</a:t>
            </a:r>
          </a:p>
          <a:p>
            <a:pPr marL="0" indent="0">
              <a:buNone/>
            </a:pPr>
            <a:r>
              <a:rPr lang="en-US" sz="6000" dirty="0">
                <a:solidFill>
                  <a:schemeClr val="accent1">
                    <a:lumMod val="60000"/>
                    <a:lumOff val="40000"/>
                  </a:schemeClr>
                </a:solidFill>
              </a:rPr>
              <a:t> </a:t>
            </a:r>
          </a:p>
        </p:txBody>
      </p:sp>
      <p:sp>
        <p:nvSpPr>
          <p:cNvPr id="3" name="Date Placeholder 2"/>
          <p:cNvSpPr>
            <a:spLocks noGrp="1"/>
          </p:cNvSpPr>
          <p:nvPr>
            <p:ph type="dt" sz="half" idx="10"/>
          </p:nvPr>
        </p:nvSpPr>
        <p:spPr>
          <a:xfrm>
            <a:off x="7668344" y="1220053"/>
            <a:ext cx="1152128" cy="421361"/>
          </a:xfrm>
        </p:spPr>
        <p:txBody>
          <a:bodyPr/>
          <a:lstStyle/>
          <a:p>
            <a:fld id="{4DE2FC80-9717-4F22-A90A-5E16AFFEC100}" type="datetime5">
              <a:rPr lang="en-US" smtClean="0"/>
              <a:pPr/>
              <a:t>31-Mar-21</a:t>
            </a:fld>
            <a:endParaRPr lang="en-US" dirty="0"/>
          </a:p>
        </p:txBody>
      </p:sp>
      <p:sp>
        <p:nvSpPr>
          <p:cNvPr id="4" name="Footer Placeholder 3"/>
          <p:cNvSpPr>
            <a:spLocks noGrp="1"/>
          </p:cNvSpPr>
          <p:nvPr>
            <p:ph type="ftr" sz="quarter" idx="11"/>
          </p:nvPr>
        </p:nvSpPr>
        <p:spPr>
          <a:xfrm>
            <a:off x="1979712" y="5787210"/>
            <a:ext cx="5328592" cy="666126"/>
          </a:xfrm>
        </p:spPr>
        <p:txBody>
          <a:bodyPr/>
          <a:lstStyle/>
          <a:p>
            <a:r>
              <a:rPr lang="en-US" sz="1400"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sz="1400" dirty="0">
              <a:solidFill>
                <a:schemeClr val="accent1">
                  <a:lumMod val="60000"/>
                  <a:lumOff val="40000"/>
                </a:schemeClr>
              </a:solidFill>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19</a:t>
            </a:fld>
            <a:endParaRPr lang="en-US"/>
          </a:p>
        </p:txBody>
      </p:sp>
      <p:sp>
        <p:nvSpPr>
          <p:cNvPr id="7" name="TextBox 6"/>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xmlns="" id="{0C2D66F6-52FF-4422-8B22-85035C499B2A}"/>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spTree>
    <p:extLst>
      <p:ext uri="{BB962C8B-B14F-4D97-AF65-F5344CB8AC3E}">
        <p14:creationId xmlns:p14="http://schemas.microsoft.com/office/powerpoint/2010/main" val="1015815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488832" cy="648072"/>
          </a:xfrm>
        </p:spPr>
        <p:txBody>
          <a:bodyPr>
            <a:normAutofit fontScale="90000"/>
          </a:bodyPr>
          <a:lstStyle/>
          <a:p>
            <a:r>
              <a:rPr lang="en-IN" b="1" dirty="0">
                <a:solidFill>
                  <a:schemeClr val="accent1">
                    <a:lumMod val="60000"/>
                    <a:lumOff val="40000"/>
                  </a:schemeClr>
                </a:solidFill>
                <a:latin typeface="Times New Roman" pitchFamily="18" charset="0"/>
                <a:cs typeface="Times New Roman" pitchFamily="18" charset="0"/>
              </a:rPr>
              <a:t>Introduction</a:t>
            </a:r>
          </a:p>
        </p:txBody>
      </p:sp>
      <p:sp>
        <p:nvSpPr>
          <p:cNvPr id="6" name="Content Placeholder 5"/>
          <p:cNvSpPr>
            <a:spLocks noGrp="1"/>
          </p:cNvSpPr>
          <p:nvPr>
            <p:ph idx="1"/>
          </p:nvPr>
        </p:nvSpPr>
        <p:spPr>
          <a:xfrm>
            <a:off x="539552" y="1743895"/>
            <a:ext cx="8280920" cy="4061369"/>
          </a:xfrm>
        </p:spPr>
        <p:txBody>
          <a:bodyPr>
            <a:noAutofit/>
          </a:bodyPr>
          <a:lstStyle/>
          <a:p>
            <a:r>
              <a:rPr lang="en-IN" b="1" i="0" dirty="0">
                <a:effectLst/>
                <a:latin typeface="Times New Roman" panose="02020603050405020304" pitchFamily="18" charset="0"/>
                <a:cs typeface="Times New Roman" panose="02020603050405020304" pitchFamily="18" charset="0"/>
              </a:rPr>
              <a:t>Terrorism</a:t>
            </a:r>
            <a:r>
              <a:rPr lang="en-IN" b="0" i="0" dirty="0">
                <a:effectLst/>
                <a:latin typeface="Times New Roman" panose="02020603050405020304" pitchFamily="18" charset="0"/>
                <a:cs typeface="Times New Roman" panose="02020603050405020304" pitchFamily="18" charset="0"/>
              </a:rPr>
              <a:t> is, in the broadest sense, the use of intentional violence to achieve political aims.</a:t>
            </a:r>
            <a:r>
              <a:rPr lang="en-IN" baseline="30000" dirty="0">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It is used in this regard primarily to refer to violence during peacetime or in the context of  war against non-</a:t>
            </a:r>
            <a:r>
              <a:rPr lang="en-IN" b="0" i="0" dirty="0" err="1">
                <a:effectLst/>
                <a:latin typeface="Times New Roman" panose="02020603050405020304" pitchFamily="18" charset="0"/>
                <a:cs typeface="Times New Roman" panose="02020603050405020304" pitchFamily="18" charset="0"/>
              </a:rPr>
              <a:t>combants</a:t>
            </a:r>
            <a:r>
              <a:rPr lang="en-IN" b="0" i="0" dirty="0">
                <a:effectLst/>
                <a:latin typeface="Times New Roman" panose="02020603050405020304" pitchFamily="18" charset="0"/>
                <a:cs typeface="Times New Roman" panose="02020603050405020304" pitchFamily="18" charset="0"/>
              </a:rPr>
              <a:t>(mostly civilians). </a:t>
            </a:r>
          </a:p>
          <a:p>
            <a:r>
              <a:rPr lang="en-IN" b="0" i="0" dirty="0">
                <a:effectLst/>
                <a:latin typeface="Times New Roman" panose="02020603050405020304" pitchFamily="18" charset="0"/>
                <a:cs typeface="Times New Roman" panose="02020603050405020304" pitchFamily="18" charset="0"/>
              </a:rPr>
              <a:t>The terms "terrorist" and "terrorism" originated during the French Revolution of the late 18th century</a:t>
            </a:r>
            <a:r>
              <a:rPr lang="en-IN" b="0" i="0" strike="noStrike" baseline="3000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[3]</a:t>
            </a:r>
            <a:r>
              <a:rPr lang="en-IN" b="0" i="0" dirty="0">
                <a:effectLst/>
                <a:latin typeface="Times New Roman" panose="02020603050405020304" pitchFamily="18" charset="0"/>
                <a:cs typeface="Times New Roman" panose="02020603050405020304" pitchFamily="18" charset="0"/>
              </a:rPr>
              <a:t> but gained mainstream popularity in the 1970s during the conflicts of Northern Ireland, the </a:t>
            </a:r>
            <a:r>
              <a:rPr lang="en-IN" b="0" i="0" strike="noStrike" dirty="0">
                <a:effectLst/>
                <a:latin typeface="Times New Roman" panose="02020603050405020304" pitchFamily="18" charset="0"/>
                <a:cs typeface="Times New Roman" panose="02020603050405020304" pitchFamily="18" charset="0"/>
              </a:rPr>
              <a:t>Basque Country</a:t>
            </a:r>
            <a:r>
              <a:rPr lang="en-IN" b="0" i="0" dirty="0">
                <a:effectLst/>
                <a:latin typeface="Times New Roman" panose="02020603050405020304" pitchFamily="18" charset="0"/>
                <a:cs typeface="Times New Roman" panose="02020603050405020304" pitchFamily="18" charset="0"/>
              </a:rPr>
              <a:t> and </a:t>
            </a:r>
            <a:r>
              <a:rPr lang="en-IN" b="0" i="0" strike="noStrike" dirty="0">
                <a:effectLst/>
                <a:latin typeface="Times New Roman" panose="02020603050405020304" pitchFamily="18" charset="0"/>
                <a:cs typeface="Times New Roman" panose="02020603050405020304" pitchFamily="18" charset="0"/>
              </a:rPr>
              <a:t>Palestine</a:t>
            </a:r>
            <a:r>
              <a:rPr lang="en-IN" b="0" i="0" dirty="0">
                <a:effectLst/>
                <a:latin typeface="Times New Roman" panose="02020603050405020304" pitchFamily="18" charset="0"/>
                <a:cs typeface="Times New Roman" panose="02020603050405020304" pitchFamily="18" charset="0"/>
              </a:rPr>
              <a:t>. The increased use of </a:t>
            </a:r>
            <a:r>
              <a:rPr lang="en-IN" dirty="0">
                <a:latin typeface="Times New Roman" panose="02020603050405020304" pitchFamily="18" charset="0"/>
                <a:cs typeface="Times New Roman" panose="02020603050405020304" pitchFamily="18" charset="0"/>
              </a:rPr>
              <a:t>suicide attacks</a:t>
            </a:r>
            <a:r>
              <a:rPr lang="en-IN" b="0" i="0" dirty="0">
                <a:effectLst/>
                <a:latin typeface="Times New Roman" panose="02020603050405020304" pitchFamily="18" charset="0"/>
                <a:cs typeface="Times New Roman" panose="02020603050405020304" pitchFamily="18" charset="0"/>
              </a:rPr>
              <a:t> from the 1980s onwards was typified by the </a:t>
            </a:r>
            <a:r>
              <a:rPr lang="en-IN" dirty="0">
                <a:latin typeface="Times New Roman" panose="02020603050405020304" pitchFamily="18" charset="0"/>
                <a:cs typeface="Times New Roman" panose="02020603050405020304" pitchFamily="18" charset="0"/>
              </a:rPr>
              <a:t>September 11 attacks</a:t>
            </a:r>
            <a:r>
              <a:rPr lang="en-IN" b="0" i="0" dirty="0">
                <a:effectLst/>
                <a:latin typeface="Times New Roman" panose="02020603050405020304" pitchFamily="18" charset="0"/>
                <a:cs typeface="Times New Roman" panose="02020603050405020304" pitchFamily="18" charset="0"/>
              </a:rPr>
              <a:t> in </a:t>
            </a:r>
            <a:r>
              <a:rPr lang="en-IN" dirty="0">
                <a:latin typeface="Times New Roman" panose="02020603050405020304" pitchFamily="18" charset="0"/>
                <a:cs typeface="Times New Roman" panose="02020603050405020304" pitchFamily="18" charset="0"/>
              </a:rPr>
              <a:t>New York City </a:t>
            </a:r>
            <a:r>
              <a:rPr lang="en-IN" b="0" i="0" dirty="0">
                <a:effectLst/>
                <a:latin typeface="Times New Roman" panose="02020603050405020304" pitchFamily="18" charset="0"/>
                <a:cs typeface="Times New Roman" panose="02020603050405020304" pitchFamily="18" charset="0"/>
              </a:rPr>
              <a:t>and </a:t>
            </a:r>
            <a:r>
              <a:rPr lang="en-IN" dirty="0">
                <a:latin typeface="Times New Roman" panose="02020603050405020304" pitchFamily="18" charset="0"/>
                <a:cs typeface="Times New Roman" panose="02020603050405020304" pitchFamily="18" charset="0"/>
              </a:rPr>
              <a:t>Washington, D.C. </a:t>
            </a:r>
            <a:r>
              <a:rPr lang="en-IN" b="0" i="0" dirty="0">
                <a:effectLst/>
                <a:latin typeface="Times New Roman" panose="02020603050405020304" pitchFamily="18" charset="0"/>
                <a:cs typeface="Times New Roman" panose="02020603050405020304" pitchFamily="18" charset="0"/>
              </a:rPr>
              <a:t>in 2001.</a:t>
            </a:r>
          </a:p>
          <a:p>
            <a:r>
              <a:rPr lang="en-IN" b="0" i="0" dirty="0">
                <a:effectLst/>
                <a:latin typeface="Times New Roman" panose="02020603050405020304" pitchFamily="18" charset="0"/>
                <a:cs typeface="Times New Roman" panose="02020603050405020304" pitchFamily="18" charset="0"/>
              </a:rPr>
              <a:t>Terrorism is a </a:t>
            </a:r>
            <a:r>
              <a:rPr lang="en-IN" dirty="0">
                <a:latin typeface="Times New Roman" panose="02020603050405020304" pitchFamily="18" charset="0"/>
                <a:cs typeface="Times New Roman" panose="02020603050405020304" pitchFamily="18" charset="0"/>
              </a:rPr>
              <a:t>charged term.</a:t>
            </a:r>
            <a:r>
              <a:rPr lang="en-IN" b="0" i="0" dirty="0">
                <a:effectLst/>
                <a:latin typeface="Times New Roman" panose="02020603050405020304" pitchFamily="18" charset="0"/>
                <a:cs typeface="Times New Roman" panose="02020603050405020304" pitchFamily="18" charset="0"/>
              </a:rPr>
              <a:t> It is often used with the connotation of something that is "morally  wrong"</a:t>
            </a:r>
            <a:endParaRPr lang="en-US" dirty="0">
              <a:latin typeface="Times New Roman" panose="02020603050405020304" pitchFamily="18" charset="0"/>
              <a:cs typeface="Times New Roman" pitchFamily="18" charset="0"/>
            </a:endParaRPr>
          </a:p>
        </p:txBody>
      </p:sp>
      <p:sp>
        <p:nvSpPr>
          <p:cNvPr id="3" name="Date Placeholder 2"/>
          <p:cNvSpPr>
            <a:spLocks noGrp="1"/>
          </p:cNvSpPr>
          <p:nvPr>
            <p:ph type="dt" sz="half" idx="10"/>
          </p:nvPr>
        </p:nvSpPr>
        <p:spPr>
          <a:xfrm>
            <a:off x="7678150" y="1095823"/>
            <a:ext cx="1025624" cy="369333"/>
          </a:xfrm>
        </p:spPr>
        <p:txBody>
          <a:bodyPr/>
          <a:lstStyle/>
          <a:p>
            <a:r>
              <a:rPr lang="en-US" dirty="0">
                <a:latin typeface="Times New Roman" pitchFamily="18" charset="0"/>
                <a:cs typeface="Times New Roman" pitchFamily="18" charset="0"/>
              </a:rPr>
              <a:t>30-Mar-21</a:t>
            </a:r>
          </a:p>
        </p:txBody>
      </p:sp>
      <p:sp>
        <p:nvSpPr>
          <p:cNvPr id="4" name="Footer Placeholder 3"/>
          <p:cNvSpPr>
            <a:spLocks noGrp="1"/>
          </p:cNvSpPr>
          <p:nvPr>
            <p:ph type="ftr" sz="quarter" idx="11"/>
          </p:nvPr>
        </p:nvSpPr>
        <p:spPr>
          <a:xfrm>
            <a:off x="1835696" y="6084002"/>
            <a:ext cx="5313784" cy="441341"/>
          </a:xfrm>
        </p:spPr>
        <p:txBody>
          <a:bodyPr/>
          <a:lstStyle/>
          <a:p>
            <a:r>
              <a:rPr lang="en-US" sz="1400" dirty="0">
                <a:solidFill>
                  <a:schemeClr val="accent1">
                    <a:lumMod val="60000"/>
                    <a:lumOff val="40000"/>
                  </a:schemeClr>
                </a:solidFill>
                <a:latin typeface="Times New Roman" pitchFamily="18" charset="0"/>
                <a:cs typeface="Times New Roman" pitchFamily="18" charset="0"/>
              </a:rPr>
              <a:t>Institute for Advanced Computing and Software Development,  </a:t>
            </a:r>
            <a:r>
              <a:rPr lang="en-US" sz="1400" dirty="0" err="1">
                <a:solidFill>
                  <a:schemeClr val="accent1">
                    <a:lumMod val="60000"/>
                    <a:lumOff val="40000"/>
                  </a:schemeClr>
                </a:solidFill>
                <a:latin typeface="Times New Roman" pitchFamily="18" charset="0"/>
                <a:cs typeface="Times New Roman" pitchFamily="18" charset="0"/>
              </a:rPr>
              <a:t>Akurdi</a:t>
            </a:r>
            <a:endParaRPr lang="en-US" sz="1400" dirty="0">
              <a:solidFill>
                <a:schemeClr val="accent1">
                  <a:lumMod val="60000"/>
                  <a:lumOff val="4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8" name="TextBox 7"/>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spTree>
    <p:extLst>
      <p:ext uri="{BB962C8B-B14F-4D97-AF65-F5344CB8AC3E}">
        <p14:creationId xmlns:p14="http://schemas.microsoft.com/office/powerpoint/2010/main" val="4132710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58416" y="835406"/>
            <a:ext cx="7772400" cy="5543128"/>
          </a:xfrm>
        </p:spPr>
        <p:txBody>
          <a:bodyPr>
            <a:normAutofit lnSpcReduction="10000"/>
          </a:bodyPr>
          <a:lstStyle/>
          <a:p>
            <a:r>
              <a:rPr lang="en-US" sz="2400" i="1" dirty="0"/>
              <a:t> </a:t>
            </a:r>
            <a:r>
              <a:rPr lang="en-US" sz="2000" dirty="0">
                <a:latin typeface="Times New Roman" pitchFamily="18" charset="0"/>
                <a:cs typeface="Times New Roman" pitchFamily="18" charset="0"/>
              </a:rPr>
              <a:t>Look at the below image for more understanding.</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r>
              <a:rPr lang="en-IN" sz="2000" dirty="0">
                <a:latin typeface="Times New Roman" panose="02020603050405020304" pitchFamily="18" charset="0"/>
                <a:cs typeface="Times New Roman" panose="02020603050405020304" pitchFamily="18" charset="0"/>
              </a:rPr>
              <a:t>This image is showing the total number of terrorist activities that had been taken place in the period of 1970-2020. As it is clearly visible that the numbers of attacks is increased after 2007 and in 2014 it was the highest , as compared to any other years.</a:t>
            </a:r>
          </a:p>
        </p:txBody>
      </p:sp>
      <p:sp>
        <p:nvSpPr>
          <p:cNvPr id="3" name="Date Placeholder 2"/>
          <p:cNvSpPr>
            <a:spLocks noGrp="1"/>
          </p:cNvSpPr>
          <p:nvPr>
            <p:ph type="dt" sz="half" idx="10"/>
          </p:nvPr>
        </p:nvSpPr>
        <p:spPr/>
        <p:txBody>
          <a:bodyPr/>
          <a:lstStyle/>
          <a:p>
            <a:r>
              <a:rPr lang="en-US" dirty="0"/>
              <a:t>28-Mar-21</a:t>
            </a:r>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11" name="Footer Placeholder 3"/>
          <p:cNvSpPr txBox="1">
            <a:spLocks/>
          </p:cNvSpPr>
          <p:nvPr/>
        </p:nvSpPr>
        <p:spPr>
          <a:xfrm>
            <a:off x="1835696" y="6165304"/>
            <a:ext cx="5313783"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dirty="0">
              <a:solidFill>
                <a:schemeClr val="accent1">
                  <a:lumMod val="60000"/>
                  <a:lumOff val="40000"/>
                </a:schemeClr>
              </a:solidFill>
              <a:latin typeface="Times New Roman" panose="02020603050405020304" pitchFamily="18" charset="0"/>
              <a:cs typeface="Times New Roman" pitchFamily="18" charset="0"/>
            </a:endParaRPr>
          </a:p>
        </p:txBody>
      </p:sp>
      <p:sp>
        <p:nvSpPr>
          <p:cNvPr id="8" name="TextBox 7"/>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xmlns="" id="{E6484DA9-1A9E-404F-AC48-A71811477DDB}"/>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pic>
        <p:nvPicPr>
          <p:cNvPr id="10" name="Picture 9">
            <a:extLst>
              <a:ext uri="{FF2B5EF4-FFF2-40B4-BE49-F238E27FC236}">
                <a16:creationId xmlns:a16="http://schemas.microsoft.com/office/drawing/2014/main" xmlns="" id="{FA080460-044E-4F95-8AFF-CAC6DEEA8D0C}"/>
              </a:ext>
            </a:extLst>
          </p:cNvPr>
          <p:cNvPicPr/>
          <p:nvPr/>
        </p:nvPicPr>
        <p:blipFill>
          <a:blip r:embed="rId2"/>
          <a:stretch>
            <a:fillRect/>
          </a:stretch>
        </p:blipFill>
        <p:spPr>
          <a:xfrm>
            <a:off x="603504" y="1484784"/>
            <a:ext cx="8027312" cy="3240359"/>
          </a:xfrm>
          <a:prstGeom prst="rect">
            <a:avLst/>
          </a:prstGeom>
        </p:spPr>
      </p:pic>
    </p:spTree>
    <p:extLst>
      <p:ext uri="{BB962C8B-B14F-4D97-AF65-F5344CB8AC3E}">
        <p14:creationId xmlns:p14="http://schemas.microsoft.com/office/powerpoint/2010/main" val="750926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147248" cy="1143000"/>
          </a:xfrm>
        </p:spPr>
        <p:txBody>
          <a:bodyPr>
            <a:normAutofit fontScale="90000"/>
          </a:bodyPr>
          <a:lstStyle/>
          <a:p>
            <a:r>
              <a:rPr lang="en-US" b="1" dirty="0">
                <a:solidFill>
                  <a:schemeClr val="accent1">
                    <a:lumMod val="60000"/>
                    <a:lumOff val="40000"/>
                  </a:schemeClr>
                </a:solidFill>
              </a:rPr>
              <a:t>So, How to stop this from happening?</a:t>
            </a:r>
            <a:endParaRPr lang="en-IN" b="1" dirty="0">
              <a:solidFill>
                <a:schemeClr val="accent1">
                  <a:lumMod val="60000"/>
                  <a:lumOff val="40000"/>
                </a:schemeClr>
              </a:solidFill>
            </a:endParaRPr>
          </a:p>
        </p:txBody>
      </p:sp>
      <p:sp>
        <p:nvSpPr>
          <p:cNvPr id="6" name="Content Placeholder 5"/>
          <p:cNvSpPr>
            <a:spLocks noGrp="1"/>
          </p:cNvSpPr>
          <p:nvPr>
            <p:ph idx="1"/>
          </p:nvPr>
        </p:nvSpPr>
        <p:spPr>
          <a:xfrm>
            <a:off x="851012" y="2708920"/>
            <a:ext cx="7787208" cy="2557264"/>
          </a:xfrm>
        </p:spPr>
        <p:txBody>
          <a:bodyPr>
            <a:normAutofit/>
          </a:bodyPr>
          <a:lstStyle/>
          <a:p>
            <a:r>
              <a:rPr lang="en-US" sz="2000" dirty="0">
                <a:latin typeface="Times New Roman" pitchFamily="18" charset="0"/>
                <a:cs typeface="Times New Roman" pitchFamily="18" charset="0"/>
              </a:rPr>
              <a:t>To overcome such situations in future , we need to increase more security and take maximum safety measures on the places , which were mostly targeted by the perpetrators in the past.</a:t>
            </a:r>
          </a:p>
          <a:p>
            <a:endParaRPr lang="en-US" sz="2000" dirty="0">
              <a:latin typeface="Times New Roman" pitchFamily="18" charset="0"/>
              <a:cs typeface="Times New Roman" pitchFamily="18" charset="0"/>
            </a:endParaRPr>
          </a:p>
          <a:p>
            <a:pPr marL="0" indent="0">
              <a:buNone/>
            </a:pPr>
            <a:endParaRPr lang="en-US" sz="2400" dirty="0"/>
          </a:p>
        </p:txBody>
      </p:sp>
      <p:sp>
        <p:nvSpPr>
          <p:cNvPr id="3" name="Date Placeholder 2"/>
          <p:cNvSpPr>
            <a:spLocks noGrp="1"/>
          </p:cNvSpPr>
          <p:nvPr>
            <p:ph type="dt" sz="half" idx="10"/>
          </p:nvPr>
        </p:nvSpPr>
        <p:spPr>
          <a:xfrm>
            <a:off x="7668344" y="1185623"/>
            <a:ext cx="1018456" cy="406193"/>
          </a:xfrm>
        </p:spPr>
        <p:txBody>
          <a:bodyPr/>
          <a:lstStyle/>
          <a:p>
            <a:r>
              <a:rPr lang="en-US" dirty="0"/>
              <a:t>30-Mar-21</a:t>
            </a:r>
          </a:p>
        </p:txBody>
      </p:sp>
      <p:sp>
        <p:nvSpPr>
          <p:cNvPr id="5" name="Slide Number Placeholder 4"/>
          <p:cNvSpPr>
            <a:spLocks noGrp="1"/>
          </p:cNvSpPr>
          <p:nvPr>
            <p:ph type="sldNum" sz="quarter" idx="12"/>
          </p:nvPr>
        </p:nvSpPr>
        <p:spPr/>
        <p:txBody>
          <a:bodyPr/>
          <a:lstStyle/>
          <a:p>
            <a:fld id="{8A9CB03D-35A2-4BB3-A85C-F26A9C43188A}" type="slidenum">
              <a:rPr lang="en-US" smtClean="0"/>
              <a:pPr/>
              <a:t>4</a:t>
            </a:fld>
            <a:endParaRPr lang="en-US"/>
          </a:p>
        </p:txBody>
      </p:sp>
      <p:sp>
        <p:nvSpPr>
          <p:cNvPr id="8" name="Footer Placeholder 3"/>
          <p:cNvSpPr txBox="1">
            <a:spLocks/>
          </p:cNvSpPr>
          <p:nvPr/>
        </p:nvSpPr>
        <p:spPr>
          <a:xfrm>
            <a:off x="1835696" y="6165304"/>
            <a:ext cx="5313784"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dirty="0">
              <a:solidFill>
                <a:schemeClr val="accent1">
                  <a:lumMod val="60000"/>
                  <a:lumOff val="40000"/>
                </a:schemeClr>
              </a:solidFill>
              <a:latin typeface="Times New Roman" panose="02020603050405020304" pitchFamily="18" charset="0"/>
              <a:cs typeface="Times New Roman" pitchFamily="18" charset="0"/>
            </a:endParaRPr>
          </a:p>
        </p:txBody>
      </p:sp>
      <p:sp>
        <p:nvSpPr>
          <p:cNvPr id="9" name="TextBox 8"/>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xmlns="" id="{77D7BE98-6552-4CDF-8094-B4322D1E4056}"/>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spTree>
    <p:extLst>
      <p:ext uri="{BB962C8B-B14F-4D97-AF65-F5344CB8AC3E}">
        <p14:creationId xmlns:p14="http://schemas.microsoft.com/office/powerpoint/2010/main" val="754300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081614" cy="649520"/>
          </a:xfrm>
        </p:spPr>
        <p:txBody>
          <a:bodyPr>
            <a:normAutofit/>
          </a:bodyPr>
          <a:lstStyle/>
          <a:p>
            <a:r>
              <a:rPr lang="en-IN" sz="3600" b="1" dirty="0">
                <a:solidFill>
                  <a:schemeClr val="accent1">
                    <a:lumMod val="60000"/>
                    <a:lumOff val="40000"/>
                  </a:schemeClr>
                </a:solidFill>
              </a:rPr>
              <a:t>Top 3 Most Targeted Areas</a:t>
            </a:r>
          </a:p>
        </p:txBody>
      </p:sp>
      <p:sp>
        <p:nvSpPr>
          <p:cNvPr id="6" name="Content Placeholder 5"/>
          <p:cNvSpPr>
            <a:spLocks noGrp="1"/>
          </p:cNvSpPr>
          <p:nvPr>
            <p:ph idx="1"/>
          </p:nvPr>
        </p:nvSpPr>
        <p:spPr>
          <a:xfrm>
            <a:off x="899592" y="1198240"/>
            <a:ext cx="7772400" cy="5111080"/>
          </a:xfrm>
        </p:spPr>
        <p:txBody>
          <a:bodyPr/>
          <a:lstStyle/>
          <a:p>
            <a:r>
              <a:rPr lang="en-IN" sz="2000" dirty="0">
                <a:latin typeface="Times New Roman" panose="02020603050405020304" pitchFamily="18" charset="0"/>
                <a:cs typeface="Times New Roman" panose="02020603050405020304" pitchFamily="18" charset="0"/>
              </a:rPr>
              <a:t>In this case , we have use an pie-chart to show which are the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Top 3 most affected areas and where the security measures needs </a:t>
            </a:r>
          </a:p>
          <a:p>
            <a:pPr marL="0" indent="0">
              <a:buNone/>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to be improved.</a:t>
            </a:r>
          </a:p>
          <a:p>
            <a:r>
              <a:rPr lang="en-IN" sz="2000" dirty="0">
                <a:latin typeface="Times New Roman" panose="02020603050405020304" pitchFamily="18" charset="0"/>
                <a:cs typeface="Times New Roman" panose="02020603050405020304" pitchFamily="18" charset="0"/>
              </a:rPr>
              <a:t>Most of the attacks in the pasts were taken place on :-</a:t>
            </a:r>
          </a:p>
          <a:p>
            <a:pPr marL="0" indent="0">
              <a:buNone/>
            </a:pPr>
            <a:r>
              <a:rPr lang="en-IN" sz="2000" dirty="0">
                <a:latin typeface="Times New Roman" panose="02020603050405020304" pitchFamily="18" charset="0"/>
                <a:cs typeface="Times New Roman" panose="02020603050405020304" pitchFamily="18" charset="0"/>
              </a:rPr>
              <a:t>	1. PRIVATE CITIZENS &amp; PROPERTY</a:t>
            </a:r>
          </a:p>
          <a:p>
            <a:pPr marL="0" indent="0">
              <a:buNone/>
            </a:pPr>
            <a:r>
              <a:rPr lang="en-IN" sz="2000" dirty="0">
                <a:latin typeface="Times New Roman" panose="02020603050405020304" pitchFamily="18" charset="0"/>
                <a:cs typeface="Times New Roman" panose="02020603050405020304" pitchFamily="18" charset="0"/>
              </a:rPr>
              <a:t>	2. MILITARY</a:t>
            </a:r>
          </a:p>
          <a:p>
            <a:pPr marL="0" indent="0">
              <a:buNone/>
            </a:pPr>
            <a:r>
              <a:rPr lang="en-IN" sz="2000" dirty="0">
                <a:latin typeface="Times New Roman" panose="02020603050405020304" pitchFamily="18" charset="0"/>
                <a:cs typeface="Times New Roman" panose="02020603050405020304" pitchFamily="18" charset="0"/>
              </a:rPr>
              <a:t>	3. POLICE</a:t>
            </a:r>
          </a:p>
          <a:p>
            <a:pPr marL="0" indent="0">
              <a:buNone/>
            </a:pPr>
            <a:r>
              <a:rPr lang="en-IN" dirty="0"/>
              <a:t>	</a:t>
            </a:r>
          </a:p>
        </p:txBody>
      </p:sp>
      <p:sp>
        <p:nvSpPr>
          <p:cNvPr id="3" name="Date Placeholder 2"/>
          <p:cNvSpPr>
            <a:spLocks noGrp="1"/>
          </p:cNvSpPr>
          <p:nvPr>
            <p:ph type="dt" sz="half" idx="10"/>
          </p:nvPr>
        </p:nvSpPr>
        <p:spPr>
          <a:xfrm>
            <a:off x="7668344" y="1126139"/>
            <a:ext cx="1188132" cy="931965"/>
          </a:xfrm>
        </p:spPr>
        <p:txBody>
          <a:bodyPr/>
          <a:lstStyle/>
          <a:p>
            <a:r>
              <a:rPr lang="en-US" dirty="0"/>
              <a:t>30-Mar-21</a:t>
            </a:r>
          </a:p>
        </p:txBody>
      </p:sp>
      <p:sp>
        <p:nvSpPr>
          <p:cNvPr id="5" name="Slide Number Placeholder 4"/>
          <p:cNvSpPr>
            <a:spLocks noGrp="1"/>
          </p:cNvSpPr>
          <p:nvPr>
            <p:ph type="sldNum" sz="quarter" idx="12"/>
          </p:nvPr>
        </p:nvSpPr>
        <p:spPr/>
        <p:txBody>
          <a:bodyPr/>
          <a:lstStyle/>
          <a:p>
            <a:fld id="{8A9CB03D-35A2-4BB3-A85C-F26A9C43188A}" type="slidenum">
              <a:rPr lang="en-US" smtClean="0"/>
              <a:pPr/>
              <a:t>5</a:t>
            </a:fld>
            <a:endParaRPr lang="en-US"/>
          </a:p>
        </p:txBody>
      </p:sp>
      <p:sp>
        <p:nvSpPr>
          <p:cNvPr id="7" name="Footer Placeholder 14"/>
          <p:cNvSpPr txBox="1">
            <a:spLocks/>
          </p:cNvSpPr>
          <p:nvPr/>
        </p:nvSpPr>
        <p:spPr>
          <a:xfrm>
            <a:off x="1691680" y="6309320"/>
            <a:ext cx="5237773" cy="413763"/>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dirty="0">
              <a:solidFill>
                <a:schemeClr val="accent1">
                  <a:lumMod val="60000"/>
                  <a:lumOff val="40000"/>
                </a:schemeClr>
              </a:solidFill>
              <a:latin typeface="Times New Roman" panose="02020603050405020304" pitchFamily="18" charset="0"/>
              <a:cs typeface="Times New Roman" pitchFamily="18" charset="0"/>
            </a:endParaRPr>
          </a:p>
        </p:txBody>
      </p:sp>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xmlns="" id="{AB1A9CFA-06E9-4189-A4A2-18E080444C8E}"/>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pic>
        <p:nvPicPr>
          <p:cNvPr id="11" name="Picture 10">
            <a:extLst>
              <a:ext uri="{FF2B5EF4-FFF2-40B4-BE49-F238E27FC236}">
                <a16:creationId xmlns:a16="http://schemas.microsoft.com/office/drawing/2014/main" xmlns="" id="{BF59E79B-D650-4A09-BC06-6932303FD4CF}"/>
              </a:ext>
            </a:extLst>
          </p:cNvPr>
          <p:cNvPicPr/>
          <p:nvPr/>
        </p:nvPicPr>
        <p:blipFill>
          <a:blip r:embed="rId2"/>
          <a:stretch>
            <a:fillRect/>
          </a:stretch>
        </p:blipFill>
        <p:spPr>
          <a:xfrm>
            <a:off x="859110" y="4221088"/>
            <a:ext cx="7529314" cy="2160240"/>
          </a:xfrm>
          <a:prstGeom prst="rect">
            <a:avLst/>
          </a:prstGeom>
        </p:spPr>
      </p:pic>
    </p:spTree>
    <p:extLst>
      <p:ext uri="{BB962C8B-B14F-4D97-AF65-F5344CB8AC3E}">
        <p14:creationId xmlns:p14="http://schemas.microsoft.com/office/powerpoint/2010/main" val="3722941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062" y="706686"/>
            <a:ext cx="8255104" cy="778098"/>
          </a:xfrm>
        </p:spPr>
        <p:txBody>
          <a:bodyPr>
            <a:noAutofit/>
          </a:bodyPr>
          <a:lstStyle/>
          <a:p>
            <a:pPr marL="0" indent="0">
              <a:buNone/>
            </a:pPr>
            <a:r>
              <a:rPr lang="en-IN" sz="3600" b="1" dirty="0">
                <a:solidFill>
                  <a:schemeClr val="accent1">
                    <a:lumMod val="60000"/>
                    <a:lumOff val="40000"/>
                  </a:schemeClr>
                </a:solidFill>
                <a:latin typeface="Times New Roman" panose="02020603050405020304" pitchFamily="18" charset="0"/>
                <a:cs typeface="Times New Roman" panose="02020603050405020304" pitchFamily="18" charset="0"/>
              </a:rPr>
              <a:t>Top 3 Most Preferable Types of </a:t>
            </a:r>
            <a:br>
              <a:rPr lang="en-IN" sz="3600" b="1" dirty="0">
                <a:solidFill>
                  <a:schemeClr val="accent1">
                    <a:lumMod val="60000"/>
                    <a:lumOff val="40000"/>
                  </a:schemeClr>
                </a:solidFill>
                <a:latin typeface="Times New Roman" panose="02020603050405020304" pitchFamily="18" charset="0"/>
                <a:cs typeface="Times New Roman" panose="02020603050405020304" pitchFamily="18" charset="0"/>
              </a:rPr>
            </a:br>
            <a:r>
              <a:rPr lang="en-IN" sz="3600" b="1" dirty="0">
                <a:solidFill>
                  <a:schemeClr val="accent1">
                    <a:lumMod val="60000"/>
                    <a:lumOff val="40000"/>
                  </a:schemeClr>
                </a:solidFill>
                <a:latin typeface="Times New Roman" panose="02020603050405020304" pitchFamily="18" charset="0"/>
                <a:cs typeface="Times New Roman" panose="02020603050405020304" pitchFamily="18" charset="0"/>
              </a:rPr>
              <a:t>Attacks by Perpetrators :-</a:t>
            </a:r>
            <a:endParaRPr lang="en-IN" sz="36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366062" y="1841521"/>
            <a:ext cx="8454409" cy="4412213"/>
          </a:xfrm>
        </p:spPr>
        <p:txBody>
          <a:bodyPr>
            <a:normAutofit fontScale="25000" lnSpcReduction="20000"/>
          </a:bodyPr>
          <a:lstStyle/>
          <a:p>
            <a:r>
              <a:rPr lang="en-IN" sz="8600" dirty="0">
                <a:latin typeface="Times New Roman" panose="02020603050405020304" pitchFamily="18" charset="0"/>
                <a:cs typeface="Times New Roman" panose="02020603050405020304" pitchFamily="18" charset="0"/>
              </a:rPr>
              <a:t>The top 3 general methods of attacks, which are mostly preferable by the perpetrators to spread the chaos are </a:t>
            </a:r>
            <a:r>
              <a:rPr lang="en-IN" sz="55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marL="320040" lvl="1" indent="0">
              <a:buNone/>
            </a:pPr>
            <a:r>
              <a:rPr lang="en-IN" sz="6400" b="1" u="none" strike="noStrike" dirty="0">
                <a:solidFill>
                  <a:schemeClr val="accent1">
                    <a:lumMod val="60000"/>
                    <a:lumOff val="40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1. BOMBING/EXPLOSION :-</a:t>
            </a:r>
          </a:p>
          <a:p>
            <a:pPr marL="605790" lvl="1" indent="-285750"/>
            <a:r>
              <a:rPr lang="en-IN" sz="6000" dirty="0">
                <a:effectLst/>
                <a:latin typeface="Times New Roman" panose="02020603050405020304" pitchFamily="18" charset="0"/>
                <a:ea typeface="Calibri" panose="020F0502020204030204" pitchFamily="34" charset="0"/>
                <a:cs typeface="Times New Roman" panose="02020603050405020304" pitchFamily="18" charset="0"/>
              </a:rPr>
              <a:t>An attack where the primary effects </a:t>
            </a:r>
          </a:p>
          <a:p>
            <a:pPr marL="320040" lvl="1" indent="0">
              <a:buNone/>
            </a:pPr>
            <a:r>
              <a:rPr lang="en-IN" sz="6000" dirty="0">
                <a:effectLst/>
                <a:latin typeface="Times New Roman" panose="02020603050405020304" pitchFamily="18" charset="0"/>
                <a:ea typeface="Calibri" panose="020F0502020204030204" pitchFamily="34" charset="0"/>
                <a:cs typeface="Times New Roman" panose="02020603050405020304" pitchFamily="18" charset="0"/>
              </a:rPr>
              <a:t>are caused by an energetically unstable </a:t>
            </a:r>
          </a:p>
          <a:p>
            <a:pPr marL="320040" lvl="1" indent="0">
              <a:buNone/>
            </a:pPr>
            <a:r>
              <a:rPr lang="en-IN" sz="6000" dirty="0">
                <a:effectLst/>
                <a:latin typeface="Times New Roman" panose="02020603050405020304" pitchFamily="18" charset="0"/>
                <a:ea typeface="Calibri" panose="020F0502020204030204" pitchFamily="34" charset="0"/>
                <a:cs typeface="Times New Roman" panose="02020603050405020304" pitchFamily="18" charset="0"/>
              </a:rPr>
              <a:t>material undergoing rapid decomposition </a:t>
            </a:r>
          </a:p>
          <a:p>
            <a:pPr marL="320040" lvl="1" indent="0">
              <a:buNone/>
            </a:pPr>
            <a:r>
              <a:rPr lang="en-IN" sz="6000" dirty="0">
                <a:effectLst/>
                <a:latin typeface="Times New Roman" panose="02020603050405020304" pitchFamily="18" charset="0"/>
                <a:ea typeface="Calibri" panose="020F0502020204030204" pitchFamily="34" charset="0"/>
                <a:cs typeface="Times New Roman" panose="02020603050405020304" pitchFamily="18" charset="0"/>
              </a:rPr>
              <a:t>and releasing a pressure wave that causes </a:t>
            </a:r>
          </a:p>
          <a:p>
            <a:pPr marL="320040" lvl="1" indent="0">
              <a:buNone/>
            </a:pPr>
            <a:r>
              <a:rPr lang="en-IN" sz="6000" dirty="0">
                <a:effectLst/>
                <a:latin typeface="Times New Roman" panose="02020603050405020304" pitchFamily="18" charset="0"/>
                <a:ea typeface="Calibri" panose="020F0502020204030204" pitchFamily="34" charset="0"/>
                <a:cs typeface="Times New Roman" panose="02020603050405020304" pitchFamily="18" charset="0"/>
              </a:rPr>
              <a:t>physical damage to the surrounding environment.</a:t>
            </a:r>
          </a:p>
          <a:p>
            <a:pPr marL="662940" lvl="1" indent="-342900"/>
            <a:r>
              <a:rPr lang="en-IN" sz="6000" dirty="0">
                <a:effectLst/>
                <a:latin typeface="Times New Roman" panose="02020603050405020304" pitchFamily="18" charset="0"/>
                <a:ea typeface="Calibri" panose="020F0502020204030204" pitchFamily="34" charset="0"/>
                <a:cs typeface="Times New Roman" panose="02020603050405020304" pitchFamily="18" charset="0"/>
              </a:rPr>
              <a:t>Can include either high or low </a:t>
            </a:r>
          </a:p>
          <a:p>
            <a:pPr marL="320040" lvl="1" indent="0">
              <a:buNone/>
            </a:pPr>
            <a:r>
              <a:rPr lang="en-IN" sz="6000" dirty="0">
                <a:effectLst/>
                <a:latin typeface="Times New Roman" panose="02020603050405020304" pitchFamily="18" charset="0"/>
                <a:ea typeface="Calibri" panose="020F0502020204030204" pitchFamily="34" charset="0"/>
                <a:cs typeface="Times New Roman" panose="02020603050405020304" pitchFamily="18" charset="0"/>
              </a:rPr>
              <a:t>explosives (including a dirty bomb) but does</a:t>
            </a:r>
          </a:p>
          <a:p>
            <a:pPr marL="320040" lvl="1" indent="0">
              <a:buNone/>
            </a:pPr>
            <a:r>
              <a:rPr lang="en-IN" sz="6000" dirty="0">
                <a:effectLst/>
                <a:latin typeface="Times New Roman" panose="02020603050405020304" pitchFamily="18" charset="0"/>
                <a:ea typeface="Calibri" panose="020F0502020204030204" pitchFamily="34" charset="0"/>
                <a:cs typeface="Times New Roman" panose="02020603050405020304" pitchFamily="18" charset="0"/>
              </a:rPr>
              <a:t>not include a nuclear explosive device that </a:t>
            </a:r>
          </a:p>
          <a:p>
            <a:pPr marL="320040" lvl="1" indent="0">
              <a:buNone/>
            </a:pPr>
            <a:r>
              <a:rPr lang="en-IN" sz="6000" dirty="0">
                <a:effectLst/>
                <a:latin typeface="Times New Roman" panose="02020603050405020304" pitchFamily="18" charset="0"/>
                <a:ea typeface="Calibri" panose="020F0502020204030204" pitchFamily="34" charset="0"/>
                <a:cs typeface="Times New Roman" panose="02020603050405020304" pitchFamily="18" charset="0"/>
              </a:rPr>
              <a:t>releases energy from fission and/or fusion, </a:t>
            </a:r>
          </a:p>
          <a:p>
            <a:pPr marL="320040" lvl="1" indent="0">
              <a:buNone/>
            </a:pPr>
            <a:r>
              <a:rPr lang="en-IN" sz="6000" dirty="0">
                <a:effectLst/>
                <a:latin typeface="Times New Roman" panose="02020603050405020304" pitchFamily="18" charset="0"/>
                <a:ea typeface="Calibri" panose="020F0502020204030204" pitchFamily="34" charset="0"/>
                <a:cs typeface="Times New Roman" panose="02020603050405020304" pitchFamily="18" charset="0"/>
              </a:rPr>
              <a:t>or an incendiary device where decomposition</a:t>
            </a:r>
          </a:p>
          <a:p>
            <a:pPr marL="320040" lvl="1" indent="0">
              <a:buNone/>
            </a:pPr>
            <a:r>
              <a:rPr lang="en-IN" sz="6000" dirty="0">
                <a:effectLst/>
                <a:latin typeface="Times New Roman" panose="02020603050405020304" pitchFamily="18" charset="0"/>
                <a:ea typeface="Calibri" panose="020F0502020204030204" pitchFamily="34" charset="0"/>
                <a:cs typeface="Times New Roman" panose="02020603050405020304" pitchFamily="18" charset="0"/>
              </a:rPr>
              <a:t>takes place at a much slower rate. </a:t>
            </a:r>
            <a:endParaRPr lang="en-IN" sz="60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20040" lvl="1" indent="0">
              <a:buNone/>
            </a:pPr>
            <a:r>
              <a:rPr lang="en-IN" sz="60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p>
          <a:p>
            <a:pPr marL="320040" lvl="1" indent="0">
              <a:buNone/>
            </a:pPr>
            <a:endParaRPr lang="en-IN" sz="1800" dirty="0">
              <a:solidFill>
                <a:srgbClr val="000000"/>
              </a:solidFill>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a:xfrm>
            <a:off x="7596336" y="1063423"/>
            <a:ext cx="889252" cy="642083"/>
          </a:xfrm>
        </p:spPr>
        <p:txBody>
          <a:bodyPr/>
          <a:lstStyle/>
          <a:p>
            <a:r>
              <a:rPr lang="en-US" dirty="0"/>
              <a:t>30-Mar-21</a:t>
            </a:r>
          </a:p>
        </p:txBody>
      </p:sp>
      <p:sp>
        <p:nvSpPr>
          <p:cNvPr id="5" name="Slide Number Placeholder 4"/>
          <p:cNvSpPr>
            <a:spLocks noGrp="1"/>
          </p:cNvSpPr>
          <p:nvPr>
            <p:ph type="sldNum" sz="quarter" idx="12"/>
          </p:nvPr>
        </p:nvSpPr>
        <p:spPr/>
        <p:txBody>
          <a:bodyPr/>
          <a:lstStyle/>
          <a:p>
            <a:fld id="{8A9CB03D-35A2-4BB3-A85C-F26A9C43188A}" type="slidenum">
              <a:rPr lang="en-US" smtClean="0"/>
              <a:pPr/>
              <a:t>6</a:t>
            </a:fld>
            <a:endParaRPr lang="en-US"/>
          </a:p>
        </p:txBody>
      </p:sp>
      <p:sp>
        <p:nvSpPr>
          <p:cNvPr id="7" name="Footer Placeholder 14"/>
          <p:cNvSpPr txBox="1">
            <a:spLocks/>
          </p:cNvSpPr>
          <p:nvPr/>
        </p:nvSpPr>
        <p:spPr>
          <a:xfrm>
            <a:off x="1710491" y="6309320"/>
            <a:ext cx="5597813" cy="413763"/>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dirty="0">
              <a:solidFill>
                <a:schemeClr val="accent1">
                  <a:lumMod val="60000"/>
                  <a:lumOff val="40000"/>
                </a:schemeClr>
              </a:solidFill>
              <a:latin typeface="Times New Roman" panose="02020603050405020304" pitchFamily="18" charset="0"/>
              <a:cs typeface="Times New Roman" pitchFamily="18" charset="0"/>
            </a:endParaRPr>
          </a:p>
        </p:txBody>
      </p:sp>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xmlns="" id="{AB1A9CFA-06E9-4189-A4A2-18E080444C8E}"/>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sp>
        <p:nvSpPr>
          <p:cNvPr id="4" name="Rectangle: Rounded Corners 3">
            <a:extLst>
              <a:ext uri="{FF2B5EF4-FFF2-40B4-BE49-F238E27FC236}">
                <a16:creationId xmlns:a16="http://schemas.microsoft.com/office/drawing/2014/main" xmlns="" id="{1AC091E7-DE60-4822-8098-EF4D49E4C6A9}"/>
              </a:ext>
            </a:extLst>
          </p:cNvPr>
          <p:cNvSpPr/>
          <p:nvPr/>
        </p:nvSpPr>
        <p:spPr>
          <a:xfrm>
            <a:off x="5148064" y="2276872"/>
            <a:ext cx="3473102" cy="3976862"/>
          </a:xfrm>
          <a:prstGeom prst="roundRect">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32528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770393"/>
            <a:ext cx="8420472" cy="5538927"/>
          </a:xfrm>
        </p:spPr>
        <p:txBody>
          <a:bodyPr>
            <a:normAutofit/>
          </a:bodyPr>
          <a:lstStyle/>
          <a:p>
            <a:pPr marL="320040" lvl="1" indent="0">
              <a:buNone/>
            </a:pPr>
            <a:endPar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20040" lvl="1" indent="0">
              <a:buNone/>
            </a:pPr>
            <a:endParaRPr lang="en-IN"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20040" lvl="1" indent="0">
              <a:buNone/>
            </a:pPr>
            <a:endPar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20040" lvl="1" indent="0">
              <a:buNone/>
            </a:pPr>
            <a:r>
              <a:rPr lang="en-IN" sz="20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2. ASSASSINATION :-</a:t>
            </a:r>
          </a:p>
          <a:p>
            <a:pPr lvl="1"/>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 act whose primary objective </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is to kill one or more specific, </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prominent individuals. </a:t>
            </a:r>
          </a:p>
          <a:p>
            <a:pPr lvl="1"/>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Usually carried out on persons</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of some note, such as </a:t>
            </a:r>
          </a:p>
          <a:p>
            <a:pPr marL="320040" lvl="1" indent="0">
              <a:buNone/>
            </a:pP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highranking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military officers, </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government officials, celebrities, </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etc.</a:t>
            </a:r>
          </a:p>
        </p:txBody>
      </p:sp>
      <p:sp>
        <p:nvSpPr>
          <p:cNvPr id="3" name="Date Placeholder 2"/>
          <p:cNvSpPr>
            <a:spLocks noGrp="1"/>
          </p:cNvSpPr>
          <p:nvPr>
            <p:ph type="dt" sz="half" idx="10"/>
          </p:nvPr>
        </p:nvSpPr>
        <p:spPr>
          <a:xfrm>
            <a:off x="7668345" y="1210521"/>
            <a:ext cx="1152128" cy="846909"/>
          </a:xfrm>
        </p:spPr>
        <p:txBody>
          <a:bodyPr/>
          <a:lstStyle/>
          <a:p>
            <a:r>
              <a:rPr lang="en-US" dirty="0"/>
              <a:t>30-Mar-21</a:t>
            </a:r>
          </a:p>
        </p:txBody>
      </p:sp>
      <p:sp>
        <p:nvSpPr>
          <p:cNvPr id="5" name="Slide Number Placeholder 4"/>
          <p:cNvSpPr>
            <a:spLocks noGrp="1"/>
          </p:cNvSpPr>
          <p:nvPr>
            <p:ph type="sldNum" sz="quarter" idx="12"/>
          </p:nvPr>
        </p:nvSpPr>
        <p:spPr/>
        <p:txBody>
          <a:bodyPr/>
          <a:lstStyle/>
          <a:p>
            <a:fld id="{8A9CB03D-35A2-4BB3-A85C-F26A9C43188A}" type="slidenum">
              <a:rPr lang="en-US" smtClean="0"/>
              <a:pPr/>
              <a:t>7</a:t>
            </a:fld>
            <a:endParaRPr lang="en-US"/>
          </a:p>
        </p:txBody>
      </p:sp>
      <p:sp>
        <p:nvSpPr>
          <p:cNvPr id="7" name="Footer Placeholder 14"/>
          <p:cNvSpPr txBox="1">
            <a:spLocks/>
          </p:cNvSpPr>
          <p:nvPr/>
        </p:nvSpPr>
        <p:spPr>
          <a:xfrm>
            <a:off x="1691680" y="6309320"/>
            <a:ext cx="5237773" cy="413763"/>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dirty="0">
              <a:solidFill>
                <a:schemeClr val="accent1">
                  <a:lumMod val="60000"/>
                  <a:lumOff val="40000"/>
                </a:schemeClr>
              </a:solidFill>
              <a:latin typeface="Times New Roman" panose="02020603050405020304" pitchFamily="18" charset="0"/>
              <a:cs typeface="Times New Roman" pitchFamily="18" charset="0"/>
            </a:endParaRPr>
          </a:p>
        </p:txBody>
      </p:sp>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xmlns="" id="{AB1A9CFA-06E9-4189-A4A2-18E080444C8E}"/>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sp>
        <p:nvSpPr>
          <p:cNvPr id="11" name="Rectangle: Rounded Corners 1">
            <a:extLst>
              <a:ext uri="{FF2B5EF4-FFF2-40B4-BE49-F238E27FC236}">
                <a16:creationId xmlns="" xmlns:a16="http://schemas.microsoft.com/office/drawing/2014/main" xmlns:lc="http://schemas.openxmlformats.org/drawingml/2006/lockedCanvas" id="{3DF274EE-E6CA-40A3-B2A9-6FB73B349724}"/>
              </a:ext>
            </a:extLst>
          </p:cNvPr>
          <p:cNvSpPr/>
          <p:nvPr/>
        </p:nvSpPr>
        <p:spPr>
          <a:xfrm>
            <a:off x="4679504" y="1772816"/>
            <a:ext cx="4464496" cy="4032448"/>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Tree>
    <p:extLst>
      <p:ext uri="{BB962C8B-B14F-4D97-AF65-F5344CB8AC3E}">
        <p14:creationId xmlns:p14="http://schemas.microsoft.com/office/powerpoint/2010/main" val="2549459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FF05296-4347-4AAA-BBA3-34C127F1F907}"/>
              </a:ext>
            </a:extLst>
          </p:cNvPr>
          <p:cNvSpPr>
            <a:spLocks noGrp="1"/>
          </p:cNvSpPr>
          <p:nvPr>
            <p:ph idx="1"/>
          </p:nvPr>
        </p:nvSpPr>
        <p:spPr>
          <a:xfrm>
            <a:off x="251520" y="764704"/>
            <a:ext cx="8435280" cy="5255096"/>
          </a:xfrm>
        </p:spPr>
        <p:txBody>
          <a:bodyPr>
            <a:normAutofit lnSpcReduction="10000"/>
          </a:bodyPr>
          <a:lstStyle/>
          <a:p>
            <a:pPr marL="320040" lvl="1" indent="0">
              <a:buNone/>
            </a:pPr>
            <a:endParaRPr lang="en-IN" sz="2000" dirty="0">
              <a:solidFill>
                <a:srgbClr val="002060"/>
              </a:solidFill>
              <a:latin typeface="Times New Roman" panose="02020603050405020304" pitchFamily="18" charset="0"/>
              <a:cs typeface="Times New Roman" panose="02020603050405020304" pitchFamily="18" charset="0"/>
            </a:endParaRPr>
          </a:p>
          <a:p>
            <a:pPr marL="320040" lvl="1" indent="0">
              <a:buNone/>
            </a:pPr>
            <a:endParaRPr lang="en-IN" sz="2000" dirty="0">
              <a:solidFill>
                <a:srgbClr val="002060"/>
              </a:solidFill>
              <a:latin typeface="Times New Roman" panose="02020603050405020304" pitchFamily="18" charset="0"/>
              <a:cs typeface="Times New Roman" panose="02020603050405020304" pitchFamily="18" charset="0"/>
            </a:endParaRPr>
          </a:p>
          <a:p>
            <a:pPr marL="320040" lvl="1" indent="0">
              <a:buNone/>
            </a:pPr>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3. </a:t>
            </a:r>
            <a:r>
              <a:rPr lang="en-IN" sz="2000" b="1" u="none" strike="noStrike" dirty="0">
                <a:solidFill>
                  <a:schemeClr val="accent1">
                    <a:lumMod val="60000"/>
                    <a:lumOff val="40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ARMED ASSAULT :-</a:t>
            </a:r>
            <a:endParaRPr lang="en-IN" sz="2000" u="none" strike="noStrike" dirty="0">
              <a:solidFill>
                <a:schemeClr val="accent1">
                  <a:lumMod val="60000"/>
                  <a:lumOff val="40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lvl="1"/>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 attack whose primary objective </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Is</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cause physical harm or death </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directly to human beings by use of a </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firearm, incendiary, or sharp </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instrument (knife, etc.). </a:t>
            </a:r>
          </a:p>
          <a:p>
            <a:pPr lvl="1"/>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Also includes attacks involving </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certain classes of explosive like</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grenades, projectiles, and unknown</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or other explosive devices that are </a:t>
            </a:r>
          </a:p>
          <a:p>
            <a:pPr marL="320040" lvl="1"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thrown. </a:t>
            </a:r>
            <a:endParaRPr lang="en-IN" sz="2000" dirty="0">
              <a:latin typeface="Times New Roman" panose="02020603050405020304" pitchFamily="18" charset="0"/>
              <a:cs typeface="Times New Roman" panose="02020603050405020304" pitchFamily="18" charset="0"/>
            </a:endParaRPr>
          </a:p>
          <a:p>
            <a:pPr lvl="1"/>
            <a:endParaRPr lang="en-IN" dirty="0"/>
          </a:p>
          <a:p>
            <a:pPr lvl="1"/>
            <a:endParaRPr lang="en-IN" dirty="0"/>
          </a:p>
          <a:p>
            <a:pPr lvl="1"/>
            <a:endParaRPr lang="en-IN" dirty="0"/>
          </a:p>
          <a:p>
            <a:pPr marL="320040" lvl="1" indent="0">
              <a:buNone/>
            </a:pPr>
            <a:endParaRPr lang="en-IN" dirty="0"/>
          </a:p>
        </p:txBody>
      </p:sp>
      <p:sp>
        <p:nvSpPr>
          <p:cNvPr id="3" name="Date Placeholder 2"/>
          <p:cNvSpPr>
            <a:spLocks noGrp="1"/>
          </p:cNvSpPr>
          <p:nvPr>
            <p:ph type="dt" sz="half" idx="10"/>
          </p:nvPr>
        </p:nvSpPr>
        <p:spPr>
          <a:xfrm>
            <a:off x="7668344" y="1242527"/>
            <a:ext cx="1152128" cy="814903"/>
          </a:xfrm>
        </p:spPr>
        <p:txBody>
          <a:bodyPr/>
          <a:lstStyle/>
          <a:p>
            <a:fld id="{4DE2FC80-9717-4F22-A90A-5E16AFFEC100}" type="datetime5">
              <a:rPr lang="en-US" smtClean="0"/>
              <a:pPr/>
              <a:t>31-Mar-21</a:t>
            </a:fld>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8</a:t>
            </a:fld>
            <a:endParaRPr lang="en-US"/>
          </a:p>
        </p:txBody>
      </p:sp>
      <p:sp>
        <p:nvSpPr>
          <p:cNvPr id="11" name="TextBox 10"/>
          <p:cNvSpPr txBox="1"/>
          <p:nvPr/>
        </p:nvSpPr>
        <p:spPr>
          <a:xfrm>
            <a:off x="251520" y="116632"/>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xmlns="" id="{0D6D97FA-B793-4E59-BB89-0904E9DBC5C1}"/>
              </a:ext>
            </a:extLst>
          </p:cNvPr>
          <p:cNvSpPr txBox="1"/>
          <p:nvPr/>
        </p:nvSpPr>
        <p:spPr>
          <a:xfrm>
            <a:off x="287524" y="116632"/>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sp>
        <p:nvSpPr>
          <p:cNvPr id="4" name="Rectangle 3">
            <a:extLst>
              <a:ext uri="{FF2B5EF4-FFF2-40B4-BE49-F238E27FC236}">
                <a16:creationId xmlns:a16="http://schemas.microsoft.com/office/drawing/2014/main" xmlns="" id="{95F0864D-BD8B-492B-BD79-A4B712B84D0C}"/>
              </a:ext>
            </a:extLst>
          </p:cNvPr>
          <p:cNvSpPr/>
          <p:nvPr/>
        </p:nvSpPr>
        <p:spPr>
          <a:xfrm>
            <a:off x="4427984" y="2309644"/>
            <a:ext cx="4132684" cy="349487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DB3C7E7D-4576-4939-BAE3-2C2A817A991F}"/>
              </a:ext>
            </a:extLst>
          </p:cNvPr>
          <p:cNvSpPr txBox="1"/>
          <p:nvPr/>
        </p:nvSpPr>
        <p:spPr>
          <a:xfrm>
            <a:off x="1763688" y="6272014"/>
            <a:ext cx="6696744" cy="584775"/>
          </a:xfrm>
          <a:prstGeom prst="rect">
            <a:avLst/>
          </a:prstGeom>
          <a:noFill/>
        </p:spPr>
        <p:txBody>
          <a:bodyPr wrap="square" rtlCol="0">
            <a:spAutoFit/>
          </a:bodyPr>
          <a:lstStyle/>
          <a:p>
            <a:r>
              <a:rPr lang="en-US" sz="1400"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sz="1400" dirty="0">
              <a:solidFill>
                <a:schemeClr val="accent1">
                  <a:lumMod val="60000"/>
                  <a:lumOff val="40000"/>
                </a:schemeClr>
              </a:solidFill>
              <a:latin typeface="Times New Roman" panose="02020603050405020304" pitchFamily="18" charset="0"/>
              <a:cs typeface="Times New Roman" pitchFamily="18" charset="0"/>
            </a:endParaRPr>
          </a:p>
          <a:p>
            <a:endParaRPr lang="en-IN" dirty="0"/>
          </a:p>
        </p:txBody>
      </p:sp>
    </p:spTree>
    <p:extLst>
      <p:ext uri="{BB962C8B-B14F-4D97-AF65-F5344CB8AC3E}">
        <p14:creationId xmlns:p14="http://schemas.microsoft.com/office/powerpoint/2010/main" val="2077675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095BC28-1FB8-4372-BDD3-02B637FFAACC}"/>
              </a:ext>
            </a:extLst>
          </p:cNvPr>
          <p:cNvSpPr>
            <a:spLocks noGrp="1"/>
          </p:cNvSpPr>
          <p:nvPr>
            <p:ph type="title"/>
          </p:nvPr>
        </p:nvSpPr>
        <p:spPr>
          <a:xfrm>
            <a:off x="731520" y="642594"/>
            <a:ext cx="7680960" cy="902004"/>
          </a:xfrm>
        </p:spPr>
        <p:txBody>
          <a:bodyPr/>
          <a:lstStyle/>
          <a:p>
            <a:r>
              <a:rPr lang="en-IN" sz="3800" dirty="0">
                <a:solidFill>
                  <a:schemeClr val="accent1">
                    <a:lumMod val="60000"/>
                    <a:lumOff val="40000"/>
                  </a:schemeClr>
                </a:solidFill>
                <a:latin typeface="Times New Roman" panose="02020603050405020304" pitchFamily="18" charset="0"/>
                <a:cs typeface="Times New Roman" panose="02020603050405020304" pitchFamily="18" charset="0"/>
              </a:rPr>
              <a:t>The Good Flow :-</a:t>
            </a:r>
          </a:p>
        </p:txBody>
      </p:sp>
      <p:sp>
        <p:nvSpPr>
          <p:cNvPr id="6" name="Content Placeholder 5"/>
          <p:cNvSpPr>
            <a:spLocks noGrp="1"/>
          </p:cNvSpPr>
          <p:nvPr>
            <p:ph idx="1"/>
          </p:nvPr>
        </p:nvSpPr>
        <p:spPr>
          <a:xfrm>
            <a:off x="251520" y="1556793"/>
            <a:ext cx="8784976" cy="4691614"/>
          </a:xfrm>
        </p:spPr>
        <p:txBody>
          <a:bodyPr>
            <a:normAutofit/>
          </a:bodyPr>
          <a:lstStyle/>
          <a:p>
            <a:pPr marL="0" indent="0">
              <a:buNone/>
            </a:pPr>
            <a:endParaRPr lang="en-IN" sz="1800" dirty="0"/>
          </a:p>
          <a:p>
            <a:pPr marL="0" indent="0">
              <a:buNone/>
            </a:pPr>
            <a:r>
              <a:rPr lang="en-IN" sz="1800" dirty="0"/>
              <a:t>					   </a:t>
            </a:r>
            <a:r>
              <a:rPr lang="en-IN" sz="1800" b="1" dirty="0">
                <a:latin typeface="Times New Roman" pitchFamily="18" charset="0"/>
                <a:cs typeface="Times New Roman" pitchFamily="18" charset="0"/>
              </a:rPr>
              <a:t>					</a:t>
            </a:r>
            <a:r>
              <a:rPr lang="en-IN" sz="1800" dirty="0"/>
              <a:t>	</a:t>
            </a:r>
            <a:r>
              <a:rPr lang="en-IN" sz="1800" b="1" dirty="0">
                <a:latin typeface="Times New Roman" pitchFamily="18" charset="0"/>
                <a:cs typeface="Times New Roman" pitchFamily="18" charset="0"/>
              </a:rPr>
              <a:t>		 </a:t>
            </a:r>
          </a:p>
          <a:p>
            <a:pPr marL="0" indent="0">
              <a:buNone/>
            </a:pPr>
            <a:r>
              <a:rPr lang="en-IN" sz="1800" dirty="0"/>
              <a:t>    </a:t>
            </a:r>
          </a:p>
          <a:p>
            <a:pPr marL="0" indent="0">
              <a:buNone/>
            </a:pPr>
            <a:r>
              <a:rPr lang="en-IN" sz="1800" dirty="0"/>
              <a:t>    </a:t>
            </a:r>
            <a:r>
              <a:rPr lang="en-IN" sz="1800" b="1" dirty="0"/>
              <a:t>					   </a:t>
            </a:r>
          </a:p>
        </p:txBody>
      </p:sp>
      <p:sp>
        <p:nvSpPr>
          <p:cNvPr id="3" name="Date Placeholder 2"/>
          <p:cNvSpPr>
            <a:spLocks noGrp="1"/>
          </p:cNvSpPr>
          <p:nvPr>
            <p:ph type="dt" sz="half" idx="10"/>
          </p:nvPr>
        </p:nvSpPr>
        <p:spPr>
          <a:xfrm>
            <a:off x="7668344" y="1218825"/>
            <a:ext cx="1008112" cy="325773"/>
          </a:xfrm>
        </p:spPr>
        <p:txBody>
          <a:bodyPr/>
          <a:lstStyle/>
          <a:p>
            <a:fld id="{4DE2FC80-9717-4F22-A90A-5E16AFFEC100}" type="datetime5">
              <a:rPr lang="en-US" smtClean="0"/>
              <a:pPr/>
              <a:t>31-Mar-21</a:t>
            </a:fld>
            <a:endParaRPr lang="en-US" dirty="0"/>
          </a:p>
        </p:txBody>
      </p:sp>
      <p:sp>
        <p:nvSpPr>
          <p:cNvPr id="11" name="Footer Placeholder 14"/>
          <p:cNvSpPr>
            <a:spLocks noGrp="1"/>
          </p:cNvSpPr>
          <p:nvPr>
            <p:ph type="ftr" sz="quarter" idx="11"/>
          </p:nvPr>
        </p:nvSpPr>
        <p:spPr>
          <a:xfrm>
            <a:off x="1691680" y="6172200"/>
            <a:ext cx="5257800" cy="457200"/>
          </a:xfrm>
        </p:spPr>
        <p:txBody>
          <a:bodyPr/>
          <a:lstStyle/>
          <a:p>
            <a:r>
              <a:rPr lang="en-US" sz="1400" dirty="0">
                <a:solidFill>
                  <a:schemeClr val="accent1">
                    <a:lumMod val="60000"/>
                    <a:lumOff val="40000"/>
                  </a:schemeClr>
                </a:solidFill>
                <a:latin typeface="Times New Roman" panose="02020603050405020304" pitchFamily="18" charset="0"/>
                <a:cs typeface="Times New Roman" panose="02020603050405020304" pitchFamily="18" charset="0"/>
              </a:rPr>
              <a:t>Institute for Advanced Computing and Software Development,  </a:t>
            </a:r>
            <a:r>
              <a:rPr lang="en-US" sz="1400" dirty="0" err="1">
                <a:solidFill>
                  <a:schemeClr val="accent1">
                    <a:lumMod val="60000"/>
                    <a:lumOff val="40000"/>
                  </a:schemeClr>
                </a:solidFill>
                <a:latin typeface="Times New Roman" panose="02020603050405020304" pitchFamily="18" charset="0"/>
                <a:cs typeface="Times New Roman" panose="02020603050405020304" pitchFamily="18" charset="0"/>
              </a:rPr>
              <a:t>Akurdi</a:t>
            </a:r>
            <a:endParaRPr lang="en-US" sz="1400" dirty="0">
              <a:solidFill>
                <a:schemeClr val="accent1">
                  <a:lumMod val="60000"/>
                  <a:lumOff val="40000"/>
                </a:schemeClr>
              </a:solidFill>
              <a:latin typeface="Times New Roman" panose="020206030504050203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9</a:t>
            </a:fld>
            <a:endParaRPr lang="en-US"/>
          </a:p>
        </p:txBody>
      </p:sp>
      <p:sp>
        <p:nvSpPr>
          <p:cNvPr id="12" name="TextBox 11"/>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xmlns="" id="{DA2E10A8-DD6D-475F-9C4F-49CD3BBEC0C6}"/>
              </a:ext>
            </a:extLst>
          </p:cNvPr>
          <p:cNvSpPr txBox="1"/>
          <p:nvPr/>
        </p:nvSpPr>
        <p:spPr>
          <a:xfrm>
            <a:off x="287524" y="117860"/>
            <a:ext cx="8568952" cy="369332"/>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solidFill>
                  <a:schemeClr val="bg1"/>
                </a:solidFill>
              </a:rPr>
              <a:t>Whether there will be any terrorist attack in future ?</a:t>
            </a:r>
            <a:endParaRPr lang="en-GB" b="1"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8335982" cy="4968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3569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1440</TotalTime>
  <Words>1448</Words>
  <Application>Microsoft Office PowerPoint</Application>
  <PresentationFormat>On-screen Show (4:3)</PresentationFormat>
  <Paragraphs>233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vt:lpstr>
      <vt:lpstr>PowerPoint Presentation</vt:lpstr>
      <vt:lpstr>Introduction</vt:lpstr>
      <vt:lpstr>PowerPoint Presentation</vt:lpstr>
      <vt:lpstr>So, How to stop this from happening?</vt:lpstr>
      <vt:lpstr>Top 3 Most Targeted Areas</vt:lpstr>
      <vt:lpstr>Top 3 Most Preferable Types of  Attacks by Perpetrators :-</vt:lpstr>
      <vt:lpstr>PowerPoint Presentation</vt:lpstr>
      <vt:lpstr>PowerPoint Presentation</vt:lpstr>
      <vt:lpstr>The Good Flow :-</vt:lpstr>
      <vt:lpstr>Algorithms :-</vt:lpstr>
      <vt:lpstr> 1. Decision Tree Classifier :-</vt:lpstr>
      <vt:lpstr>2. Random Forest Classifier :-</vt:lpstr>
      <vt:lpstr>  </vt:lpstr>
      <vt:lpstr>4. Naïve Bayes :-</vt:lpstr>
      <vt:lpstr> 5. K-nearest neighbour :-</vt:lpstr>
      <vt:lpstr>6. Support Vector Classifier :-</vt:lpstr>
      <vt:lpstr>        Fig.:- Graphical Representation of SVC</vt:lpstr>
      <vt:lpstr>Conclusion :-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Dell</cp:lastModifiedBy>
  <cp:revision>210</cp:revision>
  <dcterms:created xsi:type="dcterms:W3CDTF">2018-10-15T16:28:03Z</dcterms:created>
  <dcterms:modified xsi:type="dcterms:W3CDTF">2021-04-01T00:08:42Z</dcterms:modified>
</cp:coreProperties>
</file>