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56" r:id="rId8"/>
    <p:sldId id="266" r:id="rId9"/>
    <p:sldId id="269" r:id="rId10"/>
    <p:sldId id="268" r:id="rId11"/>
    <p:sldId id="258" r:id="rId12"/>
    <p:sldId id="259" r:id="rId13"/>
    <p:sldId id="270" r:id="rId14"/>
    <p:sldId id="271" r:id="rId15"/>
    <p:sldId id="272" r:id="rId16"/>
    <p:sldId id="273" r:id="rId17"/>
    <p:sldId id="274" r:id="rId18"/>
    <p:sldId id="275" r:id="rId19"/>
    <p:sldId id="260" r:id="rId20"/>
    <p:sldId id="276" r:id="rId21"/>
    <p:sldId id="277" r:id="rId22"/>
    <p:sldId id="261" r:id="rId23"/>
    <p:sldId id="262"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460823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646280"/>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459988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3" y="2088645"/>
            <a:ext cx="1895740" cy="1114581"/>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3" y="2107698"/>
            <a:ext cx="1895740" cy="1095528"/>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Simulator Sickness Questionnaire (SSQ):</a:t>
            </a:r>
          </a:p>
          <a:p>
            <a:pPr marL="139700" indent="0">
              <a:buNone/>
            </a:pPr>
            <a:endParaRPr lang="en-US" sz="1800" dirty="0"/>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dirty="0"/>
              <a:t>- Notable result: Only significant difference in Disorientation (SSQ-D) between C2 (DOF Blur) and C3 (Rest Frame).</a:t>
            </a:r>
          </a:p>
          <a:p>
            <a:pPr marL="139700" indent="0">
              <a:buNone/>
            </a:pPr>
            <a:endParaRPr lang="en-US" sz="1800" dirty="0"/>
          </a:p>
          <a:p>
            <a:pPr marL="139700" indent="0">
              <a:buNone/>
            </a:pPr>
            <a:r>
              <a:rPr lang="en-US" sz="1800" dirty="0"/>
              <a:t>Presence and Workload:</a:t>
            </a:r>
          </a:p>
          <a:p>
            <a:pPr marL="139700" indent="0">
              <a:buNone/>
            </a:pPr>
            <a:endParaRPr lang="en-US" sz="1800" dirty="0"/>
          </a:p>
          <a:p>
            <a:pPr marL="139700" indent="0">
              <a:buNone/>
            </a:pPr>
            <a:r>
              <a:rPr lang="en-US" sz="1800" dirty="0"/>
              <a:t>Slater-</a:t>
            </a:r>
            <a:r>
              <a:rPr lang="en-US" sz="1800" dirty="0" err="1"/>
              <a:t>Usoh</a:t>
            </a:r>
            <a:r>
              <a:rPr lang="en-US" sz="18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96453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Information Loss (Balloon Task):</a:t>
            </a:r>
          </a:p>
          <a:p>
            <a:pPr marL="139700" indent="0">
              <a:buNone/>
            </a:pPr>
            <a:endParaRPr lang="en-US" sz="1800" dirty="0"/>
          </a:p>
          <a:p>
            <a:pPr marL="139700" indent="0">
              <a:buNone/>
            </a:pPr>
            <a:r>
              <a:rPr lang="en-US" sz="1800" dirty="0"/>
              <a:t>-Significant effects of Technique condition on the number of balloons confirmed, missed, or unseen across different difficulty levels.</a:t>
            </a:r>
          </a:p>
          <a:p>
            <a:pPr marL="139700" indent="0">
              <a:buNone/>
            </a:pPr>
            <a:r>
              <a:rPr lang="en-US" sz="1800" dirty="0"/>
              <a:t>-The interaction effect between Technique and Control was significant only in the number of missed balloons in the Normal(level 2) difficulty level.</a:t>
            </a:r>
          </a:p>
          <a:p>
            <a:pPr marL="139700" indent="0">
              <a:buNone/>
            </a:pPr>
            <a:r>
              <a:rPr lang="en-US" sz="1800" dirty="0"/>
              <a:t>-Correlation studies revealed a significant relationship between perceived susceptibility to VR sickness and the number of balloons confirmed in </a:t>
            </a:r>
            <a:r>
              <a:rPr lang="en-US" sz="1800" dirty="0" err="1"/>
              <a:t>HDoC</a:t>
            </a:r>
            <a:r>
              <a:rPr lang="en-US" sz="1800" dirty="0"/>
              <a:t>.</a:t>
            </a:r>
          </a:p>
          <a:p>
            <a:pPr marL="139700" indent="0">
              <a:buNone/>
            </a:pPr>
            <a:endParaRPr lang="en-US" sz="1800" dirty="0"/>
          </a:p>
          <a:p>
            <a:pPr marL="139700" indent="0">
              <a:buNone/>
            </a:pPr>
            <a:r>
              <a:rPr lang="en-US" sz="1800" dirty="0"/>
              <a:t>Completion Time and Collisions:</a:t>
            </a:r>
          </a:p>
          <a:p>
            <a:pPr marL="139700" indent="0">
              <a:buNone/>
            </a:pPr>
            <a:endParaRPr lang="en-US" sz="1800" dirty="0"/>
          </a:p>
          <a:p>
            <a:pPr marL="139700" indent="0">
              <a:buNone/>
            </a:pPr>
            <a:r>
              <a:rPr lang="en-US" sz="1800" dirty="0"/>
              <a:t>No significant differences in completion time and number of collisions among the four Technique conditions in </a:t>
            </a:r>
            <a:r>
              <a:rPr lang="en-US" sz="1800" dirty="0" err="1"/>
              <a:t>HDoC</a:t>
            </a:r>
            <a:r>
              <a:rPr lang="en-US" sz="1800" dirty="0"/>
              <a:t>.</a:t>
            </a:r>
          </a:p>
        </p:txBody>
      </p:sp>
    </p:spTree>
    <p:extLst>
      <p:ext uri="{BB962C8B-B14F-4D97-AF65-F5344CB8AC3E}">
        <p14:creationId xmlns:p14="http://schemas.microsoft.com/office/powerpoint/2010/main" val="190502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Conclusion</a:t>
            </a:r>
            <a:endParaRPr dirty="0"/>
          </a:p>
        </p:txBody>
      </p:sp>
      <p:sp>
        <p:nvSpPr>
          <p:cNvPr id="3" name="Content Placeholder 2"/>
          <p:cNvSpPr>
            <a:spLocks noGrp="1"/>
          </p:cNvSpPr>
          <p:nvPr>
            <p:ph idx="1"/>
          </p:nvPr>
        </p:nvSpPr>
        <p:spPr/>
        <p:txBody>
          <a:bodyPr/>
          <a:lstStyle/>
          <a:p>
            <a:r>
              <a:rPr sz="18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VR Sickness and Techniques: </a:t>
            </a:r>
            <a:r>
              <a:rPr lang="en-US" sz="18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1800" b="1" dirty="0"/>
              <a:t>FOV Reduction: </a:t>
            </a:r>
            <a:r>
              <a:rPr lang="en-US" sz="1800" dirty="0"/>
              <a:t>Participants experienced discomfort and disorientation, especially with frequent changes in FOV. This suggests that dynamic FOV reduction might not be suitable in environments with rapid motion changes.</a:t>
            </a:r>
          </a:p>
          <a:p>
            <a:pPr marL="139700" indent="0">
              <a:buNone/>
            </a:pPr>
            <a:r>
              <a:rPr lang="en-US" sz="1800" b="1" dirty="0"/>
              <a:t>DOF Blur: </a:t>
            </a:r>
            <a:r>
              <a:rPr lang="en-US" sz="1800" dirty="0"/>
              <a:t>Increased discomfort reported, likely due to inappropriate blur levels. This highlights the need for careful calibration of DOF blur effects.</a:t>
            </a:r>
          </a:p>
          <a:p>
            <a:pPr marL="139700" indent="0">
              <a:buNone/>
            </a:pPr>
            <a:r>
              <a:rPr lang="en-US" sz="1800" b="1" dirty="0"/>
              <a:t>Rest Frame (Target Reticule): </a:t>
            </a:r>
            <a:r>
              <a:rPr lang="en-US" sz="1800" dirty="0"/>
              <a:t>Limited impact on reducing VR sickness in the fast-paced gaming environment.</a:t>
            </a:r>
          </a:p>
        </p:txBody>
      </p:sp>
    </p:spTree>
    <p:extLst>
      <p:ext uri="{BB962C8B-B14F-4D97-AF65-F5344CB8AC3E}">
        <p14:creationId xmlns:p14="http://schemas.microsoft.com/office/powerpoint/2010/main" val="257125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Presence and Workload: </a:t>
            </a:r>
            <a:r>
              <a:rPr lang="en-US" sz="1800" dirty="0"/>
              <a:t>No significant differences in presence or workload across all conditions, suggesting these factors were stable irrespective of the mitigation technique used.</a:t>
            </a:r>
          </a:p>
          <a:p>
            <a:pPr marL="139700" indent="0">
              <a:buNone/>
            </a:pPr>
            <a:endParaRPr lang="en-US" sz="1800" b="1" dirty="0"/>
          </a:p>
          <a:p>
            <a:pPr marL="139700" indent="0">
              <a:buNone/>
            </a:pPr>
            <a:r>
              <a:rPr lang="en-US" sz="1800" b="1" dirty="0"/>
              <a:t>Information Loss: </a:t>
            </a:r>
            <a:r>
              <a:rPr lang="en-US" sz="18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174030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dirty="0"/>
              <a:t>The results are significant as they suggest that while these methods can mitigate VR sickness to some extent, they also have drawbacks like information loss. </a:t>
            </a:r>
            <a:endParaRPr lang="en-US" sz="1800" dirty="0"/>
          </a:p>
          <a:p>
            <a:r>
              <a:rPr sz="1800" dirty="0"/>
              <a:t>These findings can inform the design of VR environments, especially in high-speed scenarios like racing games.</a:t>
            </a:r>
            <a:endParaRPr lang="en-US" sz="1800" dirty="0"/>
          </a:p>
          <a:p>
            <a:r>
              <a:rPr sz="1800" dirty="0"/>
              <a:t>A limitation of the study is its focus on a single user group, which might not represent the broader range of VR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dirty="0"/>
              <a:t>How can these findings be applied in different VR scenarios</a:t>
            </a:r>
            <a:r>
              <a:rPr lang="en-US" sz="1800" dirty="0"/>
              <a:t>?</a:t>
            </a:r>
          </a:p>
          <a:p>
            <a:r>
              <a:rPr sz="1800" dirty="0"/>
              <a:t>What other methods might be effective in reducing VR sickness?</a:t>
            </a:r>
            <a:endParaRPr lang="en-US" sz="1800" dirty="0"/>
          </a:p>
          <a:p>
            <a:r>
              <a:rPr lang="en-US" sz="1800" dirty="0"/>
              <a:t>This haven’t considered the visual and discomfort which can be done using electroencephalography (EEG)</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720000" y="2843768"/>
            <a:ext cx="7704000" cy="763600"/>
          </a:xfrm>
        </p:spPr>
        <p:txBody>
          <a:bodyPr/>
          <a:lstStyle/>
          <a:p>
            <a:r>
              <a:rPr lang="en-US" dirty="0"/>
              <a:t>Thank you!</a:t>
            </a:r>
          </a:p>
        </p:txBody>
      </p:sp>
    </p:spTree>
    <p:extLst>
      <p:ext uri="{BB962C8B-B14F-4D97-AF65-F5344CB8AC3E}">
        <p14:creationId xmlns:p14="http://schemas.microsoft.com/office/powerpoint/2010/main" val="27395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158</TotalTime>
  <Words>1154</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34</cp:revision>
  <dcterms:created xsi:type="dcterms:W3CDTF">2013-01-27T09:14:16Z</dcterms:created>
  <dcterms:modified xsi:type="dcterms:W3CDTF">2023-12-08T06:07:27Z</dcterms:modified>
  <cp:category/>
</cp:coreProperties>
</file>